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429" r:id="rId2"/>
    <p:sldId id="451" r:id="rId3"/>
    <p:sldId id="504" r:id="rId4"/>
    <p:sldId id="452" r:id="rId5"/>
    <p:sldId id="505" r:id="rId6"/>
    <p:sldId id="499" r:id="rId7"/>
    <p:sldId id="456" r:id="rId8"/>
    <p:sldId id="493" r:id="rId9"/>
    <p:sldId id="503" r:id="rId10"/>
    <p:sldId id="500" r:id="rId11"/>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b="1"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b="1"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b="1"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b="1"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b="1"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0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4745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4746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4746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C73F3EE-6B4A-2742-9793-26208420482E}" type="slidenum">
              <a:rPr lang="en-US"/>
              <a:pPr>
                <a:defRPr/>
              </a:pPr>
              <a:t>‹#›</a:t>
            </a:fld>
            <a:endParaRPr lang="en-US"/>
          </a:p>
        </p:txBody>
      </p:sp>
    </p:spTree>
    <p:extLst>
      <p:ext uri="{BB962C8B-B14F-4D97-AF65-F5344CB8AC3E}">
        <p14:creationId xmlns:p14="http://schemas.microsoft.com/office/powerpoint/2010/main" val="336923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3859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238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3859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859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3859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68780D04-2036-9B48-B553-FD79B5130371}" type="slidenum">
              <a:rPr lang="en-US"/>
              <a:pPr>
                <a:defRPr/>
              </a:pPr>
              <a:t>‹#›</a:t>
            </a:fld>
            <a:endParaRPr lang="en-US"/>
          </a:p>
        </p:txBody>
      </p:sp>
    </p:spTree>
    <p:extLst>
      <p:ext uri="{BB962C8B-B14F-4D97-AF65-F5344CB8AC3E}">
        <p14:creationId xmlns:p14="http://schemas.microsoft.com/office/powerpoint/2010/main" val="30890837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3249310-78CF-0E4A-9CE5-48B6ACE68FDA}" type="slidenum">
              <a:rPr lang="en-US"/>
              <a:pPr>
                <a:defRPr/>
              </a:pPr>
              <a:t>8</a:t>
            </a:fld>
            <a:endParaRPr lang="en-US"/>
          </a:p>
        </p:txBody>
      </p:sp>
      <p:sp>
        <p:nvSpPr>
          <p:cNvPr id="277506" name="Rectangle 2"/>
          <p:cNvSpPr>
            <a:spLocks noGrp="1" noRot="1" noChangeAspect="1" noChangeArrowheads="1" noTextEdit="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277507" name="Rectangle 3"/>
          <p:cNvSpPr>
            <a:spLocks noGrp="1" noChangeArrowheads="1"/>
          </p:cNvSpPr>
          <p:nvPr>
            <p:ph type="body" idx="1"/>
            <p:custDataLst>
              <p:tags r:id="rId1"/>
            </p:custDataLst>
          </p:nvPr>
        </p:nvSpPr>
        <p:spPr>
          <a:solidFill>
            <a:srgbClr val="FFFFFF"/>
          </a:solidFill>
          <a:ln>
            <a:solidFill>
              <a:srgbClr val="000000"/>
            </a:solidFill>
            <a:miter lim="800000"/>
            <a:headEnd/>
            <a:tailEnd/>
          </a:ln>
        </p:spPr>
        <p:txBody>
          <a:bodyPr/>
          <a:lstStyle/>
          <a:p>
            <a:pPr eaLnBrk="1" hangingPunct="1">
              <a:defRPr/>
            </a:pPr>
            <a:r>
              <a:rPr lang="en-US" smtClean="0">
                <a:cs typeface="+mn-cs"/>
              </a:rPr>
              <a:t>devbio8e-fig-02-01-0.jpg</a:t>
            </a:r>
            <a:br>
              <a:rPr lang="en-US" smtClean="0">
                <a:cs typeface="+mn-cs"/>
              </a:rPr>
            </a:br>
            <a:endParaRPr lang="en-US" smtClean="0">
              <a:cs typeface="+mn-cs"/>
            </a:endParaRPr>
          </a:p>
        </p:txBody>
      </p:sp>
    </p:spTree>
    <p:extLst>
      <p:ext uri="{BB962C8B-B14F-4D97-AF65-F5344CB8AC3E}">
        <p14:creationId xmlns:p14="http://schemas.microsoft.com/office/powerpoint/2010/main" val="2085321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365512-4137-B845-9243-43A34AE88746}" type="slidenum">
              <a:rPr lang="en-US"/>
              <a:pPr>
                <a:defRPr/>
              </a:pPr>
              <a:t>‹#›</a:t>
            </a:fld>
            <a:endParaRPr lang="en-US"/>
          </a:p>
        </p:txBody>
      </p:sp>
    </p:spTree>
    <p:extLst>
      <p:ext uri="{BB962C8B-B14F-4D97-AF65-F5344CB8AC3E}">
        <p14:creationId xmlns:p14="http://schemas.microsoft.com/office/powerpoint/2010/main" val="1885026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606651-2CCD-8142-B030-46C01DEF68C5}" type="slidenum">
              <a:rPr lang="en-US"/>
              <a:pPr>
                <a:defRPr/>
              </a:pPr>
              <a:t>‹#›</a:t>
            </a:fld>
            <a:endParaRPr lang="en-US"/>
          </a:p>
        </p:txBody>
      </p:sp>
    </p:spTree>
    <p:extLst>
      <p:ext uri="{BB962C8B-B14F-4D97-AF65-F5344CB8AC3E}">
        <p14:creationId xmlns:p14="http://schemas.microsoft.com/office/powerpoint/2010/main" val="1063641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F822C9-2B4F-6E42-A0DD-DD29B3BFDCB0}" type="slidenum">
              <a:rPr lang="en-US"/>
              <a:pPr>
                <a:defRPr/>
              </a:pPr>
              <a:t>‹#›</a:t>
            </a:fld>
            <a:endParaRPr lang="en-US"/>
          </a:p>
        </p:txBody>
      </p:sp>
    </p:spTree>
    <p:extLst>
      <p:ext uri="{BB962C8B-B14F-4D97-AF65-F5344CB8AC3E}">
        <p14:creationId xmlns:p14="http://schemas.microsoft.com/office/powerpoint/2010/main" val="322161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10ABB7-3D72-5044-84C7-90F9AD5E8227}" type="slidenum">
              <a:rPr lang="en-US"/>
              <a:pPr>
                <a:defRPr/>
              </a:pPr>
              <a:t>‹#›</a:t>
            </a:fld>
            <a:endParaRPr lang="en-US"/>
          </a:p>
        </p:txBody>
      </p:sp>
    </p:spTree>
    <p:extLst>
      <p:ext uri="{BB962C8B-B14F-4D97-AF65-F5344CB8AC3E}">
        <p14:creationId xmlns:p14="http://schemas.microsoft.com/office/powerpoint/2010/main" val="168176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4B758B-DC83-CF4B-9E9D-ED0C8EE81182}" type="slidenum">
              <a:rPr lang="en-US"/>
              <a:pPr>
                <a:defRPr/>
              </a:pPr>
              <a:t>‹#›</a:t>
            </a:fld>
            <a:endParaRPr lang="en-US"/>
          </a:p>
        </p:txBody>
      </p:sp>
    </p:spTree>
    <p:extLst>
      <p:ext uri="{BB962C8B-B14F-4D97-AF65-F5344CB8AC3E}">
        <p14:creationId xmlns:p14="http://schemas.microsoft.com/office/powerpoint/2010/main" val="837624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12A321-F56C-DE43-A619-C06EA6C09C54}" type="slidenum">
              <a:rPr lang="en-US"/>
              <a:pPr>
                <a:defRPr/>
              </a:pPr>
              <a:t>‹#›</a:t>
            </a:fld>
            <a:endParaRPr lang="en-US"/>
          </a:p>
        </p:txBody>
      </p:sp>
    </p:spTree>
    <p:extLst>
      <p:ext uri="{BB962C8B-B14F-4D97-AF65-F5344CB8AC3E}">
        <p14:creationId xmlns:p14="http://schemas.microsoft.com/office/powerpoint/2010/main" val="939287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4F2D641-0FA5-0142-8920-02035E9ABD16}" type="slidenum">
              <a:rPr lang="en-US"/>
              <a:pPr>
                <a:defRPr/>
              </a:pPr>
              <a:t>‹#›</a:t>
            </a:fld>
            <a:endParaRPr lang="en-US"/>
          </a:p>
        </p:txBody>
      </p:sp>
    </p:spTree>
    <p:extLst>
      <p:ext uri="{BB962C8B-B14F-4D97-AF65-F5344CB8AC3E}">
        <p14:creationId xmlns:p14="http://schemas.microsoft.com/office/powerpoint/2010/main" val="389231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53B6C8-CD13-CB40-8467-EECC6B3262F3}" type="slidenum">
              <a:rPr lang="en-US"/>
              <a:pPr>
                <a:defRPr/>
              </a:pPr>
              <a:t>‹#›</a:t>
            </a:fld>
            <a:endParaRPr lang="en-US"/>
          </a:p>
        </p:txBody>
      </p:sp>
    </p:spTree>
    <p:extLst>
      <p:ext uri="{BB962C8B-B14F-4D97-AF65-F5344CB8AC3E}">
        <p14:creationId xmlns:p14="http://schemas.microsoft.com/office/powerpoint/2010/main" val="690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DA8C78-4CFE-704F-9455-96CC84DA8CC4}" type="slidenum">
              <a:rPr lang="en-US"/>
              <a:pPr>
                <a:defRPr/>
              </a:pPr>
              <a:t>‹#›</a:t>
            </a:fld>
            <a:endParaRPr lang="en-US"/>
          </a:p>
        </p:txBody>
      </p:sp>
    </p:spTree>
    <p:extLst>
      <p:ext uri="{BB962C8B-B14F-4D97-AF65-F5344CB8AC3E}">
        <p14:creationId xmlns:p14="http://schemas.microsoft.com/office/powerpoint/2010/main" val="3359521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E96F43-4C92-3044-AF8E-FEC14D0E9172}" type="slidenum">
              <a:rPr lang="en-US"/>
              <a:pPr>
                <a:defRPr/>
              </a:pPr>
              <a:t>‹#›</a:t>
            </a:fld>
            <a:endParaRPr lang="en-US"/>
          </a:p>
        </p:txBody>
      </p:sp>
    </p:spTree>
    <p:extLst>
      <p:ext uri="{BB962C8B-B14F-4D97-AF65-F5344CB8AC3E}">
        <p14:creationId xmlns:p14="http://schemas.microsoft.com/office/powerpoint/2010/main" val="1215614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6ED30C-52C9-6741-ADDB-F46D223FE361}" type="slidenum">
              <a:rPr lang="en-US"/>
              <a:pPr>
                <a:defRPr/>
              </a:pPr>
              <a:t>‹#›</a:t>
            </a:fld>
            <a:endParaRPr lang="en-US"/>
          </a:p>
        </p:txBody>
      </p:sp>
    </p:spTree>
    <p:extLst>
      <p:ext uri="{BB962C8B-B14F-4D97-AF65-F5344CB8AC3E}">
        <p14:creationId xmlns:p14="http://schemas.microsoft.com/office/powerpoint/2010/main" val="3936732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b="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b="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b="0">
                <a:cs typeface="+mn-cs"/>
              </a:defRPr>
            </a:lvl1pPr>
          </a:lstStyle>
          <a:p>
            <a:pPr>
              <a:defRPr/>
            </a:pPr>
            <a:fld id="{F0E077B9-7092-8841-ABE5-84B85A652C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New Roman" charset="0"/>
          <a:ea typeface="ＭＳ Ｐゴシック" charset="0"/>
        </a:defRPr>
      </a:lvl6pPr>
      <a:lvl7pPr marL="914400" algn="ctr" rtl="0" fontAlgn="base">
        <a:spcBef>
          <a:spcPct val="0"/>
        </a:spcBef>
        <a:spcAft>
          <a:spcPct val="0"/>
        </a:spcAft>
        <a:defRPr sz="4400">
          <a:solidFill>
            <a:schemeClr val="tx2"/>
          </a:solidFill>
          <a:latin typeface="Times New Roman" charset="0"/>
          <a:ea typeface="ＭＳ Ｐゴシック" charset="0"/>
        </a:defRPr>
      </a:lvl7pPr>
      <a:lvl8pPr marL="1371600" algn="ctr" rtl="0" fontAlgn="base">
        <a:spcBef>
          <a:spcPct val="0"/>
        </a:spcBef>
        <a:spcAft>
          <a:spcPct val="0"/>
        </a:spcAft>
        <a:defRPr sz="4400">
          <a:solidFill>
            <a:schemeClr val="tx2"/>
          </a:solidFill>
          <a:latin typeface="Times New Roman" charset="0"/>
          <a:ea typeface="ＭＳ Ｐゴシック" charset="0"/>
        </a:defRPr>
      </a:lvl8pPr>
      <a:lvl9pPr marL="1828800" algn="ctr" rtl="0" fontAlgn="base">
        <a:spcBef>
          <a:spcPct val="0"/>
        </a:spcBef>
        <a:spcAft>
          <a:spcPct val="0"/>
        </a:spcAft>
        <a:defRPr sz="44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F1.jpg                                                         0003579Eseuss                          BCDA99F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458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4322" name="Text Box 2"/>
          <p:cNvSpPr txBox="1">
            <a:spLocks noChangeArrowheads="1"/>
          </p:cNvSpPr>
          <p:nvPr/>
        </p:nvSpPr>
        <p:spPr bwMode="auto">
          <a:xfrm>
            <a:off x="381000" y="228600"/>
            <a:ext cx="7924800" cy="15255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mn-cs"/>
              </a:rPr>
              <a:t>Genes and Development</a:t>
            </a:r>
            <a:r>
              <a:rPr lang="en-US" sz="36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mn-cs"/>
              </a:rPr>
              <a:t> 	</a:t>
            </a:r>
          </a:p>
          <a:p>
            <a:pPr>
              <a:spcBef>
                <a:spcPct val="50000"/>
              </a:spcBef>
              <a:defRPr/>
            </a:pPr>
            <a:r>
              <a:rPr lang="en-US" sz="36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mn-cs"/>
              </a:rPr>
              <a:t>GN434		SPRING </a:t>
            </a:r>
            <a:r>
              <a:rPr lang="en-US" sz="3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mn-cs"/>
              </a:rPr>
              <a:t>2018</a:t>
            </a:r>
            <a:endParaRPr lang="en-US" sz="2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mn-cs"/>
            </a:endParaRPr>
          </a:p>
        </p:txBody>
      </p:sp>
      <p:pic>
        <p:nvPicPr>
          <p:cNvPr id="15363" name="Picture 3" descr="life_cycle"/>
          <p:cNvPicPr>
            <a:picLocks noChangeAspect="1" noChangeArrowheads="1"/>
          </p:cNvPicPr>
          <p:nvPr/>
        </p:nvPicPr>
        <p:blipFill>
          <a:blip r:embed="rId3">
            <a:extLst>
              <a:ext uri="{28A0092B-C50C-407E-A947-70E740481C1C}">
                <a14:useLocalDpi xmlns:a14="http://schemas.microsoft.com/office/drawing/2010/main" val="0"/>
              </a:ext>
            </a:extLst>
          </a:blip>
          <a:srcRect l="16704" t="18254" r="45937" b="66423"/>
          <a:stretch>
            <a:fillRect/>
          </a:stretch>
        </p:blipFill>
        <p:spPr bwMode="auto">
          <a:xfrm>
            <a:off x="6477000" y="1295400"/>
            <a:ext cx="2460625"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4327" name="Text Box 7"/>
          <p:cNvSpPr txBox="1">
            <a:spLocks noChangeArrowheads="1"/>
          </p:cNvSpPr>
          <p:nvPr/>
        </p:nvSpPr>
        <p:spPr bwMode="auto">
          <a:xfrm>
            <a:off x="3352800" y="3886200"/>
            <a:ext cx="5943600" cy="17235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Instructor: Dr. Bob Franks</a:t>
            </a:r>
          </a:p>
          <a:p>
            <a:pPr>
              <a:spcBef>
                <a:spcPct val="50000"/>
              </a:spcBef>
              <a:defRPr/>
            </a:pPr>
            <a:r>
              <a:rPr lang="en-US"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2548 </a:t>
            </a:r>
            <a:r>
              <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Thomas Hall</a:t>
            </a:r>
          </a:p>
          <a:p>
            <a:pPr>
              <a:spcBef>
                <a:spcPct val="50000"/>
              </a:spcBef>
              <a:defRPr/>
            </a:pPr>
            <a:r>
              <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Email: </a:t>
            </a:r>
            <a:r>
              <a:rPr lang="en-US"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rgfranks@ncsu.edu</a:t>
            </a:r>
            <a:r>
              <a:rPr lang="en-US"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 </a:t>
            </a:r>
            <a:r>
              <a:rPr lang="en-US"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Phone</a:t>
            </a:r>
            <a:r>
              <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 513-7705</a:t>
            </a:r>
          </a:p>
          <a:p>
            <a:pPr>
              <a:spcBef>
                <a:spcPct val="50000"/>
              </a:spcBef>
              <a:defRPr/>
            </a:pPr>
            <a:r>
              <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Office hours: by appointment</a:t>
            </a:r>
          </a:p>
          <a:p>
            <a:pPr>
              <a:spcBef>
                <a:spcPct val="50000"/>
              </a:spcBef>
              <a:defRPr/>
            </a:pPr>
            <a:r>
              <a:rPr lang="en-US" sz="12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CLASS WEB </a:t>
            </a:r>
            <a:r>
              <a:rPr lang="en-US" sz="12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SITE: https://wordpress-projects.wolfware.ncsu.edu/gn434v5-y3ct9jq/</a:t>
            </a:r>
            <a:endParaRPr lang="en-US" sz="12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mn-cs"/>
            </a:endParaRPr>
          </a:p>
        </p:txBody>
      </p:sp>
      <p:sp>
        <p:nvSpPr>
          <p:cNvPr id="184328" name="Text Box 8"/>
          <p:cNvSpPr txBox="1">
            <a:spLocks noChangeArrowheads="1"/>
          </p:cNvSpPr>
          <p:nvPr/>
        </p:nvSpPr>
        <p:spPr bwMode="auto">
          <a:xfrm>
            <a:off x="457200" y="1828800"/>
            <a:ext cx="2819400" cy="209288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Textbook</a:t>
            </a:r>
          </a:p>
          <a:p>
            <a:pPr>
              <a:spcBef>
                <a:spcPct val="50000"/>
              </a:spcBef>
              <a:defRPr/>
            </a:pPr>
            <a:r>
              <a:rPr lang="en-US" sz="2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Developmental Biology 	</a:t>
            </a:r>
          </a:p>
          <a:p>
            <a:pPr>
              <a:spcBef>
                <a:spcPct val="50000"/>
              </a:spcBef>
              <a:defRPr/>
            </a:pPr>
            <a:r>
              <a:rPr lang="en-US" sz="2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by Scott Gilbert</a:t>
            </a:r>
          </a:p>
          <a:p>
            <a:pPr>
              <a:spcBef>
                <a:spcPct val="50000"/>
              </a:spcBef>
              <a:defRPr/>
            </a:pPr>
            <a:r>
              <a:rPr lang="en-US" sz="2000" b="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Sinauer</a:t>
            </a:r>
            <a:r>
              <a:rPr lang="en-US" sz="2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 </a:t>
            </a:r>
            <a:r>
              <a:rPr lang="en-US" sz="2000" b="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11</a:t>
            </a:r>
            <a:r>
              <a:rPr lang="en-US" sz="2000" b="0" u="sng" baseline="30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th</a:t>
            </a:r>
            <a:r>
              <a:rPr lang="en-US" sz="2000" b="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 </a:t>
            </a:r>
            <a:r>
              <a:rPr lang="en-US" sz="2000" b="0" u="sng"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rPr>
              <a:t>edition</a:t>
            </a:r>
            <a:endParaRPr lang="en-US" sz="20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Times New Roman" charset="0"/>
            </a:endParaRPr>
          </a:p>
        </p:txBody>
      </p:sp>
      <p:pic>
        <p:nvPicPr>
          <p:cNvPr id="15366" name="Picture 9" descr="bob2.jpg                                                       000E8620seuss                          BCDA99F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5105400"/>
            <a:ext cx="2971800" cy="2228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Darwin's_finches.jpeg                                          0003579Eseuss                          BCDA99F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184400"/>
            <a:ext cx="4953000" cy="467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4579" name="Rectangle 3"/>
          <p:cNvSpPr>
            <a:spLocks noGrp="1" noChangeArrowheads="1"/>
          </p:cNvSpPr>
          <p:nvPr>
            <p:ph type="title"/>
          </p:nvPr>
        </p:nvSpPr>
        <p:spPr/>
        <p:txBody>
          <a:bodyPr/>
          <a:lstStyle/>
          <a:p>
            <a:pPr>
              <a:defRPr/>
            </a:pPr>
            <a:r>
              <a:rPr lang="en-US"/>
              <a:t>Heterometry</a:t>
            </a:r>
          </a:p>
        </p:txBody>
      </p:sp>
      <p:sp>
        <p:nvSpPr>
          <p:cNvPr id="24580" name="Text Box 4"/>
          <p:cNvSpPr txBox="1">
            <a:spLocks noChangeArrowheads="1"/>
          </p:cNvSpPr>
          <p:nvPr/>
        </p:nvSpPr>
        <p:spPr bwMode="auto">
          <a:xfrm>
            <a:off x="669925" y="2117725"/>
            <a:ext cx="42148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i="1"/>
              <a:t>change in amount of expression</a:t>
            </a:r>
            <a:endParaRPr lang="en-US"/>
          </a:p>
        </p:txBody>
      </p:sp>
      <p:sp>
        <p:nvSpPr>
          <p:cNvPr id="24581" name="Text Box 5"/>
          <p:cNvSpPr txBox="1">
            <a:spLocks noChangeArrowheads="1"/>
          </p:cNvSpPr>
          <p:nvPr/>
        </p:nvSpPr>
        <p:spPr bwMode="auto">
          <a:xfrm>
            <a:off x="593725" y="3108325"/>
            <a:ext cx="3292475" cy="2647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t>Darwin</a:t>
            </a:r>
            <a:r>
              <a:rPr lang="ja-JP" altLang="en-US">
                <a:latin typeface="Arial"/>
              </a:rPr>
              <a:t>’</a:t>
            </a:r>
            <a:r>
              <a:rPr lang="en-US"/>
              <a:t>s Finches</a:t>
            </a:r>
          </a:p>
          <a:p>
            <a:pPr>
              <a:defRPr/>
            </a:pPr>
            <a:endParaRPr lang="en-US"/>
          </a:p>
          <a:p>
            <a:pPr>
              <a:defRPr/>
            </a:pPr>
            <a:r>
              <a:rPr lang="en-US"/>
              <a:t>adaptive radiation  -</a:t>
            </a:r>
          </a:p>
          <a:p>
            <a:pPr>
              <a:defRPr/>
            </a:pPr>
            <a:r>
              <a:rPr lang="en-US"/>
              <a:t>rapid speciation of a single species to fill different ecological niches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eaLnBrk="1" hangingPunct="1">
              <a:defRPr/>
            </a:pPr>
            <a:r>
              <a:rPr lang="en-US" b="1" smtClean="0">
                <a:cs typeface="+mj-cs"/>
              </a:rPr>
              <a:t>Course Outline</a:t>
            </a:r>
            <a:endParaRPr lang="en-US" smtClean="0">
              <a:cs typeface="+mj-cs"/>
            </a:endParaRPr>
          </a:p>
        </p:txBody>
      </p:sp>
      <p:sp>
        <p:nvSpPr>
          <p:cNvPr id="210947" name="Text Box 3"/>
          <p:cNvSpPr txBox="1">
            <a:spLocks noChangeArrowheads="1"/>
          </p:cNvSpPr>
          <p:nvPr/>
        </p:nvSpPr>
        <p:spPr bwMode="auto">
          <a:xfrm>
            <a:off x="1295400" y="2286000"/>
            <a:ext cx="6553200" cy="3046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lvl="1">
              <a:defRPr/>
            </a:pPr>
            <a:r>
              <a:rPr lang="en-US" u="sng" dirty="0">
                <a:cs typeface="+mn-cs"/>
              </a:rPr>
              <a:t>Grading</a:t>
            </a:r>
          </a:p>
          <a:p>
            <a:pPr>
              <a:defRPr/>
            </a:pPr>
            <a:endParaRPr lang="en-US" b="0" dirty="0">
              <a:cs typeface="+mn-cs"/>
            </a:endParaRPr>
          </a:p>
          <a:p>
            <a:pPr>
              <a:defRPr/>
            </a:pPr>
            <a:r>
              <a:rPr lang="en-US" b="0" dirty="0">
                <a:cs typeface="+mn-cs"/>
              </a:rPr>
              <a:t>Participation and explanations at the board	</a:t>
            </a:r>
            <a:r>
              <a:rPr lang="en-US" b="0" dirty="0" smtClean="0">
                <a:cs typeface="+mn-cs"/>
              </a:rPr>
              <a:t>5%</a:t>
            </a:r>
            <a:endParaRPr lang="en-US" b="0" dirty="0">
              <a:cs typeface="+mn-cs"/>
            </a:endParaRPr>
          </a:p>
          <a:p>
            <a:pPr>
              <a:defRPr/>
            </a:pPr>
            <a:r>
              <a:rPr lang="en-US" b="0" dirty="0">
                <a:cs typeface="+mn-cs"/>
              </a:rPr>
              <a:t>Exam I						</a:t>
            </a:r>
            <a:r>
              <a:rPr lang="en-US" b="0" dirty="0" smtClean="0">
                <a:cs typeface="+mn-cs"/>
              </a:rPr>
              <a:t>20%</a:t>
            </a:r>
            <a:endParaRPr lang="en-US" b="0" dirty="0">
              <a:cs typeface="+mn-cs"/>
            </a:endParaRPr>
          </a:p>
          <a:p>
            <a:pPr>
              <a:defRPr/>
            </a:pPr>
            <a:r>
              <a:rPr lang="en-US" b="0" dirty="0">
                <a:cs typeface="+mn-cs"/>
              </a:rPr>
              <a:t>Exam II					</a:t>
            </a:r>
            <a:r>
              <a:rPr lang="en-US" b="0" dirty="0" smtClean="0">
                <a:cs typeface="+mn-cs"/>
              </a:rPr>
              <a:t>20%</a:t>
            </a:r>
            <a:endParaRPr lang="en-US" b="0" dirty="0">
              <a:cs typeface="+mn-cs"/>
            </a:endParaRPr>
          </a:p>
          <a:p>
            <a:pPr>
              <a:defRPr/>
            </a:pPr>
            <a:r>
              <a:rPr lang="en-US" b="0" dirty="0">
                <a:cs typeface="+mn-cs"/>
              </a:rPr>
              <a:t>Exam III					</a:t>
            </a:r>
            <a:r>
              <a:rPr lang="en-US" b="0" dirty="0" smtClean="0">
                <a:cs typeface="+mn-cs"/>
              </a:rPr>
              <a:t>20%</a:t>
            </a:r>
            <a:endParaRPr lang="en-US" b="0" dirty="0">
              <a:cs typeface="+mn-cs"/>
            </a:endParaRPr>
          </a:p>
          <a:p>
            <a:pPr>
              <a:defRPr/>
            </a:pPr>
            <a:r>
              <a:rPr lang="en-US" b="0" dirty="0">
                <a:cs typeface="+mn-cs"/>
              </a:rPr>
              <a:t>Exam IV					</a:t>
            </a:r>
            <a:r>
              <a:rPr lang="en-US" b="0" dirty="0" smtClean="0">
                <a:cs typeface="+mn-cs"/>
              </a:rPr>
              <a:t>20%</a:t>
            </a:r>
            <a:endParaRPr lang="en-US" b="0" dirty="0">
              <a:cs typeface="+mn-cs"/>
            </a:endParaRPr>
          </a:p>
          <a:p>
            <a:pPr>
              <a:defRPr/>
            </a:pPr>
            <a:r>
              <a:rPr lang="en-US" b="0" dirty="0" smtClean="0">
                <a:cs typeface="+mn-cs"/>
              </a:rPr>
              <a:t>Paper presentation </a:t>
            </a:r>
            <a:r>
              <a:rPr lang="en-US" b="0" dirty="0">
                <a:cs typeface="+mn-cs"/>
              </a:rPr>
              <a:t>p</a:t>
            </a:r>
            <a:r>
              <a:rPr lang="en-US" b="0" dirty="0" smtClean="0">
                <a:cs typeface="+mn-cs"/>
              </a:rPr>
              <a:t>roject</a:t>
            </a:r>
            <a:r>
              <a:rPr lang="en-US" b="0" dirty="0">
                <a:cs typeface="+mn-cs"/>
              </a:rPr>
              <a:t>			</a:t>
            </a:r>
            <a:r>
              <a:rPr lang="en-US" b="0" dirty="0" smtClean="0">
                <a:cs typeface="+mn-cs"/>
              </a:rPr>
              <a:t>15%</a:t>
            </a:r>
            <a:endParaRPr lang="en-US" b="0" dirty="0">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685800"/>
          </a:xfrm>
        </p:spPr>
        <p:txBody>
          <a:bodyPr/>
          <a:lstStyle/>
          <a:p>
            <a:pPr>
              <a:defRPr/>
            </a:pPr>
            <a:r>
              <a:rPr lang="en-US" sz="1800" dirty="0" smtClean="0"/>
              <a:t>Homework for Friday</a:t>
            </a:r>
            <a:endParaRPr lang="en-US" sz="1800" dirty="0"/>
          </a:p>
        </p:txBody>
      </p:sp>
      <p:sp>
        <p:nvSpPr>
          <p:cNvPr id="17410" name="TextBox 2"/>
          <p:cNvSpPr txBox="1">
            <a:spLocks noChangeArrowheads="1"/>
          </p:cNvSpPr>
          <p:nvPr/>
        </p:nvSpPr>
        <p:spPr bwMode="auto">
          <a:xfrm>
            <a:off x="304800" y="533400"/>
            <a:ext cx="1903413"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b="1">
                <a:solidFill>
                  <a:schemeClr val="tx1"/>
                </a:solidFill>
                <a:latin typeface="Times New Roman" charset="0"/>
                <a:ea typeface="ＭＳ Ｐゴシック" charset="0"/>
                <a:cs typeface="ＭＳ Ｐゴシック" charset="0"/>
              </a:defRPr>
            </a:lvl1pPr>
            <a:lvl2pPr marL="742950" indent="-285750" eaLnBrk="0" hangingPunct="0">
              <a:defRPr sz="2400" b="1">
                <a:solidFill>
                  <a:schemeClr val="tx1"/>
                </a:solidFill>
                <a:latin typeface="Times New Roman" charset="0"/>
                <a:ea typeface="ＭＳ Ｐゴシック" charset="0"/>
              </a:defRPr>
            </a:lvl2pPr>
            <a:lvl3pPr marL="1143000" indent="-228600" eaLnBrk="0" hangingPunct="0">
              <a:defRPr sz="2400" b="1">
                <a:solidFill>
                  <a:schemeClr val="tx1"/>
                </a:solidFill>
                <a:latin typeface="Times New Roman" charset="0"/>
                <a:ea typeface="ＭＳ Ｐゴシック" charset="0"/>
              </a:defRPr>
            </a:lvl3pPr>
            <a:lvl4pPr marL="1600200" indent="-228600" eaLnBrk="0" hangingPunct="0">
              <a:defRPr sz="2400" b="1">
                <a:solidFill>
                  <a:schemeClr val="tx1"/>
                </a:solidFill>
                <a:latin typeface="Times New Roman" charset="0"/>
                <a:ea typeface="ＭＳ Ｐゴシック" charset="0"/>
              </a:defRPr>
            </a:lvl4pPr>
            <a:lvl5pPr marL="2057400" indent="-228600" eaLnBrk="0" hangingPunct="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eaLnBrk="1" hangingPunct="1">
              <a:buFont typeface="Arial" charset="0"/>
              <a:buChar char="•"/>
            </a:pPr>
            <a:r>
              <a:rPr lang="en-US" sz="1600"/>
              <a:t>Read Chapter 1</a:t>
            </a:r>
          </a:p>
          <a:p>
            <a:pPr eaLnBrk="1" hangingPunct="1">
              <a:buFont typeface="Arial" charset="0"/>
              <a:buChar char="•"/>
            </a:pPr>
            <a:endParaRPr lang="en-US"/>
          </a:p>
        </p:txBody>
      </p:sp>
      <p:sp>
        <p:nvSpPr>
          <p:cNvPr id="17412" name="TextBox 4"/>
          <p:cNvSpPr txBox="1">
            <a:spLocks noChangeArrowheads="1"/>
          </p:cNvSpPr>
          <p:nvPr/>
        </p:nvSpPr>
        <p:spPr bwMode="auto">
          <a:xfrm>
            <a:off x="381000" y="914400"/>
            <a:ext cx="8534400" cy="61863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charset="0"/>
                <a:ea typeface="ＭＳ Ｐゴシック" charset="0"/>
                <a:cs typeface="ＭＳ Ｐゴシック" charset="0"/>
              </a:defRPr>
            </a:lvl1pPr>
            <a:lvl2pPr marL="742950" indent="-285750" eaLnBrk="0" hangingPunct="0">
              <a:defRPr sz="2400" b="1">
                <a:solidFill>
                  <a:schemeClr val="tx1"/>
                </a:solidFill>
                <a:latin typeface="Times New Roman" charset="0"/>
                <a:ea typeface="ＭＳ Ｐゴシック" charset="0"/>
              </a:defRPr>
            </a:lvl2pPr>
            <a:lvl3pPr marL="1143000" indent="-228600" eaLnBrk="0" hangingPunct="0">
              <a:defRPr sz="2400" b="1">
                <a:solidFill>
                  <a:schemeClr val="tx1"/>
                </a:solidFill>
                <a:latin typeface="Times New Roman" charset="0"/>
                <a:ea typeface="ＭＳ Ｐゴシック" charset="0"/>
              </a:defRPr>
            </a:lvl3pPr>
            <a:lvl4pPr marL="1600200" indent="-228600" eaLnBrk="0" hangingPunct="0">
              <a:defRPr sz="2400" b="1">
                <a:solidFill>
                  <a:schemeClr val="tx1"/>
                </a:solidFill>
                <a:latin typeface="Times New Roman" charset="0"/>
                <a:ea typeface="ＭＳ Ｐゴシック" charset="0"/>
              </a:defRPr>
            </a:lvl4pPr>
            <a:lvl5pPr marL="2057400" indent="-228600" eaLnBrk="0" hangingPunct="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sz="1200" b="0" dirty="0"/>
              <a:t>GN434 – First assignment – Pass/fail</a:t>
            </a:r>
          </a:p>
          <a:p>
            <a:r>
              <a:rPr lang="en-US" sz="1200" b="0" dirty="0"/>
              <a:t> </a:t>
            </a:r>
          </a:p>
          <a:p>
            <a:r>
              <a:rPr lang="en-US" sz="1200" b="0" dirty="0"/>
              <a:t>Answer question 1 </a:t>
            </a:r>
            <a:r>
              <a:rPr lang="en-US" sz="1200" dirty="0"/>
              <a:t>or</a:t>
            </a:r>
            <a:r>
              <a:rPr lang="en-US" sz="1200" b="0" dirty="0"/>
              <a:t> 2 as assigned in class:  You can work together.  You can use Wikipedia or other resources. Your answers don’t have to be </a:t>
            </a:r>
            <a:r>
              <a:rPr lang="en-US" sz="1200" b="0" dirty="0" smtClean="0"/>
              <a:t>correct, </a:t>
            </a:r>
            <a:r>
              <a:rPr lang="en-US" sz="1200" b="0" dirty="0"/>
              <a:t>just thoughtful and based on what ever you know from past biology/</a:t>
            </a:r>
            <a:r>
              <a:rPr lang="en-US" sz="1200" b="0" dirty="0" err="1"/>
              <a:t>biochem</a:t>
            </a:r>
            <a:r>
              <a:rPr lang="en-US" sz="1200" b="0" dirty="0"/>
              <a:t>/genetics classes or what you can find on the web. Due on </a:t>
            </a:r>
            <a:r>
              <a:rPr lang="en-US" sz="1200" b="0" dirty="0" smtClean="0"/>
              <a:t>Jan 10</a:t>
            </a:r>
            <a:r>
              <a:rPr lang="en-US" sz="1200" b="0" baseline="30000" dirty="0" smtClean="0"/>
              <a:t>th</a:t>
            </a:r>
            <a:r>
              <a:rPr lang="en-US" sz="1200" b="0" dirty="0"/>
              <a:t>.  </a:t>
            </a:r>
            <a:r>
              <a:rPr lang="en-US" sz="1200" dirty="0"/>
              <a:t>Write it down, make two copies, </a:t>
            </a:r>
            <a:r>
              <a:rPr lang="en-US" sz="1200" b="0" dirty="0"/>
              <a:t>and hand one in at beginning of class so I know that you did it</a:t>
            </a:r>
            <a:r>
              <a:rPr lang="en-US" sz="1200" dirty="0"/>
              <a:t>. Be prepared to discuss you ideas</a:t>
            </a:r>
            <a:r>
              <a:rPr lang="en-US" sz="1200" b="0" dirty="0"/>
              <a:t> in </a:t>
            </a:r>
            <a:r>
              <a:rPr lang="en-US" sz="1200" b="0" dirty="0" smtClean="0"/>
              <a:t>class.</a:t>
            </a:r>
            <a:endParaRPr lang="en-US" sz="1200" b="0" dirty="0"/>
          </a:p>
          <a:p>
            <a:r>
              <a:rPr lang="en-US" sz="1200" b="0" dirty="0"/>
              <a:t> </a:t>
            </a:r>
          </a:p>
          <a:p>
            <a:r>
              <a:rPr lang="en-US" sz="1200" dirty="0"/>
              <a:t>Molecular signals and can cells remember?</a:t>
            </a:r>
          </a:p>
          <a:p>
            <a:r>
              <a:rPr lang="en-US" sz="1200" b="0" dirty="0"/>
              <a:t> </a:t>
            </a:r>
          </a:p>
          <a:p>
            <a:r>
              <a:rPr lang="en-US" sz="1200" b="0" dirty="0"/>
              <a:t>1a) What signals in the embryo regulate the development of the different cell types? (i.e. what </a:t>
            </a:r>
            <a:r>
              <a:rPr lang="en-US" sz="1200" b="0" u="sng" dirty="0"/>
              <a:t>biological molecules</a:t>
            </a:r>
            <a:r>
              <a:rPr lang="en-US" sz="1200" b="0" dirty="0"/>
              <a:t> function as signals?)  </a:t>
            </a:r>
          </a:p>
          <a:p>
            <a:r>
              <a:rPr lang="en-US" sz="1200" b="0" dirty="0"/>
              <a:t> 1b) How are these signals generated?  </a:t>
            </a:r>
          </a:p>
          <a:p>
            <a:r>
              <a:rPr lang="en-US" sz="1200" b="0" dirty="0"/>
              <a:t> 1c) How are they received and acted upon by cells? (i.e. What are the possible responses of the cells once they have received a signal?) </a:t>
            </a:r>
          </a:p>
          <a:p>
            <a:r>
              <a:rPr lang="en-US" sz="1200" b="0" dirty="0"/>
              <a:t> 1d) What is the experimental evidence or data that supports what you claim?</a:t>
            </a:r>
          </a:p>
          <a:p>
            <a:r>
              <a:rPr lang="en-US" sz="1200" b="0" dirty="0"/>
              <a:t> 1e) If the signal is present for a period during early development and then later removed, can the cell “remember” that it received the early signal?  How can a cell remember (i.e. what is the molecular mechanism?</a:t>
            </a:r>
          </a:p>
          <a:p>
            <a:r>
              <a:rPr lang="en-US" sz="1200" b="0" dirty="0"/>
              <a:t> </a:t>
            </a:r>
          </a:p>
          <a:p>
            <a:r>
              <a:rPr lang="en-US" sz="1200" b="0" dirty="0"/>
              <a:t>Morp</a:t>
            </a:r>
            <a:r>
              <a:rPr lang="en-US" sz="1200" dirty="0"/>
              <a:t>hogenesis, polarity and evolution.</a:t>
            </a:r>
          </a:p>
          <a:p>
            <a:r>
              <a:rPr lang="en-US" sz="1200" b="0" dirty="0"/>
              <a:t> </a:t>
            </a:r>
          </a:p>
          <a:p>
            <a:r>
              <a:rPr lang="en-US" sz="1200" b="0" dirty="0"/>
              <a:t>2) Consider how is organ polarity controlled during development of the human arm. How does the developmental program ensure that fingers will always be at the apex (tip of the arm) while elbow will be in the middle and shoulder at the opposite end? Think about it. You are going from a single cell through cell divisions and then on to a multi-celled organ with different cell types and each cell type positioned in an appropriate position. </a:t>
            </a:r>
          </a:p>
          <a:p>
            <a:r>
              <a:rPr lang="en-US" sz="1200" b="0" dirty="0"/>
              <a:t> </a:t>
            </a:r>
          </a:p>
          <a:p>
            <a:r>
              <a:rPr lang="en-US" sz="1200" b="0" dirty="0"/>
              <a:t>2a) What types of </a:t>
            </a:r>
            <a:r>
              <a:rPr lang="en-US" sz="1200" b="0" u="sng" dirty="0"/>
              <a:t>biological</a:t>
            </a:r>
            <a:r>
              <a:rPr lang="en-US" sz="1200" b="0" dirty="0"/>
              <a:t> </a:t>
            </a:r>
            <a:r>
              <a:rPr lang="en-US" sz="1200" b="0" u="sng" dirty="0"/>
              <a:t>molecules</a:t>
            </a:r>
            <a:r>
              <a:rPr lang="en-US" sz="1200" b="0" dirty="0"/>
              <a:t> would be involved for both generating signals and responding to these signals?</a:t>
            </a:r>
          </a:p>
          <a:p>
            <a:r>
              <a:rPr lang="en-US" sz="1200" b="0" dirty="0"/>
              <a:t> 2b) Do you think that some of the same signals would be used to pattern the human leg? Why or why not? What types of evidence might help us to determine this?</a:t>
            </a:r>
          </a:p>
          <a:p>
            <a:r>
              <a:rPr lang="en-US" sz="1200" b="0" dirty="0"/>
              <a:t> 2c) Do you think that many of the same molecular signals would be used to make a chicken wing? Why or why not? What type of experiment of evidence might help you determine this?</a:t>
            </a:r>
          </a:p>
          <a:p>
            <a:r>
              <a:rPr lang="en-US" sz="1200" b="0" dirty="0"/>
              <a:t> 2d) If you were to design a computer program that was to model or recreate the formation of the human arm </a:t>
            </a:r>
            <a:r>
              <a:rPr lang="en-US" sz="1200" b="0" i="1" dirty="0"/>
              <a:t>in silico</a:t>
            </a:r>
            <a:r>
              <a:rPr lang="en-US" sz="1200" b="0" dirty="0"/>
              <a:t> (i.e. in a computer) what rules would you have to define for the cells behavior? What does each cell have to know to form the overall structure?</a:t>
            </a:r>
          </a:p>
          <a:p>
            <a:r>
              <a:rPr lang="en-US" sz="1200" b="0" dirty="0"/>
              <a:t> </a:t>
            </a:r>
          </a:p>
          <a:p>
            <a:pPr eaLnBrk="1" hangingPunct="1"/>
            <a:endParaRPr lang="en-US" sz="12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685800" y="304800"/>
            <a:ext cx="7772400" cy="1143000"/>
          </a:xfrm>
        </p:spPr>
        <p:txBody>
          <a:bodyPr/>
          <a:lstStyle/>
          <a:p>
            <a:pPr eaLnBrk="1" hangingPunct="1">
              <a:defRPr/>
            </a:pPr>
            <a:r>
              <a:rPr lang="en-US" sz="5400" b="1" dirty="0" smtClean="0">
                <a:cs typeface="+mj-cs"/>
              </a:rPr>
              <a:t>Syllabus</a:t>
            </a:r>
            <a:br>
              <a:rPr lang="en-US" sz="5400" b="1" dirty="0" smtClean="0">
                <a:cs typeface="+mj-cs"/>
              </a:rPr>
            </a:br>
            <a:r>
              <a:rPr lang="en-US" sz="2400" b="1" dirty="0" smtClean="0">
                <a:cs typeface="+mj-cs"/>
              </a:rPr>
              <a:t>in </a:t>
            </a:r>
            <a:r>
              <a:rPr lang="en-US" sz="2400" b="1" dirty="0" err="1" smtClean="0">
                <a:cs typeface="+mj-cs"/>
              </a:rPr>
              <a:t>wolfware</a:t>
            </a:r>
            <a:endParaRPr lang="en-US" sz="2400" dirty="0" smtClean="0">
              <a:cs typeface="+mj-cs"/>
            </a:endParaRPr>
          </a:p>
        </p:txBody>
      </p:sp>
      <p:sp>
        <p:nvSpPr>
          <p:cNvPr id="2" name="Rectangle 1"/>
          <p:cNvSpPr/>
          <p:nvPr/>
        </p:nvSpPr>
        <p:spPr>
          <a:xfrm>
            <a:off x="304800" y="3013502"/>
            <a:ext cx="8153400" cy="338554"/>
          </a:xfrm>
          <a:prstGeom prst="rect">
            <a:avLst/>
          </a:prstGeom>
        </p:spPr>
        <p:txBody>
          <a:bodyPr>
            <a:spAutoFit/>
          </a:bodyPr>
          <a:lstStyle/>
          <a:p>
            <a:pPr>
              <a:spcBef>
                <a:spcPct val="50000"/>
              </a:spcBef>
              <a:defRPr/>
            </a:pPr>
            <a:r>
              <a:rPr lang="en-US" sz="1600" dirty="0">
                <a:ln w="1905"/>
                <a:solidFill>
                  <a:srgbClr val="000000"/>
                </a:solidFill>
                <a:effectLst>
                  <a:innerShdw blurRad="69850" dist="43180" dir="5400000">
                    <a:srgbClr val="000000">
                      <a:alpha val="65000"/>
                    </a:srgbClr>
                  </a:innerShdw>
                </a:effectLst>
                <a:latin typeface="Arial" charset="0"/>
                <a:cs typeface="Times New Roman" charset="0"/>
              </a:rPr>
              <a:t>CLASS WEB SITE: </a:t>
            </a:r>
            <a:r>
              <a:rPr lang="en-US" sz="1600" dirty="0">
                <a:ln w="1905"/>
                <a:solidFill>
                  <a:srgbClr val="000000"/>
                </a:solidFill>
                <a:effectLst>
                  <a:innerShdw blurRad="69850" dist="43180" dir="5400000">
                    <a:srgbClr val="000000">
                      <a:alpha val="65000"/>
                    </a:srgbClr>
                  </a:innerShdw>
                </a:effectLst>
              </a:rPr>
              <a:t>https://wordpress-projects.wolfware.ncsu.edu/gn434v5-y3ct9jq/</a:t>
            </a:r>
            <a:endParaRPr lang="en-US" sz="1600" dirty="0">
              <a:ln w="1905"/>
              <a:solidFill>
                <a:srgbClr val="00000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Things I liked or hated about Biology/Science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Developmental Biology?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228600" y="304800"/>
            <a:ext cx="8763000" cy="1143000"/>
          </a:xfrm>
        </p:spPr>
        <p:txBody>
          <a:bodyPr/>
          <a:lstStyle/>
          <a:p>
            <a:pPr eaLnBrk="1" hangingPunct="1">
              <a:defRPr/>
            </a:pPr>
            <a:r>
              <a:rPr lang="en-US" sz="4000" smtClean="0">
                <a:cs typeface="+mj-cs"/>
              </a:rPr>
              <a:t>Key Interests in Developmental Biology</a:t>
            </a:r>
            <a:endParaRPr lang="en-US" smtClean="0">
              <a:cs typeface="+mj-cs"/>
            </a:endParaRPr>
          </a:p>
        </p:txBody>
      </p:sp>
      <p:sp>
        <p:nvSpPr>
          <p:cNvPr id="216067" name="Text Box 3"/>
          <p:cNvSpPr txBox="1">
            <a:spLocks noChangeArrowheads="1"/>
          </p:cNvSpPr>
          <p:nvPr/>
        </p:nvSpPr>
        <p:spPr bwMode="auto">
          <a:xfrm>
            <a:off x="1066800" y="1654175"/>
            <a:ext cx="6553200" cy="3786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a:spcBef>
                <a:spcPct val="50000"/>
              </a:spcBef>
              <a:buFont typeface="Times" charset="0"/>
              <a:buAutoNum type="arabicParenR"/>
              <a:defRPr/>
            </a:pPr>
            <a:r>
              <a:rPr lang="en-US" b="0" dirty="0" smtClean="0">
                <a:cs typeface="+mn-cs"/>
              </a:rPr>
              <a:t>Generating cellular diversity - </a:t>
            </a:r>
            <a:r>
              <a:rPr lang="en-US" dirty="0" smtClean="0">
                <a:cs typeface="+mn-cs"/>
              </a:rPr>
              <a:t>Differentiation</a:t>
            </a:r>
            <a:endParaRPr lang="en-US" b="0" dirty="0" smtClean="0">
              <a:cs typeface="+mn-cs"/>
            </a:endParaRPr>
          </a:p>
          <a:p>
            <a:pPr>
              <a:spcBef>
                <a:spcPct val="50000"/>
              </a:spcBef>
              <a:buFont typeface="Times" charset="0"/>
              <a:buAutoNum type="arabicParenR"/>
              <a:defRPr/>
            </a:pPr>
            <a:r>
              <a:rPr lang="en-US" b="0" dirty="0" smtClean="0">
                <a:cs typeface="+mn-cs"/>
              </a:rPr>
              <a:t>Generating shapes in three dimensions - </a:t>
            </a:r>
            <a:r>
              <a:rPr lang="en-US" dirty="0" smtClean="0">
                <a:cs typeface="+mn-cs"/>
              </a:rPr>
              <a:t>Morphogenesis</a:t>
            </a:r>
            <a:endParaRPr lang="en-US" b="0" dirty="0" smtClean="0">
              <a:cs typeface="+mn-cs"/>
            </a:endParaRPr>
          </a:p>
          <a:p>
            <a:pPr>
              <a:spcBef>
                <a:spcPct val="50000"/>
              </a:spcBef>
              <a:buFont typeface="Times" charset="0"/>
              <a:buAutoNum type="arabicParenR"/>
              <a:defRPr/>
            </a:pPr>
            <a:r>
              <a:rPr lang="en-US" altLang="ja-JP" b="0" dirty="0" smtClean="0">
                <a:latin typeface="Arial"/>
                <a:cs typeface="+mn-cs"/>
              </a:rPr>
              <a:t>C</a:t>
            </a:r>
            <a:r>
              <a:rPr lang="en-US" b="0" dirty="0" smtClean="0">
                <a:cs typeface="+mn-cs"/>
              </a:rPr>
              <a:t>ontrol of cellular division and growth</a:t>
            </a:r>
          </a:p>
          <a:p>
            <a:pPr>
              <a:spcBef>
                <a:spcPct val="50000"/>
              </a:spcBef>
              <a:buFont typeface="Times" charset="0"/>
              <a:buAutoNum type="arabicParenR"/>
              <a:defRPr/>
            </a:pPr>
            <a:r>
              <a:rPr lang="en-US" b="0" dirty="0" smtClean="0">
                <a:cs typeface="+mn-cs"/>
              </a:rPr>
              <a:t>Reproduction - generation of the sperm and egg (i.e. the </a:t>
            </a:r>
            <a:r>
              <a:rPr lang="en-US" dirty="0" smtClean="0">
                <a:cs typeface="+mn-cs"/>
              </a:rPr>
              <a:t>germ cells</a:t>
            </a:r>
            <a:r>
              <a:rPr lang="en-US" b="0" dirty="0" smtClean="0">
                <a:cs typeface="+mn-cs"/>
              </a:rPr>
              <a:t>)</a:t>
            </a:r>
          </a:p>
          <a:p>
            <a:pPr>
              <a:spcBef>
                <a:spcPct val="50000"/>
              </a:spcBef>
              <a:buFont typeface="Times" charset="0"/>
              <a:buAutoNum type="arabicParenR"/>
              <a:defRPr/>
            </a:pPr>
            <a:r>
              <a:rPr lang="en-US" b="0" dirty="0" smtClean="0">
                <a:cs typeface="+mn-cs"/>
              </a:rPr>
              <a:t>Changes in form and function over generations or between species - </a:t>
            </a:r>
            <a:r>
              <a:rPr lang="ja-JP" altLang="en-US" b="0" dirty="0" smtClean="0">
                <a:latin typeface="Arial"/>
                <a:cs typeface="+mn-cs"/>
              </a:rPr>
              <a:t>“</a:t>
            </a:r>
            <a:r>
              <a:rPr lang="en-US" b="0" dirty="0" err="1" smtClean="0">
                <a:cs typeface="+mn-cs"/>
              </a:rPr>
              <a:t>EvoDevo</a:t>
            </a:r>
            <a:r>
              <a:rPr lang="ja-JP" altLang="en-US" b="0" smtClean="0">
                <a:latin typeface="Arial"/>
                <a:cs typeface="+mn-cs"/>
              </a:rPr>
              <a:t>”</a:t>
            </a:r>
            <a:endParaRPr lang="en-US" b="0" dirty="0" smtClean="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82" name="Picture 2" descr="devbio8e-fig-02-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143000"/>
            <a:ext cx="6959600" cy="5219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76483" name="Rectangle 3"/>
          <p:cNvSpPr>
            <a:spLocks noGrp="1" noChangeArrowheads="1"/>
          </p:cNvSpPr>
          <p:nvPr>
            <p:ph type="title"/>
          </p:nvPr>
        </p:nvSpPr>
        <p:spPr>
          <a:xfrm>
            <a:off x="495300" y="0"/>
            <a:ext cx="8153400" cy="1143000"/>
          </a:xfrm>
        </p:spPr>
        <p:txBody>
          <a:bodyPr/>
          <a:lstStyle/>
          <a:p>
            <a:pPr eaLnBrk="1" hangingPunct="1">
              <a:defRPr/>
            </a:pPr>
            <a:r>
              <a:rPr lang="en-US" smtClean="0">
                <a:cs typeface="+mj-cs"/>
              </a:rPr>
              <a:t> </a:t>
            </a:r>
            <a:r>
              <a:rPr lang="en-US" sz="2600" smtClean="0">
                <a:cs typeface="+mj-cs"/>
              </a:rPr>
              <a:t>Developmental history of the leopard frog, </a:t>
            </a:r>
            <a:r>
              <a:rPr lang="en-US" sz="2600" i="1" smtClean="0">
                <a:cs typeface="+mj-cs"/>
              </a:rPr>
              <a:t>Rana pipiens</a:t>
            </a:r>
            <a:endParaRPr lang="en-US" smtClean="0">
              <a:cs typeface="+mj-cs"/>
            </a:endParaRPr>
          </a:p>
        </p:txBody>
      </p:sp>
      <p:sp>
        <p:nvSpPr>
          <p:cNvPr id="276485" name="Text Box 5"/>
          <p:cNvSpPr txBox="1">
            <a:spLocks noChangeArrowheads="1"/>
          </p:cNvSpPr>
          <p:nvPr/>
        </p:nvSpPr>
        <p:spPr bwMode="auto">
          <a:xfrm>
            <a:off x="304800" y="1219200"/>
            <a:ext cx="1865313"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cs typeface="+mn-cs"/>
              </a:rPr>
              <a:t>zygote - </a:t>
            </a:r>
          </a:p>
          <a:p>
            <a:pPr>
              <a:defRPr/>
            </a:pPr>
            <a:r>
              <a:rPr lang="en-US">
                <a:cs typeface="+mn-cs"/>
              </a:rPr>
              <a:t>fertilized egg</a:t>
            </a:r>
          </a:p>
        </p:txBody>
      </p:sp>
      <p:sp>
        <p:nvSpPr>
          <p:cNvPr id="276486" name="Line 6"/>
          <p:cNvSpPr>
            <a:spLocks noChangeShapeType="1"/>
          </p:cNvSpPr>
          <p:nvPr/>
        </p:nvSpPr>
        <p:spPr bwMode="auto">
          <a:xfrm flipH="1" flipV="1">
            <a:off x="1752600" y="1600200"/>
            <a:ext cx="16002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87" name="Rectangle 7"/>
          <p:cNvSpPr>
            <a:spLocks noChangeArrowheads="1"/>
          </p:cNvSpPr>
          <p:nvPr/>
        </p:nvSpPr>
        <p:spPr bwMode="auto">
          <a:xfrm>
            <a:off x="5715000" y="2057400"/>
            <a:ext cx="6858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88" name="Rectangle 8"/>
          <p:cNvSpPr>
            <a:spLocks noChangeArrowheads="1"/>
          </p:cNvSpPr>
          <p:nvPr/>
        </p:nvSpPr>
        <p:spPr bwMode="auto">
          <a:xfrm>
            <a:off x="3352800" y="1524000"/>
            <a:ext cx="6858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89" name="Rectangle 9"/>
          <p:cNvSpPr>
            <a:spLocks noChangeArrowheads="1"/>
          </p:cNvSpPr>
          <p:nvPr/>
        </p:nvSpPr>
        <p:spPr bwMode="auto">
          <a:xfrm>
            <a:off x="6781800" y="2819400"/>
            <a:ext cx="8382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0" name="Rectangle 10"/>
          <p:cNvSpPr>
            <a:spLocks noChangeArrowheads="1"/>
          </p:cNvSpPr>
          <p:nvPr/>
        </p:nvSpPr>
        <p:spPr bwMode="auto">
          <a:xfrm>
            <a:off x="7315200" y="1524000"/>
            <a:ext cx="8382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1" name="Text Box 11"/>
          <p:cNvSpPr txBox="1">
            <a:spLocks noChangeArrowheads="1"/>
          </p:cNvSpPr>
          <p:nvPr/>
        </p:nvSpPr>
        <p:spPr bwMode="auto">
          <a:xfrm>
            <a:off x="7010400" y="5334000"/>
            <a:ext cx="19431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cs typeface="+mn-cs"/>
              </a:rPr>
              <a:t>3 germ layers</a:t>
            </a:r>
          </a:p>
        </p:txBody>
      </p:sp>
      <p:sp>
        <p:nvSpPr>
          <p:cNvPr id="276492" name="Line 12"/>
          <p:cNvSpPr>
            <a:spLocks noChangeShapeType="1"/>
          </p:cNvSpPr>
          <p:nvPr/>
        </p:nvSpPr>
        <p:spPr bwMode="auto">
          <a:xfrm flipV="1">
            <a:off x="7924800" y="4191000"/>
            <a:ext cx="152400" cy="1219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3" name="Rectangle 13"/>
          <p:cNvSpPr>
            <a:spLocks noChangeArrowheads="1"/>
          </p:cNvSpPr>
          <p:nvPr/>
        </p:nvSpPr>
        <p:spPr bwMode="auto">
          <a:xfrm>
            <a:off x="7315200" y="3505200"/>
            <a:ext cx="8382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4" name="Rectangle 14"/>
          <p:cNvSpPr>
            <a:spLocks noChangeArrowheads="1"/>
          </p:cNvSpPr>
          <p:nvPr/>
        </p:nvSpPr>
        <p:spPr bwMode="auto">
          <a:xfrm>
            <a:off x="6858000" y="3810000"/>
            <a:ext cx="8382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5" name="Rectangle 15"/>
          <p:cNvSpPr>
            <a:spLocks noChangeArrowheads="1"/>
          </p:cNvSpPr>
          <p:nvPr/>
        </p:nvSpPr>
        <p:spPr bwMode="auto">
          <a:xfrm>
            <a:off x="6934200" y="4114800"/>
            <a:ext cx="8382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7" name="Text Box 17"/>
          <p:cNvSpPr txBox="1">
            <a:spLocks noChangeArrowheads="1"/>
          </p:cNvSpPr>
          <p:nvPr/>
        </p:nvSpPr>
        <p:spPr bwMode="auto">
          <a:xfrm>
            <a:off x="5105400" y="2362200"/>
            <a:ext cx="958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blastula</a:t>
            </a:r>
            <a:endParaRPr lang="en-US">
              <a:cs typeface="+mn-cs"/>
            </a:endParaRPr>
          </a:p>
        </p:txBody>
      </p:sp>
      <p:sp>
        <p:nvSpPr>
          <p:cNvPr id="276498" name="Text Box 18"/>
          <p:cNvSpPr txBox="1">
            <a:spLocks noChangeArrowheads="1"/>
          </p:cNvSpPr>
          <p:nvPr/>
        </p:nvSpPr>
        <p:spPr bwMode="auto">
          <a:xfrm>
            <a:off x="5791200" y="2971800"/>
            <a:ext cx="984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gastrula</a:t>
            </a:r>
            <a:endParaRPr lang="en-US">
              <a:cs typeface="+mn-cs"/>
            </a:endParaRPr>
          </a:p>
        </p:txBody>
      </p:sp>
      <p:sp>
        <p:nvSpPr>
          <p:cNvPr id="276499" name="Text Box 19"/>
          <p:cNvSpPr txBox="1">
            <a:spLocks noChangeArrowheads="1"/>
          </p:cNvSpPr>
          <p:nvPr/>
        </p:nvSpPr>
        <p:spPr bwMode="auto">
          <a:xfrm>
            <a:off x="5715000" y="4572000"/>
            <a:ext cx="946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neurula</a:t>
            </a:r>
            <a:endParaRPr lang="en-US">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a:xfrm>
            <a:off x="685800" y="1981200"/>
            <a:ext cx="4191000" cy="4114800"/>
          </a:xfrm>
        </p:spPr>
        <p:txBody>
          <a:bodyPr/>
          <a:lstStyle/>
          <a:p>
            <a:pPr marL="0" indent="0">
              <a:buFontTx/>
              <a:buNone/>
              <a:defRPr/>
            </a:pPr>
            <a:r>
              <a:rPr lang="en-US" sz="1100" b="1" dirty="0" smtClean="0"/>
              <a:t>FIGURE 2. A gene regulatory network involved in sea </a:t>
            </a:r>
            <a:r>
              <a:rPr lang="en-US" sz="1100" b="1" smtClean="0"/>
              <a:t>urchin development</a:t>
            </a:r>
            <a:r>
              <a:rPr lang="en-US" sz="1100" b="1" baseline="30000"/>
              <a:t>.</a:t>
            </a:r>
            <a:endParaRPr lang="en-US" sz="1100" b="1" dirty="0" smtClean="0"/>
          </a:p>
          <a:p>
            <a:pPr marL="0" indent="0">
              <a:buFontTx/>
              <a:buNone/>
              <a:defRPr/>
            </a:pPr>
            <a:r>
              <a:rPr lang="en-US" sz="1100" b="1" dirty="0" smtClean="0"/>
              <a:t>From the The </a:t>
            </a:r>
            <a:r>
              <a:rPr lang="en-US" sz="1100" b="1" dirty="0" err="1" smtClean="0"/>
              <a:t>Digtal</a:t>
            </a:r>
            <a:r>
              <a:rPr lang="en-US" sz="1100" b="1" dirty="0" smtClean="0"/>
              <a:t> Code of DNA</a:t>
            </a:r>
          </a:p>
          <a:p>
            <a:pPr marL="0" indent="0">
              <a:buFontTx/>
              <a:buNone/>
              <a:defRPr/>
            </a:pPr>
            <a:r>
              <a:rPr lang="en-US" sz="1100" dirty="0" smtClean="0"/>
              <a:t>Leroy Hood and David Galas</a:t>
            </a:r>
          </a:p>
          <a:p>
            <a:pPr marL="0" indent="0">
              <a:buFontTx/>
              <a:buNone/>
              <a:defRPr/>
            </a:pPr>
            <a:r>
              <a:rPr lang="en-US" sz="1100" dirty="0" smtClean="0"/>
              <a:t>Nature 421, 444-448 (23 January 2003)</a:t>
            </a:r>
          </a:p>
          <a:p>
            <a:pPr marL="0" indent="0">
              <a:buFontTx/>
              <a:buNone/>
              <a:defRPr/>
            </a:pPr>
            <a:r>
              <a:rPr lang="en-US" sz="1100" dirty="0" smtClean="0"/>
              <a:t>doi:10.1038/nature01410</a:t>
            </a:r>
          </a:p>
          <a:p>
            <a:pPr>
              <a:defRPr/>
            </a:pPr>
            <a:endParaRPr lang="en-US" dirty="0"/>
          </a:p>
        </p:txBody>
      </p:sp>
      <p:pic>
        <p:nvPicPr>
          <p:cNvPr id="2560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04800"/>
            <a:ext cx="37846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IW_NOTES_FOOTER"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3266</TotalTime>
  <Words>178</Words>
  <Application>Microsoft Office PowerPoint</Application>
  <PresentationFormat>On-screen Show (4:3)</PresentationFormat>
  <Paragraphs>73</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Times</vt:lpstr>
      <vt:lpstr>Times New Roman</vt:lpstr>
      <vt:lpstr>Default Design</vt:lpstr>
      <vt:lpstr>PowerPoint Presentation</vt:lpstr>
      <vt:lpstr>Course Outline</vt:lpstr>
      <vt:lpstr>Homework for Friday</vt:lpstr>
      <vt:lpstr>Syllabus in wolfware</vt:lpstr>
      <vt:lpstr>Things I liked or hated about Biology/Science</vt:lpstr>
      <vt:lpstr>What is Developmental Biology?</vt:lpstr>
      <vt:lpstr>Key Interests in Developmental Biology</vt:lpstr>
      <vt:lpstr> Developmental history of the leopard frog, Rana pipiens</vt:lpstr>
      <vt:lpstr>PowerPoint Presentation</vt:lpstr>
      <vt:lpstr>Heterometry</vt:lpstr>
    </vt:vector>
  </TitlesOfParts>
  <Company>North Carolina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 Estes</dc:creator>
  <cp:lastModifiedBy>Bob Franks</cp:lastModifiedBy>
  <cp:revision>656</cp:revision>
  <cp:lastPrinted>2009-08-19T21:19:16Z</cp:lastPrinted>
  <dcterms:created xsi:type="dcterms:W3CDTF">2003-01-06T13:33:08Z</dcterms:created>
  <dcterms:modified xsi:type="dcterms:W3CDTF">2018-01-08T13:22:42Z</dcterms:modified>
</cp:coreProperties>
</file>