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504" r:id="rId2"/>
    <p:sldId id="493" r:id="rId3"/>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b="1"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b="1"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b="1"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b="1"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b="1"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43" y="4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4745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14746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4746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C73F3EE-6B4A-2742-9793-26208420482E}" type="slidenum">
              <a:rPr lang="en-US"/>
              <a:pPr>
                <a:defRPr/>
              </a:pPr>
              <a:t>‹#›</a:t>
            </a:fld>
            <a:endParaRPr lang="en-US"/>
          </a:p>
        </p:txBody>
      </p:sp>
    </p:spTree>
    <p:extLst>
      <p:ext uri="{BB962C8B-B14F-4D97-AF65-F5344CB8AC3E}">
        <p14:creationId xmlns:p14="http://schemas.microsoft.com/office/powerpoint/2010/main" val="336923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3859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385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23859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859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3859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68780D04-2036-9B48-B553-FD79B5130371}" type="slidenum">
              <a:rPr lang="en-US"/>
              <a:pPr>
                <a:defRPr/>
              </a:pPr>
              <a:t>‹#›</a:t>
            </a:fld>
            <a:endParaRPr lang="en-US"/>
          </a:p>
        </p:txBody>
      </p:sp>
    </p:spTree>
    <p:extLst>
      <p:ext uri="{BB962C8B-B14F-4D97-AF65-F5344CB8AC3E}">
        <p14:creationId xmlns:p14="http://schemas.microsoft.com/office/powerpoint/2010/main" val="30890837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3249310-78CF-0E4A-9CE5-48B6ACE68FDA}" type="slidenum">
              <a:rPr lang="en-US"/>
              <a:pPr>
                <a:defRPr/>
              </a:pPr>
              <a:t>2</a:t>
            </a:fld>
            <a:endParaRPr lang="en-US"/>
          </a:p>
        </p:txBody>
      </p:sp>
      <p:sp>
        <p:nvSpPr>
          <p:cNvPr id="277506" name="Rectangle 2"/>
          <p:cNvSpPr>
            <a:spLocks noGrp="1" noRot="1" noChangeAspect="1" noChangeArrowheads="1" noTextEdit="1"/>
          </p:cNvSpPr>
          <p:nvPr>
            <p:ph type="sldImg"/>
          </p:nvPr>
        </p:nvSpPr>
        <p:spPr>
          <a:solidFill>
            <a:srgbClr val="FFFFFF"/>
          </a:solidFill>
          <a:ln/>
          <a:extLst>
            <a:ext uri="{FAA26D3D-D897-4be2-8F04-BA451C77F1D7}">
              <ma14:placeholderFlag xmlns:ma14="http://schemas.microsoft.com/office/mac/drawingml/2011/main" xmlns="" val="1"/>
            </a:ext>
          </a:extLst>
        </p:spPr>
      </p:sp>
      <p:sp>
        <p:nvSpPr>
          <p:cNvPr id="277507" name="Rectangle 3"/>
          <p:cNvSpPr>
            <a:spLocks noGrp="1" noChangeArrowheads="1"/>
          </p:cNvSpPr>
          <p:nvPr>
            <p:ph type="body" idx="1"/>
            <p:custDataLst>
              <p:tags r:id="rId1"/>
            </p:custDataLst>
          </p:nvPr>
        </p:nvSpPr>
        <p:spPr>
          <a:solidFill>
            <a:srgbClr val="FFFFFF"/>
          </a:solidFill>
          <a:ln>
            <a:solidFill>
              <a:srgbClr val="000000"/>
            </a:solidFill>
            <a:miter lim="800000"/>
            <a:headEnd/>
            <a:tailEnd/>
          </a:ln>
        </p:spPr>
        <p:txBody>
          <a:bodyPr/>
          <a:lstStyle/>
          <a:p>
            <a:pPr eaLnBrk="1" hangingPunct="1">
              <a:defRPr/>
            </a:pPr>
            <a:r>
              <a:rPr lang="en-US" smtClean="0">
                <a:cs typeface="+mn-cs"/>
              </a:rPr>
              <a:t>devbio8e-fig-02-01-0.jpg</a:t>
            </a:r>
            <a:br>
              <a:rPr lang="en-US" smtClean="0">
                <a:cs typeface="+mn-cs"/>
              </a:rPr>
            </a:br>
            <a:endParaRPr lang="en-US" smtClean="0">
              <a:cs typeface="+mn-cs"/>
            </a:endParaRPr>
          </a:p>
        </p:txBody>
      </p:sp>
    </p:spTree>
    <p:extLst>
      <p:ext uri="{BB962C8B-B14F-4D97-AF65-F5344CB8AC3E}">
        <p14:creationId xmlns:p14="http://schemas.microsoft.com/office/powerpoint/2010/main" val="171438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365512-4137-B845-9243-43A34AE88746}" type="slidenum">
              <a:rPr lang="en-US"/>
              <a:pPr>
                <a:defRPr/>
              </a:pPr>
              <a:t>‹#›</a:t>
            </a:fld>
            <a:endParaRPr lang="en-US"/>
          </a:p>
        </p:txBody>
      </p:sp>
    </p:spTree>
    <p:extLst>
      <p:ext uri="{BB962C8B-B14F-4D97-AF65-F5344CB8AC3E}">
        <p14:creationId xmlns:p14="http://schemas.microsoft.com/office/powerpoint/2010/main" val="1885026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606651-2CCD-8142-B030-46C01DEF68C5}" type="slidenum">
              <a:rPr lang="en-US"/>
              <a:pPr>
                <a:defRPr/>
              </a:pPr>
              <a:t>‹#›</a:t>
            </a:fld>
            <a:endParaRPr lang="en-US"/>
          </a:p>
        </p:txBody>
      </p:sp>
    </p:spTree>
    <p:extLst>
      <p:ext uri="{BB962C8B-B14F-4D97-AF65-F5344CB8AC3E}">
        <p14:creationId xmlns:p14="http://schemas.microsoft.com/office/powerpoint/2010/main" val="1063641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F822C9-2B4F-6E42-A0DD-DD29B3BFDCB0}" type="slidenum">
              <a:rPr lang="en-US"/>
              <a:pPr>
                <a:defRPr/>
              </a:pPr>
              <a:t>‹#›</a:t>
            </a:fld>
            <a:endParaRPr lang="en-US"/>
          </a:p>
        </p:txBody>
      </p:sp>
    </p:spTree>
    <p:extLst>
      <p:ext uri="{BB962C8B-B14F-4D97-AF65-F5344CB8AC3E}">
        <p14:creationId xmlns:p14="http://schemas.microsoft.com/office/powerpoint/2010/main" val="322161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0ABB7-3D72-5044-84C7-90F9AD5E8227}" type="slidenum">
              <a:rPr lang="en-US"/>
              <a:pPr>
                <a:defRPr/>
              </a:pPr>
              <a:t>‹#›</a:t>
            </a:fld>
            <a:endParaRPr lang="en-US"/>
          </a:p>
        </p:txBody>
      </p:sp>
    </p:spTree>
    <p:extLst>
      <p:ext uri="{BB962C8B-B14F-4D97-AF65-F5344CB8AC3E}">
        <p14:creationId xmlns:p14="http://schemas.microsoft.com/office/powerpoint/2010/main" val="168176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4B758B-DC83-CF4B-9E9D-ED0C8EE81182}" type="slidenum">
              <a:rPr lang="en-US"/>
              <a:pPr>
                <a:defRPr/>
              </a:pPr>
              <a:t>‹#›</a:t>
            </a:fld>
            <a:endParaRPr lang="en-US"/>
          </a:p>
        </p:txBody>
      </p:sp>
    </p:spTree>
    <p:extLst>
      <p:ext uri="{BB962C8B-B14F-4D97-AF65-F5344CB8AC3E}">
        <p14:creationId xmlns:p14="http://schemas.microsoft.com/office/powerpoint/2010/main" val="837624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212A321-F56C-DE43-A619-C06EA6C09C54}" type="slidenum">
              <a:rPr lang="en-US"/>
              <a:pPr>
                <a:defRPr/>
              </a:pPr>
              <a:t>‹#›</a:t>
            </a:fld>
            <a:endParaRPr lang="en-US"/>
          </a:p>
        </p:txBody>
      </p:sp>
    </p:spTree>
    <p:extLst>
      <p:ext uri="{BB962C8B-B14F-4D97-AF65-F5344CB8AC3E}">
        <p14:creationId xmlns:p14="http://schemas.microsoft.com/office/powerpoint/2010/main" val="939287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4F2D641-0FA5-0142-8920-02035E9ABD16}" type="slidenum">
              <a:rPr lang="en-US"/>
              <a:pPr>
                <a:defRPr/>
              </a:pPr>
              <a:t>‹#›</a:t>
            </a:fld>
            <a:endParaRPr lang="en-US"/>
          </a:p>
        </p:txBody>
      </p:sp>
    </p:spTree>
    <p:extLst>
      <p:ext uri="{BB962C8B-B14F-4D97-AF65-F5344CB8AC3E}">
        <p14:creationId xmlns:p14="http://schemas.microsoft.com/office/powerpoint/2010/main" val="3892319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853B6C8-CD13-CB40-8467-EECC6B3262F3}" type="slidenum">
              <a:rPr lang="en-US"/>
              <a:pPr>
                <a:defRPr/>
              </a:pPr>
              <a:t>‹#›</a:t>
            </a:fld>
            <a:endParaRPr lang="en-US"/>
          </a:p>
        </p:txBody>
      </p:sp>
    </p:spTree>
    <p:extLst>
      <p:ext uri="{BB962C8B-B14F-4D97-AF65-F5344CB8AC3E}">
        <p14:creationId xmlns:p14="http://schemas.microsoft.com/office/powerpoint/2010/main" val="690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DA8C78-4CFE-704F-9455-96CC84DA8CC4}" type="slidenum">
              <a:rPr lang="en-US"/>
              <a:pPr>
                <a:defRPr/>
              </a:pPr>
              <a:t>‹#›</a:t>
            </a:fld>
            <a:endParaRPr lang="en-US"/>
          </a:p>
        </p:txBody>
      </p:sp>
    </p:spTree>
    <p:extLst>
      <p:ext uri="{BB962C8B-B14F-4D97-AF65-F5344CB8AC3E}">
        <p14:creationId xmlns:p14="http://schemas.microsoft.com/office/powerpoint/2010/main" val="335952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1E96F43-4C92-3044-AF8E-FEC14D0E9172}" type="slidenum">
              <a:rPr lang="en-US"/>
              <a:pPr>
                <a:defRPr/>
              </a:pPr>
              <a:t>‹#›</a:t>
            </a:fld>
            <a:endParaRPr lang="en-US"/>
          </a:p>
        </p:txBody>
      </p:sp>
    </p:spTree>
    <p:extLst>
      <p:ext uri="{BB962C8B-B14F-4D97-AF65-F5344CB8AC3E}">
        <p14:creationId xmlns:p14="http://schemas.microsoft.com/office/powerpoint/2010/main" val="121561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56ED30C-52C9-6741-ADDB-F46D223FE361}" type="slidenum">
              <a:rPr lang="en-US"/>
              <a:pPr>
                <a:defRPr/>
              </a:pPr>
              <a:t>‹#›</a:t>
            </a:fld>
            <a:endParaRPr lang="en-US"/>
          </a:p>
        </p:txBody>
      </p:sp>
    </p:spTree>
    <p:extLst>
      <p:ext uri="{BB962C8B-B14F-4D97-AF65-F5344CB8AC3E}">
        <p14:creationId xmlns:p14="http://schemas.microsoft.com/office/powerpoint/2010/main" val="3936732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b="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b="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b="0">
                <a:cs typeface="+mn-cs"/>
              </a:defRPr>
            </a:lvl1pPr>
          </a:lstStyle>
          <a:p>
            <a:pPr>
              <a:defRPr/>
            </a:pPr>
            <a:fld id="{F0E077B9-7092-8841-ABE5-84B85A652CE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New Roman" charset="0"/>
          <a:ea typeface="ＭＳ Ｐゴシック" charset="0"/>
        </a:defRPr>
      </a:lvl6pPr>
      <a:lvl7pPr marL="914400" algn="ctr" rtl="0" fontAlgn="base">
        <a:spcBef>
          <a:spcPct val="0"/>
        </a:spcBef>
        <a:spcAft>
          <a:spcPct val="0"/>
        </a:spcAft>
        <a:defRPr sz="4400">
          <a:solidFill>
            <a:schemeClr val="tx2"/>
          </a:solidFill>
          <a:latin typeface="Times New Roman" charset="0"/>
          <a:ea typeface="ＭＳ Ｐゴシック" charset="0"/>
        </a:defRPr>
      </a:lvl7pPr>
      <a:lvl8pPr marL="1371600" algn="ctr" rtl="0" fontAlgn="base">
        <a:spcBef>
          <a:spcPct val="0"/>
        </a:spcBef>
        <a:spcAft>
          <a:spcPct val="0"/>
        </a:spcAft>
        <a:defRPr sz="4400">
          <a:solidFill>
            <a:schemeClr val="tx2"/>
          </a:solidFill>
          <a:latin typeface="Times New Roman" charset="0"/>
          <a:ea typeface="ＭＳ Ｐゴシック" charset="0"/>
        </a:defRPr>
      </a:lvl8pPr>
      <a:lvl9pPr marL="1828800" algn="ctr" rtl="0" fontAlgn="base">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685800"/>
          </a:xfrm>
        </p:spPr>
        <p:txBody>
          <a:bodyPr/>
          <a:lstStyle/>
          <a:p>
            <a:pPr>
              <a:defRPr/>
            </a:pPr>
            <a:r>
              <a:rPr lang="en-US" sz="1800" dirty="0" smtClean="0"/>
              <a:t>Homework for Weds.</a:t>
            </a:r>
            <a:endParaRPr lang="en-US" sz="1800" dirty="0"/>
          </a:p>
        </p:txBody>
      </p:sp>
      <p:sp>
        <p:nvSpPr>
          <p:cNvPr id="17410" name="TextBox 2"/>
          <p:cNvSpPr txBox="1">
            <a:spLocks noChangeArrowheads="1"/>
          </p:cNvSpPr>
          <p:nvPr/>
        </p:nvSpPr>
        <p:spPr bwMode="auto">
          <a:xfrm>
            <a:off x="304800" y="533400"/>
            <a:ext cx="1903413"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eaLnBrk="0" hangingPunct="0">
              <a:defRPr sz="2400" b="1">
                <a:solidFill>
                  <a:schemeClr val="tx1"/>
                </a:solidFill>
                <a:latin typeface="Times New Roman" charset="0"/>
                <a:ea typeface="ＭＳ Ｐゴシック" charset="0"/>
                <a:cs typeface="ＭＳ Ｐゴシック" charset="0"/>
              </a:defRPr>
            </a:lvl1pPr>
            <a:lvl2pPr marL="742950" indent="-285750" eaLnBrk="0" hangingPunct="0">
              <a:defRPr sz="2400" b="1">
                <a:solidFill>
                  <a:schemeClr val="tx1"/>
                </a:solidFill>
                <a:latin typeface="Times New Roman" charset="0"/>
                <a:ea typeface="ＭＳ Ｐゴシック" charset="0"/>
              </a:defRPr>
            </a:lvl2pPr>
            <a:lvl3pPr marL="1143000" indent="-228600" eaLnBrk="0" hangingPunct="0">
              <a:defRPr sz="2400" b="1">
                <a:solidFill>
                  <a:schemeClr val="tx1"/>
                </a:solidFill>
                <a:latin typeface="Times New Roman" charset="0"/>
                <a:ea typeface="ＭＳ Ｐゴシック" charset="0"/>
              </a:defRPr>
            </a:lvl3pPr>
            <a:lvl4pPr marL="1600200" indent="-228600" eaLnBrk="0" hangingPunct="0">
              <a:defRPr sz="2400" b="1">
                <a:solidFill>
                  <a:schemeClr val="tx1"/>
                </a:solidFill>
                <a:latin typeface="Times New Roman" charset="0"/>
                <a:ea typeface="ＭＳ Ｐゴシック" charset="0"/>
              </a:defRPr>
            </a:lvl4pPr>
            <a:lvl5pPr marL="2057400" indent="-228600" eaLnBrk="0" hangingPunct="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pPr eaLnBrk="1" hangingPunct="1">
              <a:buFont typeface="Arial" charset="0"/>
              <a:buChar char="•"/>
            </a:pPr>
            <a:r>
              <a:rPr lang="en-US" sz="1600"/>
              <a:t>Read Chapter 1</a:t>
            </a:r>
          </a:p>
          <a:p>
            <a:pPr eaLnBrk="1" hangingPunct="1">
              <a:buFont typeface="Arial" charset="0"/>
              <a:buChar char="•"/>
            </a:pPr>
            <a:endParaRPr lang="en-US"/>
          </a:p>
        </p:txBody>
      </p:sp>
      <p:sp>
        <p:nvSpPr>
          <p:cNvPr id="17412" name="TextBox 4"/>
          <p:cNvSpPr txBox="1">
            <a:spLocks noChangeArrowheads="1"/>
          </p:cNvSpPr>
          <p:nvPr/>
        </p:nvSpPr>
        <p:spPr bwMode="auto">
          <a:xfrm>
            <a:off x="381000" y="914400"/>
            <a:ext cx="8534400" cy="61863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b="1">
                <a:solidFill>
                  <a:schemeClr val="tx1"/>
                </a:solidFill>
                <a:latin typeface="Times New Roman" charset="0"/>
                <a:ea typeface="ＭＳ Ｐゴシック" charset="0"/>
                <a:cs typeface="ＭＳ Ｐゴシック" charset="0"/>
              </a:defRPr>
            </a:lvl1pPr>
            <a:lvl2pPr marL="742950" indent="-285750" eaLnBrk="0" hangingPunct="0">
              <a:defRPr sz="2400" b="1">
                <a:solidFill>
                  <a:schemeClr val="tx1"/>
                </a:solidFill>
                <a:latin typeface="Times New Roman" charset="0"/>
                <a:ea typeface="ＭＳ Ｐゴシック" charset="0"/>
              </a:defRPr>
            </a:lvl2pPr>
            <a:lvl3pPr marL="1143000" indent="-228600" eaLnBrk="0" hangingPunct="0">
              <a:defRPr sz="2400" b="1">
                <a:solidFill>
                  <a:schemeClr val="tx1"/>
                </a:solidFill>
                <a:latin typeface="Times New Roman" charset="0"/>
                <a:ea typeface="ＭＳ Ｐゴシック" charset="0"/>
              </a:defRPr>
            </a:lvl3pPr>
            <a:lvl4pPr marL="1600200" indent="-228600" eaLnBrk="0" hangingPunct="0">
              <a:defRPr sz="2400" b="1">
                <a:solidFill>
                  <a:schemeClr val="tx1"/>
                </a:solidFill>
                <a:latin typeface="Times New Roman" charset="0"/>
                <a:ea typeface="ＭＳ Ｐゴシック" charset="0"/>
              </a:defRPr>
            </a:lvl4pPr>
            <a:lvl5pPr marL="2057400" indent="-228600" eaLnBrk="0" hangingPunct="0">
              <a:defRPr sz="24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b="1">
                <a:solidFill>
                  <a:schemeClr val="tx1"/>
                </a:solidFill>
                <a:latin typeface="Times New Roman" charset="0"/>
                <a:ea typeface="ＭＳ Ｐゴシック" charset="0"/>
              </a:defRPr>
            </a:lvl9pPr>
          </a:lstStyle>
          <a:p>
            <a:r>
              <a:rPr lang="en-US" sz="1200" b="0" dirty="0"/>
              <a:t>GN434 – First assignment – Pass/fail</a:t>
            </a:r>
          </a:p>
          <a:p>
            <a:r>
              <a:rPr lang="en-US" sz="1200" b="0" dirty="0"/>
              <a:t> </a:t>
            </a:r>
          </a:p>
          <a:p>
            <a:r>
              <a:rPr lang="en-US" sz="1200" b="0" dirty="0"/>
              <a:t>Answer question 1 </a:t>
            </a:r>
            <a:r>
              <a:rPr lang="en-US" sz="1200" dirty="0"/>
              <a:t>or</a:t>
            </a:r>
            <a:r>
              <a:rPr lang="en-US" sz="1200" b="0" dirty="0"/>
              <a:t> 2 as assigned in class:  You can work together.  You can use Wikipedia or other resources. Your answers don’t have to be </a:t>
            </a:r>
            <a:r>
              <a:rPr lang="en-US" sz="1200" b="0" dirty="0" smtClean="0"/>
              <a:t>correct, </a:t>
            </a:r>
            <a:r>
              <a:rPr lang="en-US" sz="1200" b="0" dirty="0"/>
              <a:t>just thoughtful and based on what ever you know from past biology/</a:t>
            </a:r>
            <a:r>
              <a:rPr lang="en-US" sz="1200" b="0" dirty="0" err="1"/>
              <a:t>biochem</a:t>
            </a:r>
            <a:r>
              <a:rPr lang="en-US" sz="1200" b="0" dirty="0"/>
              <a:t>/genetics classes or what you can find on the web. Due on </a:t>
            </a:r>
            <a:r>
              <a:rPr lang="en-US" sz="1200" b="0" dirty="0" smtClean="0"/>
              <a:t>Weds Jan 10</a:t>
            </a:r>
            <a:r>
              <a:rPr lang="en-US" sz="1200" b="0" baseline="30000" dirty="0" smtClean="0"/>
              <a:t>th</a:t>
            </a:r>
            <a:r>
              <a:rPr lang="en-US" sz="1200" b="0" dirty="0"/>
              <a:t>.  </a:t>
            </a:r>
            <a:r>
              <a:rPr lang="en-US" sz="1200" dirty="0"/>
              <a:t>Write it down, make two copies, </a:t>
            </a:r>
            <a:r>
              <a:rPr lang="en-US" sz="1200" b="0" dirty="0"/>
              <a:t>and hand one in at beginning of class so I know that you did it</a:t>
            </a:r>
            <a:r>
              <a:rPr lang="en-US" sz="1200" dirty="0"/>
              <a:t>. Be prepared to discuss you ideas</a:t>
            </a:r>
            <a:r>
              <a:rPr lang="en-US" sz="1200" b="0" dirty="0"/>
              <a:t> in class on Friday.</a:t>
            </a:r>
          </a:p>
          <a:p>
            <a:r>
              <a:rPr lang="en-US" sz="1200" b="0" dirty="0"/>
              <a:t> </a:t>
            </a:r>
          </a:p>
          <a:p>
            <a:r>
              <a:rPr lang="en-US" sz="1200" dirty="0"/>
              <a:t>Molecular signals and can cells remember?</a:t>
            </a:r>
          </a:p>
          <a:p>
            <a:r>
              <a:rPr lang="en-US" sz="1200" b="0" dirty="0"/>
              <a:t> </a:t>
            </a:r>
          </a:p>
          <a:p>
            <a:r>
              <a:rPr lang="en-US" sz="1200" b="0" dirty="0"/>
              <a:t>1a) What signals in the embryo regulate the development of the different cell types? (i.e. what </a:t>
            </a:r>
            <a:r>
              <a:rPr lang="en-US" sz="1200" b="0" u="sng" dirty="0"/>
              <a:t>biological molecules</a:t>
            </a:r>
            <a:r>
              <a:rPr lang="en-US" sz="1200" b="0" dirty="0"/>
              <a:t> function as signals?)  </a:t>
            </a:r>
          </a:p>
          <a:p>
            <a:r>
              <a:rPr lang="en-US" sz="1200" b="0" dirty="0"/>
              <a:t> 1b) How are these signals generated?  </a:t>
            </a:r>
          </a:p>
          <a:p>
            <a:r>
              <a:rPr lang="en-US" sz="1200" b="0" dirty="0"/>
              <a:t> 1c) How are they received and acted upon by cells? (i.e. What are the possible responses of the cells once they have received a signal?) </a:t>
            </a:r>
          </a:p>
          <a:p>
            <a:r>
              <a:rPr lang="en-US" sz="1200" b="0" dirty="0"/>
              <a:t> 1d) What is the experimental evidence or data that supports what you claim?</a:t>
            </a:r>
          </a:p>
          <a:p>
            <a:r>
              <a:rPr lang="en-US" sz="1200" b="0" dirty="0"/>
              <a:t> 1e) If the signal is present for a period during early development and then later removed, can the cell “remember” that it received the early signal?  How can a cell remember (i.e. what is the molecular mechanism?</a:t>
            </a:r>
          </a:p>
          <a:p>
            <a:r>
              <a:rPr lang="en-US" sz="1200" b="0" dirty="0"/>
              <a:t> </a:t>
            </a:r>
          </a:p>
          <a:p>
            <a:r>
              <a:rPr lang="en-US" sz="1200" b="0" dirty="0"/>
              <a:t>Morp</a:t>
            </a:r>
            <a:r>
              <a:rPr lang="en-US" sz="1200" dirty="0"/>
              <a:t>hogenesis, polarity and evolution.</a:t>
            </a:r>
          </a:p>
          <a:p>
            <a:r>
              <a:rPr lang="en-US" sz="1200" b="0" dirty="0"/>
              <a:t> </a:t>
            </a:r>
          </a:p>
          <a:p>
            <a:r>
              <a:rPr lang="en-US" sz="1200" b="0" dirty="0"/>
              <a:t>2) Consider how is organ polarity controlled during development of the human arm. How does the developmental program ensure that fingers will always be at the apex (tip of the arm) while elbow will be in the middle and shoulder at the opposite end? Think about it. You are going from a single cell through cell divisions and then on to a multi-celled organ with different cell types and each cell type positioned in an appropriate position. </a:t>
            </a:r>
          </a:p>
          <a:p>
            <a:r>
              <a:rPr lang="en-US" sz="1200" b="0" dirty="0"/>
              <a:t> </a:t>
            </a:r>
          </a:p>
          <a:p>
            <a:r>
              <a:rPr lang="en-US" sz="1200" b="0" dirty="0"/>
              <a:t>2a) What types of </a:t>
            </a:r>
            <a:r>
              <a:rPr lang="en-US" sz="1200" b="0" u="sng" dirty="0"/>
              <a:t>biological</a:t>
            </a:r>
            <a:r>
              <a:rPr lang="en-US" sz="1200" b="0" dirty="0"/>
              <a:t> </a:t>
            </a:r>
            <a:r>
              <a:rPr lang="en-US" sz="1200" b="0" u="sng" dirty="0"/>
              <a:t>molecules</a:t>
            </a:r>
            <a:r>
              <a:rPr lang="en-US" sz="1200" b="0" dirty="0"/>
              <a:t> would be involved for both generating signals and responding to these signals?</a:t>
            </a:r>
          </a:p>
          <a:p>
            <a:r>
              <a:rPr lang="en-US" sz="1200" b="0" dirty="0"/>
              <a:t> 2b) Do you think that some of the same signals would be used to pattern the human leg? Why or why not? What types of evidence might help us to determine this?</a:t>
            </a:r>
          </a:p>
          <a:p>
            <a:r>
              <a:rPr lang="en-US" sz="1200" b="0" dirty="0"/>
              <a:t> 2c) Do you think that many of the same molecular signals would be used to make a chicken wing? Why or why not? What type of experiment of evidence might help you determine this?</a:t>
            </a:r>
          </a:p>
          <a:p>
            <a:r>
              <a:rPr lang="en-US" sz="1200" b="0" dirty="0"/>
              <a:t> 2d) If you were to design a computer program that was to model or recreate the formation of the human arm </a:t>
            </a:r>
            <a:r>
              <a:rPr lang="en-US" sz="1200" b="0" i="1" dirty="0"/>
              <a:t>in silico</a:t>
            </a:r>
            <a:r>
              <a:rPr lang="en-US" sz="1200" b="0" dirty="0"/>
              <a:t> (i.e. in a computer) what rules would you have to define for the cells behavior? What does each cell have to know to form the overall structure?</a:t>
            </a:r>
          </a:p>
          <a:p>
            <a:r>
              <a:rPr lang="en-US" sz="1200" b="0" dirty="0"/>
              <a:t> </a:t>
            </a:r>
          </a:p>
          <a:p>
            <a:pPr eaLnBrk="1" hangingPunct="1"/>
            <a:endParaRPr lang="en-US" sz="12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82" name="Picture 2" descr="devbio8e-fig-02-0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1143000"/>
            <a:ext cx="6959600" cy="52197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sp>
        <p:nvSpPr>
          <p:cNvPr id="276483" name="Rectangle 3"/>
          <p:cNvSpPr>
            <a:spLocks noGrp="1" noChangeArrowheads="1"/>
          </p:cNvSpPr>
          <p:nvPr>
            <p:ph type="title"/>
          </p:nvPr>
        </p:nvSpPr>
        <p:spPr>
          <a:xfrm>
            <a:off x="495300" y="0"/>
            <a:ext cx="8153400" cy="1143000"/>
          </a:xfrm>
        </p:spPr>
        <p:txBody>
          <a:bodyPr/>
          <a:lstStyle/>
          <a:p>
            <a:pPr eaLnBrk="1" hangingPunct="1">
              <a:defRPr/>
            </a:pPr>
            <a:r>
              <a:rPr lang="en-US" smtClean="0">
                <a:cs typeface="+mj-cs"/>
              </a:rPr>
              <a:t> </a:t>
            </a:r>
            <a:r>
              <a:rPr lang="en-US" sz="2600" smtClean="0">
                <a:cs typeface="+mj-cs"/>
              </a:rPr>
              <a:t>Developmental history of the leopard frog, </a:t>
            </a:r>
            <a:r>
              <a:rPr lang="en-US" sz="2600" i="1" smtClean="0">
                <a:cs typeface="+mj-cs"/>
              </a:rPr>
              <a:t>Rana pipiens</a:t>
            </a:r>
            <a:endParaRPr lang="en-US" smtClean="0">
              <a:cs typeface="+mj-cs"/>
            </a:endParaRPr>
          </a:p>
        </p:txBody>
      </p:sp>
      <p:sp>
        <p:nvSpPr>
          <p:cNvPr id="276485" name="Text Box 5"/>
          <p:cNvSpPr txBox="1">
            <a:spLocks noChangeArrowheads="1"/>
          </p:cNvSpPr>
          <p:nvPr/>
        </p:nvSpPr>
        <p:spPr bwMode="auto">
          <a:xfrm>
            <a:off x="304800" y="1219200"/>
            <a:ext cx="1865313" cy="822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cs typeface="+mn-cs"/>
              </a:rPr>
              <a:t>zygote - </a:t>
            </a:r>
          </a:p>
          <a:p>
            <a:pPr>
              <a:defRPr/>
            </a:pPr>
            <a:r>
              <a:rPr lang="en-US">
                <a:cs typeface="+mn-cs"/>
              </a:rPr>
              <a:t>fertilized egg</a:t>
            </a:r>
          </a:p>
        </p:txBody>
      </p:sp>
      <p:sp>
        <p:nvSpPr>
          <p:cNvPr id="276486" name="Line 6"/>
          <p:cNvSpPr>
            <a:spLocks noChangeShapeType="1"/>
          </p:cNvSpPr>
          <p:nvPr/>
        </p:nvSpPr>
        <p:spPr bwMode="auto">
          <a:xfrm flipH="1" flipV="1">
            <a:off x="1752600" y="1600200"/>
            <a:ext cx="1600200" cy="457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87" name="Rectangle 7"/>
          <p:cNvSpPr>
            <a:spLocks noChangeArrowheads="1"/>
          </p:cNvSpPr>
          <p:nvPr/>
        </p:nvSpPr>
        <p:spPr bwMode="auto">
          <a:xfrm>
            <a:off x="5715000" y="2057400"/>
            <a:ext cx="6858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88" name="Rectangle 8"/>
          <p:cNvSpPr>
            <a:spLocks noChangeArrowheads="1"/>
          </p:cNvSpPr>
          <p:nvPr/>
        </p:nvSpPr>
        <p:spPr bwMode="auto">
          <a:xfrm>
            <a:off x="3352800" y="1524000"/>
            <a:ext cx="6858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89" name="Rectangle 9"/>
          <p:cNvSpPr>
            <a:spLocks noChangeArrowheads="1"/>
          </p:cNvSpPr>
          <p:nvPr/>
        </p:nvSpPr>
        <p:spPr bwMode="auto">
          <a:xfrm>
            <a:off x="6781800" y="2819400"/>
            <a:ext cx="8382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0" name="Rectangle 10"/>
          <p:cNvSpPr>
            <a:spLocks noChangeArrowheads="1"/>
          </p:cNvSpPr>
          <p:nvPr/>
        </p:nvSpPr>
        <p:spPr bwMode="auto">
          <a:xfrm>
            <a:off x="7315200" y="1524000"/>
            <a:ext cx="8382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1" name="Text Box 11"/>
          <p:cNvSpPr txBox="1">
            <a:spLocks noChangeArrowheads="1"/>
          </p:cNvSpPr>
          <p:nvPr/>
        </p:nvSpPr>
        <p:spPr bwMode="auto">
          <a:xfrm>
            <a:off x="7010400" y="5334000"/>
            <a:ext cx="19431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a:cs typeface="+mn-cs"/>
              </a:rPr>
              <a:t>3 germ layers</a:t>
            </a:r>
          </a:p>
        </p:txBody>
      </p:sp>
      <p:sp>
        <p:nvSpPr>
          <p:cNvPr id="276492" name="Line 12"/>
          <p:cNvSpPr>
            <a:spLocks noChangeShapeType="1"/>
          </p:cNvSpPr>
          <p:nvPr/>
        </p:nvSpPr>
        <p:spPr bwMode="auto">
          <a:xfrm flipV="1">
            <a:off x="7924800" y="4191000"/>
            <a:ext cx="152400" cy="12192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3" name="Rectangle 13"/>
          <p:cNvSpPr>
            <a:spLocks noChangeArrowheads="1"/>
          </p:cNvSpPr>
          <p:nvPr/>
        </p:nvSpPr>
        <p:spPr bwMode="auto">
          <a:xfrm>
            <a:off x="7315200" y="3505200"/>
            <a:ext cx="8382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4" name="Rectangle 14"/>
          <p:cNvSpPr>
            <a:spLocks noChangeArrowheads="1"/>
          </p:cNvSpPr>
          <p:nvPr/>
        </p:nvSpPr>
        <p:spPr bwMode="auto">
          <a:xfrm>
            <a:off x="6858000" y="3810000"/>
            <a:ext cx="8382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5" name="Rectangle 15"/>
          <p:cNvSpPr>
            <a:spLocks noChangeArrowheads="1"/>
          </p:cNvSpPr>
          <p:nvPr/>
        </p:nvSpPr>
        <p:spPr bwMode="auto">
          <a:xfrm>
            <a:off x="6934200" y="4114800"/>
            <a:ext cx="838200" cy="3048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276497" name="Text Box 17"/>
          <p:cNvSpPr txBox="1">
            <a:spLocks noChangeArrowheads="1"/>
          </p:cNvSpPr>
          <p:nvPr/>
        </p:nvSpPr>
        <p:spPr bwMode="auto">
          <a:xfrm>
            <a:off x="5105400" y="2362200"/>
            <a:ext cx="9588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blastula</a:t>
            </a:r>
            <a:endParaRPr lang="en-US">
              <a:cs typeface="+mn-cs"/>
            </a:endParaRPr>
          </a:p>
        </p:txBody>
      </p:sp>
      <p:sp>
        <p:nvSpPr>
          <p:cNvPr id="276498" name="Text Box 18"/>
          <p:cNvSpPr txBox="1">
            <a:spLocks noChangeArrowheads="1"/>
          </p:cNvSpPr>
          <p:nvPr/>
        </p:nvSpPr>
        <p:spPr bwMode="auto">
          <a:xfrm>
            <a:off x="5791200" y="2971800"/>
            <a:ext cx="9842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gastrula</a:t>
            </a:r>
            <a:endParaRPr lang="en-US">
              <a:cs typeface="+mn-cs"/>
            </a:endParaRPr>
          </a:p>
        </p:txBody>
      </p:sp>
      <p:sp>
        <p:nvSpPr>
          <p:cNvPr id="276499" name="Text Box 19"/>
          <p:cNvSpPr txBox="1">
            <a:spLocks noChangeArrowheads="1"/>
          </p:cNvSpPr>
          <p:nvPr/>
        </p:nvSpPr>
        <p:spPr bwMode="auto">
          <a:xfrm>
            <a:off x="5715000" y="4572000"/>
            <a:ext cx="946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spAutoFit/>
          </a:bodyPr>
          <a:lstStyle/>
          <a:p>
            <a:pPr>
              <a:defRPr/>
            </a:pPr>
            <a:r>
              <a:rPr lang="en-US" sz="1800">
                <a:cs typeface="+mn-cs"/>
              </a:rPr>
              <a:t>neurula</a:t>
            </a:r>
            <a:endParaRPr lang="en-US">
              <a:cs typeface="+mn-cs"/>
            </a:endParaRPr>
          </a:p>
        </p:txBody>
      </p:sp>
      <p:sp>
        <p:nvSpPr>
          <p:cNvPr id="2" name="TextBox 1"/>
          <p:cNvSpPr txBox="1"/>
          <p:nvPr/>
        </p:nvSpPr>
        <p:spPr>
          <a:xfrm>
            <a:off x="152400" y="5288340"/>
            <a:ext cx="5638800" cy="1569660"/>
          </a:xfrm>
          <a:prstGeom prst="rect">
            <a:avLst/>
          </a:prstGeom>
          <a:noFill/>
        </p:spPr>
        <p:txBody>
          <a:bodyPr wrap="square" rtlCol="0">
            <a:spAutoFit/>
          </a:bodyPr>
          <a:lstStyle/>
          <a:p>
            <a:r>
              <a:rPr lang="en-US" sz="1200" dirty="0" smtClean="0"/>
              <a:t>Gametes– sperm and egg (oocyte)</a:t>
            </a:r>
          </a:p>
          <a:p>
            <a:r>
              <a:rPr lang="en-US" sz="1200" dirty="0" smtClean="0"/>
              <a:t>Germ cell – gamete or any direct precursor cell (germ line cell)</a:t>
            </a:r>
          </a:p>
          <a:p>
            <a:r>
              <a:rPr lang="en-US" sz="1200" dirty="0" smtClean="0"/>
              <a:t>Somatic cells – any non germ line cell</a:t>
            </a:r>
          </a:p>
          <a:p>
            <a:r>
              <a:rPr lang="en-US" sz="1200" dirty="0" smtClean="0"/>
              <a:t>Genome – collection of genes in an organism</a:t>
            </a:r>
          </a:p>
          <a:p>
            <a:r>
              <a:rPr lang="en-US" sz="1200" dirty="0" smtClean="0"/>
              <a:t>Cleavage – rapid mitotic divisions that follow fertilization</a:t>
            </a:r>
          </a:p>
          <a:p>
            <a:r>
              <a:rPr lang="en-US" sz="1200" dirty="0" err="1" smtClean="0"/>
              <a:t>Blastomeres</a:t>
            </a:r>
            <a:r>
              <a:rPr lang="en-US" sz="1200" dirty="0" smtClean="0"/>
              <a:t> – cells of the blastula stage embryo</a:t>
            </a:r>
          </a:p>
          <a:p>
            <a:r>
              <a:rPr lang="en-US" sz="1200" smtClean="0"/>
              <a:t>Blastocoel </a:t>
            </a:r>
            <a:r>
              <a:rPr lang="en-US" sz="1200" dirty="0" smtClean="0"/>
              <a:t>– fluid filled space in blastula stage embryo caused by cell movements</a:t>
            </a:r>
          </a:p>
          <a:p>
            <a:endParaRPr lang="en-US" sz="12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IW_NOTES_FOOTER" val="1"/>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3259</TotalTime>
  <Words>102</Words>
  <Application>Microsoft Office PowerPoint</Application>
  <PresentationFormat>On-screen Show (4:3)</PresentationFormat>
  <Paragraphs>39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ＭＳ Ｐゴシック</vt:lpstr>
      <vt:lpstr>Arial</vt:lpstr>
      <vt:lpstr>Times New Roman</vt:lpstr>
      <vt:lpstr>Default Design</vt:lpstr>
      <vt:lpstr>Homework for Weds.</vt:lpstr>
      <vt:lpstr> Developmental history of the leopard frog, Rana pipiens</vt:lpstr>
    </vt:vector>
  </TitlesOfParts>
  <Company>North Carolina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Estes</dc:creator>
  <cp:lastModifiedBy>Bob Franks</cp:lastModifiedBy>
  <cp:revision>657</cp:revision>
  <cp:lastPrinted>2009-08-19T21:19:16Z</cp:lastPrinted>
  <dcterms:created xsi:type="dcterms:W3CDTF">2003-01-06T13:33:08Z</dcterms:created>
  <dcterms:modified xsi:type="dcterms:W3CDTF">2018-01-09T16:28:00Z</dcterms:modified>
</cp:coreProperties>
</file>