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04" r:id="rId2"/>
    <p:sldId id="598" r:id="rId3"/>
    <p:sldId id="530" r:id="rId4"/>
    <p:sldId id="584" r:id="rId5"/>
    <p:sldId id="529" r:id="rId6"/>
    <p:sldId id="595" r:id="rId7"/>
    <p:sldId id="605" r:id="rId8"/>
    <p:sldId id="540" r:id="rId9"/>
    <p:sldId id="599" r:id="rId10"/>
    <p:sldId id="596" r:id="rId11"/>
    <p:sldId id="585" r:id="rId12"/>
    <p:sldId id="597" r:id="rId13"/>
    <p:sldId id="586" r:id="rId14"/>
    <p:sldId id="498" r:id="rId15"/>
    <p:sldId id="539" r:id="rId16"/>
    <p:sldId id="587" r:id="rId17"/>
    <p:sldId id="510" r:id="rId18"/>
    <p:sldId id="507" r:id="rId19"/>
    <p:sldId id="589" r:id="rId20"/>
    <p:sldId id="601" r:id="rId21"/>
    <p:sldId id="602" r:id="rId22"/>
    <p:sldId id="60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8" y="5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83D272-15BC-C14A-B9D6-EB703D9D7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8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A26187-ECF6-FE42-8329-43F4A7E2A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32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49310-78CF-0E4A-9CE5-48B6ACE68FD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devbio8e-fig-02-01-0.jpg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35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 smtClean="0">
                <a:latin typeface="Arial" panose="020B0604020202020204" pitchFamily="34" charset="0"/>
              </a:rPr>
              <a:t>DevBio9e-Fig-01-19-0.jpg</a:t>
            </a:r>
            <a:br>
              <a:rPr lang="en-US" altLang="en-US" sz="1600" smtClean="0">
                <a:latin typeface="Arial" panose="020B0604020202020204" pitchFamily="34" charset="0"/>
              </a:rPr>
            </a:br>
            <a:endParaRPr lang="en-US" altLang="en-US" sz="16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66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 smtClean="0">
                <a:latin typeface="Arial" panose="020B0604020202020204" pitchFamily="34" charset="0"/>
              </a:rPr>
              <a:t>DevBio9e-Fig-01-22-0.jpg</a:t>
            </a:r>
            <a:br>
              <a:rPr lang="en-US" altLang="en-US" sz="1600" smtClean="0">
                <a:latin typeface="Arial" panose="020B0604020202020204" pitchFamily="34" charset="0"/>
              </a:rPr>
            </a:br>
            <a:endParaRPr lang="en-US" altLang="en-US" sz="16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2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4A62A5-8A34-694C-9309-EE8606ABD70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devbio8e-fig-01-01-0.jpg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3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35D3F1-081B-5D41-A3D9-9801BB3D77A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DevBio9e-Fig-01-07-0.jpg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8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49310-78CF-0E4A-9CE5-48B6ACE68FD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devbio8e-fig-02-01-0.jpg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8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E63D2-2412-324F-818D-16BAFDA2C2F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devbio8e-fig-02-03-2.jpg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06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67319-6E41-7041-8EAB-D2DA548A60A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DevBio9e-Fig-01-09-0.jpg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8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393A65-FCA5-2A40-A503-450F1E3D5C9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DevBio9e-Fig-01-11-0.jpg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9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5C29E4-3455-A945-985A-3C2689EAE71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DevBio9e-Fig-01-15-0.jpg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427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D6E21-CAFB-6A47-9E9B-4BA85D45C2F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DevBio9e-Fig-01-14-0.jpg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78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00ABF-827C-9240-BD86-CE3F1F4E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4DC4-72E7-B848-B952-04A21F4B5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8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B22A-E34C-A74E-9286-862F313DA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6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1D70-0078-5A40-85A2-E3F7D5EAC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7DCF-C6CC-4F4F-B0DA-6162AEFA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02DA5-3E85-9B4F-99CD-E55D317A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1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7302-5A54-B74D-902D-A3E8C6F66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D548-522A-9D47-9C08-CCFA4965A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48D12-AFFE-F74F-B5E9-441F727E8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5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09CAE-FB15-4844-80FE-2947FCA5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1B52-B10B-5E46-B478-6F5C6F88A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854CACC0-F742-354A-9CD3-24F9CBC80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ophia.smith.edu/blog/barresilab/devidetorials/#differential-gene-expressio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10e.devbio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7772400" cy="22098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 smtClean="0"/>
              <a:t>Prepare for chapter three – watch this tutorial before class weds the 17th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5257800"/>
            <a:ext cx="7850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https://sophia.smith.edu/blog/barresilab/devidetorials/#</a:t>
            </a:r>
            <a:r>
              <a:rPr lang="en-US" sz="1400" dirty="0" smtClean="0">
                <a:hlinkClick r:id="rId2"/>
              </a:rPr>
              <a:t>differential-gene-expression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800" dirty="0" smtClean="0"/>
              <a:t>Prep three questions or comments to hand in on Jan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. Use Moodle to turn in assignment. 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4800" y="270956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Chapter 3 </a:t>
            </a:r>
            <a:r>
              <a:rPr lang="en-US" smtClean="0"/>
              <a:t>– </a:t>
            </a:r>
            <a:r>
              <a:rPr lang="en-US" smtClean="0"/>
              <a:t>Differential </a:t>
            </a:r>
            <a:r>
              <a:rPr lang="en-US" dirty="0"/>
              <a:t>gene expression</a:t>
            </a:r>
          </a:p>
          <a:p>
            <a:pPr eaLnBrk="1" hangingPunct="1"/>
            <a:r>
              <a:rPr lang="en-US" dirty="0"/>
              <a:t>Figures </a:t>
            </a:r>
            <a:r>
              <a:rPr lang="en-US" dirty="0" smtClean="0"/>
              <a:t>assignments to </a:t>
            </a:r>
            <a:r>
              <a:rPr lang="en-US" dirty="0"/>
              <a:t>do on </a:t>
            </a:r>
            <a:r>
              <a:rPr lang="en-US" dirty="0" smtClean="0"/>
              <a:t>Monday the 22nd?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3.25 –  </a:t>
            </a:r>
            <a:r>
              <a:rPr lang="en-US" dirty="0" smtClean="0"/>
              <a:t>Matthew A.</a:t>
            </a:r>
            <a:endParaRPr lang="en-US" dirty="0"/>
          </a:p>
          <a:p>
            <a:pPr eaLnBrk="1" hangingPunct="1"/>
            <a:r>
              <a:rPr lang="en-US" dirty="0"/>
              <a:t>3.26 – </a:t>
            </a:r>
            <a:r>
              <a:rPr lang="en-US" dirty="0" smtClean="0"/>
              <a:t>Rachel B.</a:t>
            </a:r>
            <a:endParaRPr lang="en-US" dirty="0"/>
          </a:p>
          <a:p>
            <a:pPr eaLnBrk="1" hangingPunct="1"/>
            <a:r>
              <a:rPr lang="en-US" dirty="0"/>
              <a:t>3.27 –  </a:t>
            </a:r>
            <a:r>
              <a:rPr lang="en-US" dirty="0" smtClean="0"/>
              <a:t>Kelly B.</a:t>
            </a:r>
            <a:endParaRPr lang="en-US" dirty="0"/>
          </a:p>
          <a:p>
            <a:pPr eaLnBrk="1" hangingPunct="1"/>
            <a:r>
              <a:rPr lang="en-US" dirty="0"/>
              <a:t>3.29 –  </a:t>
            </a:r>
            <a:r>
              <a:rPr lang="en-US" dirty="0" smtClean="0"/>
              <a:t>Beth B.</a:t>
            </a:r>
            <a:endParaRPr lang="en-US" dirty="0"/>
          </a:p>
          <a:p>
            <a:pPr eaLnBrk="1" hangingPunct="1"/>
            <a:r>
              <a:rPr lang="en-US" dirty="0"/>
              <a:t>3.32 </a:t>
            </a:r>
            <a:r>
              <a:rPr lang="en-US" dirty="0" smtClean="0"/>
              <a:t>– Daphne C.</a:t>
            </a:r>
            <a:endParaRPr lang="en-US" dirty="0"/>
          </a:p>
          <a:p>
            <a:pPr eaLnBrk="1" hangingPunct="1"/>
            <a:r>
              <a:rPr lang="en-US" dirty="0"/>
              <a:t>3.10 </a:t>
            </a:r>
            <a:r>
              <a:rPr lang="en-US" dirty="0" smtClean="0"/>
              <a:t>– Maggie C.</a:t>
            </a:r>
            <a:endParaRPr lang="en-US" dirty="0"/>
          </a:p>
          <a:p>
            <a:pPr eaLnBrk="1" hangingPunct="1"/>
            <a:r>
              <a:rPr lang="en-US" dirty="0"/>
              <a:t>3.09  </a:t>
            </a:r>
            <a:r>
              <a:rPr lang="en-US" dirty="0" smtClean="0"/>
              <a:t>- </a:t>
            </a:r>
            <a:r>
              <a:rPr lang="en-US" dirty="0" err="1" smtClean="0"/>
              <a:t>Alease</a:t>
            </a:r>
            <a:r>
              <a:rPr lang="en-US" dirty="0" smtClean="0"/>
              <a:t> 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devbio8e-fig-02-0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6850"/>
            <a:ext cx="71882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smtClean="0">
                <a:cs typeface="+mj-cs"/>
              </a:rPr>
              <a:t>Xenopus laevis - neurula stage embryo</a:t>
            </a:r>
            <a:endParaRPr lang="en-US" smtClean="0">
              <a:cs typeface="+mj-cs"/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52400" y="38100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Recriprical induction event – </a:t>
            </a:r>
          </a:p>
          <a:p>
            <a:pPr eaLnBrk="1" hangingPunct="1"/>
            <a:r>
              <a:rPr lang="en-US" sz="1800" b="0"/>
              <a:t>notochord and neural groove/tube (future CNS) induce the somites (mesoderm)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smtClean="0">
                <a:cs typeface="+mj-cs"/>
              </a:rPr>
              <a:t>Figure 1.9  Notochord in chick development</a:t>
            </a:r>
            <a:endParaRPr lang="en-US" smtClean="0">
              <a:cs typeface="+mj-cs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371716" name="Picture 4" descr="DevBio9e-Fig-01-09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027113"/>
            <a:ext cx="7747000" cy="582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52400" y="38100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Recriprical induction event – </a:t>
            </a:r>
          </a:p>
          <a:p>
            <a:pPr eaLnBrk="1" hangingPunct="1"/>
            <a:r>
              <a:rPr lang="en-US" sz="1800" b="0"/>
              <a:t>notochord and neural groove/tube (future CNS) induce the somites (mesoderm)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DevBio9e-Fig-11-04-1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3124200"/>
            <a:ext cx="468153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Somites</a:t>
            </a:r>
            <a:r>
              <a:rPr lang="en-US" sz="2800" dirty="0" smtClean="0"/>
              <a:t> form from paraxial mesoderm</a:t>
            </a:r>
            <a:endParaRPr lang="en-US" sz="2800" dirty="0"/>
          </a:p>
        </p:txBody>
      </p:sp>
      <p:pic>
        <p:nvPicPr>
          <p:cNvPr id="4" name="Content Placeholder 3" descr="DevBio9e-Fig-11-01-1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68" r="-20968"/>
          <a:stretch>
            <a:fillRect/>
          </a:stretch>
        </p:blipFill>
        <p:spPr>
          <a:xfrm>
            <a:off x="-1481138" y="1219200"/>
            <a:ext cx="9786938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cs typeface="+mj-cs"/>
              </a:rPr>
              <a:t>Figure 1.11  Fate maps of vertebrates at the late blastula/early gastrula stage</a:t>
            </a:r>
            <a:endParaRPr lang="en-US" dirty="0" smtClean="0">
              <a:cs typeface="+mj-cs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373764" name="Picture 4" descr="DevBio9e-Fig-01-11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357313"/>
            <a:ext cx="7823200" cy="54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990600" y="1981200"/>
            <a:ext cx="7010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	</a:t>
            </a: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tracing cell lineages:follow individual cells to see what they become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Fate map:  maps larval or adult structure onto the region of the embryo from which it arose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041525" y="423863"/>
            <a:ext cx="574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Arial" charset="0"/>
                <a:cs typeface="+mn-cs"/>
              </a:rPr>
              <a:t>Fate mapping the embryo</a:t>
            </a: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026"/>
          <p:cNvSpPr>
            <a:spLocks noChangeArrowheads="1"/>
          </p:cNvSpPr>
          <p:nvPr/>
        </p:nvSpPr>
        <p:spPr bwMode="auto">
          <a:xfrm>
            <a:off x="427038" y="571500"/>
            <a:ext cx="803116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	Fate maps can be generated by: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1. Observing living embryos.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2. Vital dye marking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3. Radioactive labeling and fluorescent dyes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4. Genetic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j-cs"/>
              </a:rPr>
              <a:t>Figure 1.15  Genetic markers as cell lineage tracers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375812" name="Picture 4" descr="DevBio9e-Fig-01-15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051800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1066800" y="152400"/>
            <a:ext cx="4424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Cell migrations and cell lineages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685800" y="1219200"/>
            <a:ext cx="4876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Mary Rawles (1940)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Extensive cell migrations during development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Pigment cells (melanocytes) of chick originate in the </a:t>
            </a:r>
            <a:r>
              <a:rPr lang="en-US">
                <a:latin typeface="Arial" charset="0"/>
                <a:cs typeface="+mn-cs"/>
              </a:rPr>
              <a:t>neural crest</a:t>
            </a:r>
            <a:r>
              <a:rPr lang="en-US" b="0">
                <a:latin typeface="Arial" charset="0"/>
                <a:cs typeface="+mn-cs"/>
              </a:rPr>
              <a:t>	</a:t>
            </a: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Transplanted migrating pigment cells entered epidermis and later feathers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2286000" y="685800"/>
            <a:ext cx="401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Neural crest cell migration</a:t>
            </a:r>
          </a:p>
        </p:txBody>
      </p:sp>
      <p:pic>
        <p:nvPicPr>
          <p:cNvPr id="37891" name="Picture 6" descr="fig1.11 parta.psd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2923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Pat Estes\Desktop\Gilbert\text art\G0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313613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021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Vital dye staining of amphibian embryos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Vogt (1929)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1143000" y="6248400"/>
            <a:ext cx="683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Vital dye does not damage cells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6477000" y="5334000"/>
            <a:ext cx="2667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blastopore = where cells enter embryonic interior during gastrulation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smtClean="0">
                <a:cs typeface="+mj-cs"/>
              </a:rPr>
              <a:t>Figure 1.14  Fate mapping using a fluorescent dye</a:t>
            </a:r>
            <a:endParaRPr lang="en-US" smtClean="0">
              <a:cs typeface="+mj-cs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379908" name="Picture 4" descr="DevBio9e-Fig-01-14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41413"/>
            <a:ext cx="7594600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devbio8e-fig-02-01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9596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 </a:t>
            </a:r>
            <a:r>
              <a:rPr lang="en-US" sz="2600" smtClean="0">
                <a:cs typeface="+mj-cs"/>
              </a:rPr>
              <a:t>Developmental history of the leopard frog, </a:t>
            </a:r>
            <a:r>
              <a:rPr lang="en-US" sz="2600" i="1" smtClean="0">
                <a:cs typeface="+mj-cs"/>
              </a:rPr>
              <a:t>Rana pipiens</a:t>
            </a:r>
            <a:endParaRPr lang="en-US" smtClean="0">
              <a:cs typeface="+mj-cs"/>
            </a:endParaRP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1865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zygote - </a:t>
            </a:r>
          </a:p>
          <a:p>
            <a:pPr>
              <a:defRPr/>
            </a:pPr>
            <a:r>
              <a:rPr lang="en-US">
                <a:cs typeface="+mn-cs"/>
              </a:rPr>
              <a:t>fertilized egg</a:t>
            </a:r>
          </a:p>
        </p:txBody>
      </p:sp>
      <p:sp>
        <p:nvSpPr>
          <p:cNvPr id="276486" name="Line 6"/>
          <p:cNvSpPr>
            <a:spLocks noChangeShapeType="1"/>
          </p:cNvSpPr>
          <p:nvPr/>
        </p:nvSpPr>
        <p:spPr bwMode="auto">
          <a:xfrm flipH="1" flipV="1">
            <a:off x="1752600" y="16002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5715000" y="20574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3352800" y="1524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6781800" y="28194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>
            <a:off x="7315200" y="15240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7010400" y="5334000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 germ layers</a:t>
            </a:r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 flipV="1">
            <a:off x="7924800" y="41910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7315200" y="35052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6858000" y="38100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5" name="Rectangle 15"/>
          <p:cNvSpPr>
            <a:spLocks noChangeArrowheads="1"/>
          </p:cNvSpPr>
          <p:nvPr/>
        </p:nvSpPr>
        <p:spPr bwMode="auto">
          <a:xfrm>
            <a:off x="6934200" y="41148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5105400" y="23622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blastula</a:t>
            </a:r>
            <a:endParaRPr lang="en-US">
              <a:cs typeface="+mn-cs"/>
            </a:endParaRPr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5791200" y="29718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gastrula</a:t>
            </a:r>
            <a:endParaRPr lang="en-US">
              <a:cs typeface="+mn-cs"/>
            </a:endParaRP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5715000" y="45720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neurula</a:t>
            </a: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306705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Gametes– sperm and egg (oocyte)</a:t>
            </a:r>
          </a:p>
          <a:p>
            <a:r>
              <a:rPr lang="en-US" sz="1200" dirty="0" smtClean="0"/>
              <a:t>Germ cell – gamete or any direct precursor cell (germ line cell)</a:t>
            </a:r>
          </a:p>
          <a:p>
            <a:r>
              <a:rPr lang="en-US" sz="1200" dirty="0" smtClean="0"/>
              <a:t>Somatic cells – any non germ line cell</a:t>
            </a:r>
          </a:p>
          <a:p>
            <a:r>
              <a:rPr lang="en-US" sz="1200" dirty="0" smtClean="0"/>
              <a:t>Genome – collection of genes in an organism</a:t>
            </a:r>
          </a:p>
          <a:p>
            <a:r>
              <a:rPr lang="en-US" sz="1200" dirty="0" smtClean="0"/>
              <a:t>Cleavage – rapid mitotic divisions that follow fertilization</a:t>
            </a:r>
          </a:p>
          <a:p>
            <a:r>
              <a:rPr lang="en-US" sz="1200" dirty="0" err="1" smtClean="0"/>
              <a:t>Blastomeres</a:t>
            </a:r>
            <a:r>
              <a:rPr lang="en-US" sz="1200" dirty="0" smtClean="0"/>
              <a:t> – cells of the blastula stage embryo</a:t>
            </a:r>
          </a:p>
          <a:p>
            <a:r>
              <a:rPr lang="en-US" sz="1200" dirty="0" smtClean="0"/>
              <a:t>Blastocoel – fluid filled space in blastula stage embryo</a:t>
            </a:r>
          </a:p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6122149"/>
            <a:ext cx="28326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Figure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489"/>
            <a:ext cx="7772400" cy="1143000"/>
          </a:xfrm>
        </p:spPr>
        <p:txBody>
          <a:bodyPr/>
          <a:lstStyle/>
          <a:p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r>
              <a:rPr lang="en-US" i="1" dirty="0" smtClean="0"/>
              <a:t> </a:t>
            </a:r>
            <a:r>
              <a:rPr lang="en-US" dirty="0" smtClean="0"/>
              <a:t>lineage map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5832333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https://morpho13.wikispaces.com/file/view/Rothman1.png/442160568/800x565/Rothman1.png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34" y="1752600"/>
            <a:ext cx="5351332" cy="37793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900" y="6170887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Cell to cell communication?   Asymmetric cell divisions? Autonomous </a:t>
            </a:r>
            <a:r>
              <a:rPr lang="en-US" sz="1600" smtClean="0"/>
              <a:t>versus conditional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1322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Figure 1.19  Homologies of structure among human arm, seal forelimb, bird wing, and bat wing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1940" name="Picture 4" descr="DevBio9e-Fig-01-19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885903"/>
            <a:ext cx="6604000" cy="49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313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Figure 1.22  Developmental anomalies caused by genetic mutation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55012" name="Picture 4" descr="DevBio9e-Fig-01-22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6223000" cy="467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5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Three germ layers</a:t>
            </a:r>
          </a:p>
        </p:txBody>
      </p:sp>
      <p:pic>
        <p:nvPicPr>
          <p:cNvPr id="18434" name="Picture 1029" descr="fig1.1 part.jpg 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541588"/>
            <a:ext cx="65246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6" name="Text Box 1030"/>
          <p:cNvSpPr txBox="1">
            <a:spLocks noChangeArrowheads="1"/>
          </p:cNvSpPr>
          <p:nvPr/>
        </p:nvSpPr>
        <p:spPr bwMode="auto">
          <a:xfrm>
            <a:off x="457200" y="4926013"/>
            <a:ext cx="784701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Zygote = fertilized egg (i.e. a single cell)</a:t>
            </a:r>
          </a:p>
          <a:p>
            <a:pPr>
              <a:defRPr/>
            </a:pPr>
            <a:r>
              <a:rPr lang="en-US" sz="2000">
                <a:cs typeface="+mn-cs"/>
              </a:rPr>
              <a:t>Blastula = after initial cleavages but before cell migrations (many cells)</a:t>
            </a:r>
          </a:p>
          <a:p>
            <a:pPr>
              <a:defRPr/>
            </a:pPr>
            <a:r>
              <a:rPr lang="en-US" sz="2000">
                <a:cs typeface="+mn-cs"/>
              </a:rPr>
              <a:t>Gastrula = cell movements generate the three cell layers</a:t>
            </a:r>
            <a:r>
              <a:rPr lang="en-US">
                <a:cs typeface="+mn-cs"/>
              </a:rPr>
              <a:t> 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Blue = ectoderm; Yellow - endoderm; Red - mesoderm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369668" name="Picture 4" descr="DevBio9e-Fig-01-07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5475"/>
            <a:ext cx="82804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smtClean="0">
                <a:cs typeface="+mj-cs"/>
              </a:rPr>
              <a:t>Figure 1.7  Dividing cells of the fertilized egg form three embryonic germ layers</a:t>
            </a:r>
            <a:endParaRPr lang="en-US" smtClean="0">
              <a:cs typeface="+mj-cs"/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6477000" y="2362200"/>
            <a:ext cx="2008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/>
              <a:t>somatic vs. germ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2667000" y="47244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2133600" y="50292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1295400" y="1752600"/>
            <a:ext cx="71628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  <a:cs typeface="+mn-cs"/>
              </a:rPr>
              <a:t>Ectoderm (</a:t>
            </a:r>
            <a:r>
              <a:rPr lang="ja-JP" altLang="en-US" sz="1800" dirty="0">
                <a:latin typeface="Arial"/>
                <a:cs typeface="+mn-cs"/>
              </a:rPr>
              <a:t>“</a:t>
            </a:r>
            <a:r>
              <a:rPr lang="en-US" sz="1800" i="1" dirty="0">
                <a:latin typeface="Arial" charset="0"/>
                <a:cs typeface="+mn-cs"/>
              </a:rPr>
              <a:t>outside skin</a:t>
            </a:r>
            <a:r>
              <a:rPr lang="ja-JP" altLang="en-US" sz="1800" i="1" dirty="0">
                <a:latin typeface="Arial"/>
                <a:cs typeface="+mn-cs"/>
              </a:rPr>
              <a:t>”</a:t>
            </a:r>
            <a:r>
              <a:rPr lang="en-US" sz="1800" dirty="0">
                <a:latin typeface="Arial" charset="0"/>
                <a:cs typeface="+mn-cs"/>
              </a:rPr>
              <a:t>)</a:t>
            </a:r>
            <a:r>
              <a:rPr lang="en-US" sz="1800" b="0" dirty="0">
                <a:latin typeface="Arial" charset="0"/>
                <a:cs typeface="+mn-cs"/>
              </a:rPr>
              <a:t> - outer layer</a:t>
            </a:r>
          </a:p>
          <a:p>
            <a:pPr>
              <a:defRPr/>
            </a:pPr>
            <a:r>
              <a:rPr lang="en-US" sz="1800" b="0" dirty="0">
                <a:latin typeface="Arial" charset="0"/>
                <a:cs typeface="+mn-cs"/>
              </a:rPr>
              <a:t>produces </a:t>
            </a:r>
            <a:r>
              <a:rPr lang="en-US" sz="1800" dirty="0">
                <a:latin typeface="Arial" charset="0"/>
                <a:cs typeface="+mn-cs"/>
              </a:rPr>
              <a:t>skin and nerves</a:t>
            </a:r>
          </a:p>
          <a:p>
            <a:pPr>
              <a:defRPr/>
            </a:pPr>
            <a:endParaRPr lang="en-US" sz="180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>
                <a:latin typeface="Arial" charset="0"/>
                <a:cs typeface="+mn-cs"/>
              </a:rPr>
              <a:t>Endoderm (</a:t>
            </a:r>
            <a:r>
              <a:rPr lang="ja-JP" altLang="en-US" sz="1800" dirty="0">
                <a:latin typeface="Arial"/>
                <a:cs typeface="+mn-cs"/>
              </a:rPr>
              <a:t>“</a:t>
            </a:r>
            <a:r>
              <a:rPr lang="en-US" sz="1800" i="1" dirty="0">
                <a:latin typeface="Arial" charset="0"/>
                <a:cs typeface="+mn-cs"/>
              </a:rPr>
              <a:t>within skin</a:t>
            </a:r>
            <a:r>
              <a:rPr lang="ja-JP" altLang="en-US" sz="1800" dirty="0">
                <a:latin typeface="Arial"/>
                <a:cs typeface="+mn-cs"/>
              </a:rPr>
              <a:t>”</a:t>
            </a:r>
            <a:r>
              <a:rPr lang="en-US" sz="1800" dirty="0">
                <a:latin typeface="Arial" charset="0"/>
                <a:cs typeface="+mn-cs"/>
              </a:rPr>
              <a:t>)</a:t>
            </a:r>
            <a:r>
              <a:rPr lang="en-US" sz="1800" b="0" dirty="0">
                <a:latin typeface="Arial" charset="0"/>
                <a:cs typeface="+mn-cs"/>
              </a:rPr>
              <a:t> - innermost layer </a:t>
            </a:r>
          </a:p>
          <a:p>
            <a:pPr>
              <a:defRPr/>
            </a:pPr>
            <a:r>
              <a:rPr lang="en-US" sz="1800" b="0" dirty="0">
                <a:latin typeface="Arial" charset="0"/>
                <a:cs typeface="+mn-cs"/>
              </a:rPr>
              <a:t>produces </a:t>
            </a:r>
            <a:r>
              <a:rPr lang="en-US" sz="1800" dirty="0">
                <a:latin typeface="Arial" charset="0"/>
                <a:cs typeface="+mn-cs"/>
              </a:rPr>
              <a:t>digestive tube</a:t>
            </a:r>
            <a:r>
              <a:rPr lang="en-US" sz="1800" b="0" dirty="0">
                <a:latin typeface="Arial" charset="0"/>
                <a:cs typeface="+mn-cs"/>
              </a:rPr>
              <a:t> and associated organs (including lungs)</a:t>
            </a:r>
          </a:p>
          <a:p>
            <a:pPr>
              <a:defRPr/>
            </a:pPr>
            <a:endParaRPr lang="en-US" sz="1800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>
                <a:latin typeface="Arial" charset="0"/>
                <a:cs typeface="+mn-cs"/>
              </a:rPr>
              <a:t>Mesoderm (</a:t>
            </a:r>
            <a:r>
              <a:rPr lang="ja-JP" altLang="en-US" sz="1800" dirty="0">
                <a:latin typeface="Arial"/>
                <a:cs typeface="+mn-cs"/>
              </a:rPr>
              <a:t>“</a:t>
            </a:r>
            <a:r>
              <a:rPr lang="en-US" sz="1800" i="1" dirty="0">
                <a:latin typeface="Arial" charset="0"/>
                <a:cs typeface="+mn-cs"/>
              </a:rPr>
              <a:t>middle skin</a:t>
            </a:r>
            <a:r>
              <a:rPr lang="ja-JP" altLang="en-US" sz="1800" dirty="0">
                <a:latin typeface="Arial"/>
                <a:cs typeface="+mn-cs"/>
              </a:rPr>
              <a:t>”</a:t>
            </a:r>
            <a:r>
              <a:rPr lang="en-US" sz="1800" dirty="0">
                <a:latin typeface="Arial" charset="0"/>
                <a:cs typeface="+mn-cs"/>
              </a:rPr>
              <a:t>)</a:t>
            </a:r>
            <a:r>
              <a:rPr lang="en-US" sz="1800" b="0" dirty="0">
                <a:latin typeface="Arial" charset="0"/>
                <a:cs typeface="+mn-cs"/>
              </a:rPr>
              <a:t> - becomes sandwiched between ectoderm and endoderm</a:t>
            </a:r>
          </a:p>
          <a:p>
            <a:pPr>
              <a:defRPr/>
            </a:pPr>
            <a:r>
              <a:rPr lang="en-US" sz="1800" b="0" dirty="0">
                <a:latin typeface="Arial" charset="0"/>
                <a:cs typeface="+mn-cs"/>
              </a:rPr>
              <a:t>generates </a:t>
            </a:r>
            <a:r>
              <a:rPr lang="en-US" sz="1800" dirty="0">
                <a:latin typeface="Arial" charset="0"/>
                <a:cs typeface="+mn-cs"/>
              </a:rPr>
              <a:t>blood, heart, kidney, gonads, bones and connective tissue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1676400" y="212725"/>
            <a:ext cx="61150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500">
                <a:cs typeface="+mn-cs"/>
              </a:rPr>
              <a:t>Three Germ Layers</a:t>
            </a:r>
            <a:endParaRPr lang="en-US">
              <a:cs typeface="+mn-cs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1066800" y="4800600"/>
            <a:ext cx="629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Induction or signaling between the germ layers induces new fates in responding tissue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990600" y="5791200"/>
            <a:ext cx="629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Notochord (mesodermal) induces overlying ectoderm to form the 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9" name="Picture 3" descr="devbio8e-fig-10-0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197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get three layers - Gastrulation</a:t>
            </a:r>
          </a:p>
        </p:txBody>
      </p:sp>
      <p:pic>
        <p:nvPicPr>
          <p:cNvPr id="285700" name="Picture 4" descr="devbio8e-fig-10-07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38500"/>
            <a:ext cx="60452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441325" y="3317875"/>
            <a:ext cx="1327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Blastula </a:t>
            </a:r>
          </a:p>
          <a:p>
            <a:pPr>
              <a:defRPr/>
            </a:pPr>
            <a:r>
              <a:rPr lang="en-US">
                <a:cs typeface="+mn-cs"/>
              </a:rPr>
              <a:t>stage</a:t>
            </a:r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 flipV="1">
            <a:off x="1066800" y="25908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7375525" y="5680075"/>
            <a:ext cx="150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Figure 7.6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3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Cell movements during Gastrulation</a:t>
            </a:r>
          </a:p>
        </p:txBody>
      </p:sp>
      <p:sp>
        <p:nvSpPr>
          <p:cNvPr id="310275" name="Text Box 1027"/>
          <p:cNvSpPr txBox="1">
            <a:spLocks noChangeArrowheads="1"/>
          </p:cNvSpPr>
          <p:nvPr/>
        </p:nvSpPr>
        <p:spPr bwMode="auto">
          <a:xfrm>
            <a:off x="2667000" y="1981200"/>
            <a:ext cx="45116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i="1" dirty="0" smtClean="0">
                <a:cs typeface="+mn-cs"/>
              </a:rPr>
              <a:t>Vade </a:t>
            </a:r>
            <a:r>
              <a:rPr lang="en-US" sz="3200" i="1" dirty="0" err="1" smtClean="0">
                <a:cs typeface="+mn-cs"/>
              </a:rPr>
              <a:t>Macum</a:t>
            </a:r>
            <a:r>
              <a:rPr lang="en-US" sz="3200" dirty="0" smtClean="0">
                <a:cs typeface="+mn-cs"/>
              </a:rPr>
              <a:t> - CD-ROM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Amphibian/early development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buFont typeface="Times" charset="0"/>
              <a:buAutoNum type="arabicPeriod"/>
              <a:defRPr/>
            </a:pPr>
            <a:r>
              <a:rPr lang="en-US" dirty="0" err="1" smtClean="0">
                <a:cs typeface="+mn-cs"/>
              </a:rPr>
              <a:t>Xenopus</a:t>
            </a:r>
            <a:r>
              <a:rPr lang="en-US" dirty="0" smtClean="0">
                <a:cs typeface="+mn-cs"/>
              </a:rPr>
              <a:t> I and </a:t>
            </a:r>
            <a:r>
              <a:rPr lang="en-US" dirty="0" err="1" smtClean="0">
                <a:cs typeface="+mn-cs"/>
              </a:rPr>
              <a:t>Xenopus</a:t>
            </a:r>
            <a:r>
              <a:rPr lang="en-US" dirty="0" smtClean="0">
                <a:cs typeface="+mn-cs"/>
              </a:rPr>
              <a:t> II</a:t>
            </a:r>
          </a:p>
          <a:p>
            <a:pPr>
              <a:buFont typeface="Times" charset="0"/>
              <a:buAutoNum type="arabicPeriod"/>
              <a:defRPr/>
            </a:pPr>
            <a:endParaRPr lang="en-US" dirty="0" smtClean="0">
              <a:cs typeface="+mn-cs"/>
            </a:endParaRPr>
          </a:p>
          <a:p>
            <a:pPr>
              <a:buFont typeface="Times" charset="0"/>
              <a:buAutoNum type="arabicPeriod"/>
              <a:defRPr/>
            </a:pPr>
            <a:r>
              <a:rPr lang="en-US" dirty="0" smtClean="0">
                <a:cs typeface="+mn-cs"/>
              </a:rPr>
              <a:t>early and late gastrulation 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6019800"/>
            <a:ext cx="3106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http://10e.devbio.com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Labs.devbio.com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19800"/>
            <a:ext cx="469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to the tenth edition web site 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devbio8e-fig-02-01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9596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 </a:t>
            </a:r>
            <a:r>
              <a:rPr lang="en-US" sz="2600" smtClean="0">
                <a:cs typeface="+mj-cs"/>
              </a:rPr>
              <a:t>Developmental history of the leopard frog, </a:t>
            </a:r>
            <a:r>
              <a:rPr lang="en-US" sz="2600" i="1" smtClean="0">
                <a:cs typeface="+mj-cs"/>
              </a:rPr>
              <a:t>Rana pipiens</a:t>
            </a:r>
            <a:endParaRPr lang="en-US" smtClean="0">
              <a:cs typeface="+mj-cs"/>
            </a:endParaRP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1865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zygote - </a:t>
            </a:r>
          </a:p>
          <a:p>
            <a:pPr>
              <a:defRPr/>
            </a:pPr>
            <a:r>
              <a:rPr lang="en-US">
                <a:cs typeface="+mn-cs"/>
              </a:rPr>
              <a:t>fertilized egg</a:t>
            </a:r>
          </a:p>
        </p:txBody>
      </p:sp>
      <p:sp>
        <p:nvSpPr>
          <p:cNvPr id="276486" name="Line 6"/>
          <p:cNvSpPr>
            <a:spLocks noChangeShapeType="1"/>
          </p:cNvSpPr>
          <p:nvPr/>
        </p:nvSpPr>
        <p:spPr bwMode="auto">
          <a:xfrm flipH="1" flipV="1">
            <a:off x="1752600" y="16002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5715000" y="20574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3352800" y="1524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6781800" y="28194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>
            <a:off x="7315200" y="15240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7010400" y="5334000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 germ layers</a:t>
            </a:r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 flipV="1">
            <a:off x="7924800" y="41910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7315200" y="35052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6858000" y="38100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5" name="Rectangle 15"/>
          <p:cNvSpPr>
            <a:spLocks noChangeArrowheads="1"/>
          </p:cNvSpPr>
          <p:nvPr/>
        </p:nvSpPr>
        <p:spPr bwMode="auto">
          <a:xfrm>
            <a:off x="6934200" y="41148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5105400" y="23622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blastula</a:t>
            </a:r>
            <a:endParaRPr lang="en-US">
              <a:cs typeface="+mn-cs"/>
            </a:endParaRPr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5791200" y="29718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gastrula</a:t>
            </a:r>
            <a:endParaRPr lang="en-US">
              <a:cs typeface="+mn-cs"/>
            </a:endParaRP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5715000" y="45720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neurula</a:t>
            </a: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28834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Gametes– sperm and egg (oocyte)</a:t>
            </a:r>
          </a:p>
          <a:p>
            <a:r>
              <a:rPr lang="en-US" sz="1200" dirty="0" smtClean="0"/>
              <a:t>Germ cell – gamete or any direct precursor cell (germ line cell)</a:t>
            </a:r>
          </a:p>
          <a:p>
            <a:r>
              <a:rPr lang="en-US" sz="1200" dirty="0" smtClean="0"/>
              <a:t>Somatic cells – any non germ line cell</a:t>
            </a:r>
          </a:p>
          <a:p>
            <a:r>
              <a:rPr lang="en-US" sz="1200" dirty="0" smtClean="0"/>
              <a:t>Genome – collection of genes in an organism</a:t>
            </a:r>
          </a:p>
          <a:p>
            <a:r>
              <a:rPr lang="en-US" sz="1200" dirty="0" smtClean="0"/>
              <a:t>Cleavage – rapid mitotic divisions that follow fertilization</a:t>
            </a:r>
          </a:p>
          <a:p>
            <a:r>
              <a:rPr lang="en-US" sz="1200" dirty="0" err="1" smtClean="0"/>
              <a:t>Blastomeres</a:t>
            </a:r>
            <a:r>
              <a:rPr lang="en-US" sz="1200" dirty="0" smtClean="0"/>
              <a:t> – cells of the blastula stage embryo</a:t>
            </a:r>
          </a:p>
          <a:p>
            <a:r>
              <a:rPr lang="en-US" sz="1200" dirty="0" err="1" smtClean="0"/>
              <a:t>Blastoceol</a:t>
            </a:r>
            <a:r>
              <a:rPr lang="en-US" sz="1200" dirty="0" smtClean="0"/>
              <a:t> – fluid filled space in blastula stage embryo caused by cell movements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53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663</Words>
  <Application>Microsoft Office PowerPoint</Application>
  <PresentationFormat>On-screen Show (4:3)</PresentationFormat>
  <Paragraphs>142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Times</vt:lpstr>
      <vt:lpstr>Times New Roman</vt:lpstr>
      <vt:lpstr>Default Design</vt:lpstr>
      <vt:lpstr>PowerPoint Presentation</vt:lpstr>
      <vt:lpstr> Developmental history of the leopard frog, Rana pipiens</vt:lpstr>
      <vt:lpstr>Three germ layers</vt:lpstr>
      <vt:lpstr>Figure 1.7  Dividing cells of the fertilized egg form three embryonic germ layers</vt:lpstr>
      <vt:lpstr>PowerPoint Presentation</vt:lpstr>
      <vt:lpstr>How to get three layers - Gastrulation</vt:lpstr>
      <vt:lpstr>PowerPoint Presentation</vt:lpstr>
      <vt:lpstr>Cell movements during Gastrulation</vt:lpstr>
      <vt:lpstr> Developmental history of the leopard frog, Rana pipiens</vt:lpstr>
      <vt:lpstr>Xenopus laevis - neurula stage embryo</vt:lpstr>
      <vt:lpstr>Figure 1.9  Notochord in chick development</vt:lpstr>
      <vt:lpstr>Somites form from paraxial mesoderm</vt:lpstr>
      <vt:lpstr>Figure 1.11  Fate maps of vertebrates at the late blastula/early gastrula stage</vt:lpstr>
      <vt:lpstr>PowerPoint Presentation</vt:lpstr>
      <vt:lpstr>PowerPoint Presentation</vt:lpstr>
      <vt:lpstr>Figure 1.15  Genetic markers as cell lineage tracers</vt:lpstr>
      <vt:lpstr>PowerPoint Presentation</vt:lpstr>
      <vt:lpstr>PowerPoint Presentation</vt:lpstr>
      <vt:lpstr>Figure 1.14  Fate mapping using a fluorescent dye</vt:lpstr>
      <vt:lpstr>C. elegans lineage map</vt:lpstr>
      <vt:lpstr>Figure 1.19  Homologies of structure among human arm, seal forelimb, bird wing, and bat wing</vt:lpstr>
      <vt:lpstr>Figure 1.22  Developmental anomalies caused by genetic mutation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Estes</dc:creator>
  <cp:lastModifiedBy>Bob Franks</cp:lastModifiedBy>
  <cp:revision>703</cp:revision>
  <dcterms:created xsi:type="dcterms:W3CDTF">2003-01-06T13:33:08Z</dcterms:created>
  <dcterms:modified xsi:type="dcterms:W3CDTF">2018-01-09T16:45:26Z</dcterms:modified>
</cp:coreProperties>
</file>