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533" r:id="rId2"/>
    <p:sldId id="550" r:id="rId3"/>
    <p:sldId id="551" r:id="rId4"/>
    <p:sldId id="547" r:id="rId5"/>
    <p:sldId id="554" r:id="rId6"/>
    <p:sldId id="549" r:id="rId7"/>
    <p:sldId id="546" r:id="rId8"/>
    <p:sldId id="548" r:id="rId9"/>
    <p:sldId id="552" r:id="rId10"/>
    <p:sldId id="553" r:id="rId11"/>
    <p:sldId id="602" r:id="rId12"/>
    <p:sldId id="555" r:id="rId13"/>
    <p:sldId id="599" r:id="rId14"/>
    <p:sldId id="600" r:id="rId15"/>
    <p:sldId id="601" r:id="rId16"/>
    <p:sldId id="556" r:id="rId17"/>
    <p:sldId id="558" r:id="rId18"/>
    <p:sldId id="557" r:id="rId19"/>
    <p:sldId id="559" r:id="rId20"/>
    <p:sldId id="560" r:id="rId21"/>
    <p:sldId id="561" r:id="rId22"/>
    <p:sldId id="562" r:id="rId23"/>
    <p:sldId id="563" r:id="rId24"/>
    <p:sldId id="588" r:id="rId25"/>
    <p:sldId id="564" r:id="rId26"/>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58" y="50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4745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4746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4746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3F1171A6-C527-7E4F-A0F9-4F1EF9C455FD}" type="slidenum">
              <a:rPr lang="en-US"/>
              <a:pPr>
                <a:defRPr/>
              </a:pPr>
              <a:t>‹#›</a:t>
            </a:fld>
            <a:endParaRPr lang="en-US"/>
          </a:p>
        </p:txBody>
      </p:sp>
    </p:spTree>
    <p:extLst>
      <p:ext uri="{BB962C8B-B14F-4D97-AF65-F5344CB8AC3E}">
        <p14:creationId xmlns:p14="http://schemas.microsoft.com/office/powerpoint/2010/main" val="1511544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23859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2385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23859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859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23859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46B83171-DC0B-4842-9ED3-7B3FBAD3A841}" type="slidenum">
              <a:rPr lang="en-US"/>
              <a:pPr>
                <a:defRPr/>
              </a:pPr>
              <a:t>‹#›</a:t>
            </a:fld>
            <a:endParaRPr lang="en-US"/>
          </a:p>
        </p:txBody>
      </p:sp>
    </p:spTree>
    <p:extLst>
      <p:ext uri="{BB962C8B-B14F-4D97-AF65-F5344CB8AC3E}">
        <p14:creationId xmlns:p14="http://schemas.microsoft.com/office/powerpoint/2010/main" val="10056597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24ADBD-C63C-2E4A-B595-2C6094C8C31A}" type="slidenum">
              <a:rPr lang="en-US"/>
              <a:pPr>
                <a:defRPr/>
              </a:pPr>
              <a:t>‹#›</a:t>
            </a:fld>
            <a:endParaRPr lang="en-US"/>
          </a:p>
        </p:txBody>
      </p:sp>
    </p:spTree>
    <p:extLst>
      <p:ext uri="{BB962C8B-B14F-4D97-AF65-F5344CB8AC3E}">
        <p14:creationId xmlns:p14="http://schemas.microsoft.com/office/powerpoint/2010/main" val="3352955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6EFB0E-8A04-DC4A-AD31-44121525CE01}" type="slidenum">
              <a:rPr lang="en-US"/>
              <a:pPr>
                <a:defRPr/>
              </a:pPr>
              <a:t>‹#›</a:t>
            </a:fld>
            <a:endParaRPr lang="en-US"/>
          </a:p>
        </p:txBody>
      </p:sp>
    </p:spTree>
    <p:extLst>
      <p:ext uri="{BB962C8B-B14F-4D97-AF65-F5344CB8AC3E}">
        <p14:creationId xmlns:p14="http://schemas.microsoft.com/office/powerpoint/2010/main" val="1889999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8BF429-1421-B24C-BB6C-430B8EFD7D68}" type="slidenum">
              <a:rPr lang="en-US"/>
              <a:pPr>
                <a:defRPr/>
              </a:pPr>
              <a:t>‹#›</a:t>
            </a:fld>
            <a:endParaRPr lang="en-US"/>
          </a:p>
        </p:txBody>
      </p:sp>
    </p:spTree>
    <p:extLst>
      <p:ext uri="{BB962C8B-B14F-4D97-AF65-F5344CB8AC3E}">
        <p14:creationId xmlns:p14="http://schemas.microsoft.com/office/powerpoint/2010/main" val="1467120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B3A365-74DA-EC46-B040-66EE249DA907}" type="slidenum">
              <a:rPr lang="en-US"/>
              <a:pPr>
                <a:defRPr/>
              </a:pPr>
              <a:t>‹#›</a:t>
            </a:fld>
            <a:endParaRPr lang="en-US"/>
          </a:p>
        </p:txBody>
      </p:sp>
    </p:spTree>
    <p:extLst>
      <p:ext uri="{BB962C8B-B14F-4D97-AF65-F5344CB8AC3E}">
        <p14:creationId xmlns:p14="http://schemas.microsoft.com/office/powerpoint/2010/main" val="1090998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A66AEA-A362-B846-9862-46F8A826C416}" type="slidenum">
              <a:rPr lang="en-US"/>
              <a:pPr>
                <a:defRPr/>
              </a:pPr>
              <a:t>‹#›</a:t>
            </a:fld>
            <a:endParaRPr lang="en-US"/>
          </a:p>
        </p:txBody>
      </p:sp>
    </p:spTree>
    <p:extLst>
      <p:ext uri="{BB962C8B-B14F-4D97-AF65-F5344CB8AC3E}">
        <p14:creationId xmlns:p14="http://schemas.microsoft.com/office/powerpoint/2010/main" val="15548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323F84-B39A-CD44-BAD2-EFDF0004C065}" type="slidenum">
              <a:rPr lang="en-US"/>
              <a:pPr>
                <a:defRPr/>
              </a:pPr>
              <a:t>‹#›</a:t>
            </a:fld>
            <a:endParaRPr lang="en-US"/>
          </a:p>
        </p:txBody>
      </p:sp>
    </p:spTree>
    <p:extLst>
      <p:ext uri="{BB962C8B-B14F-4D97-AF65-F5344CB8AC3E}">
        <p14:creationId xmlns:p14="http://schemas.microsoft.com/office/powerpoint/2010/main" val="3418224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1A2993F-51BF-EC41-A17C-47B842A2BCEB}" type="slidenum">
              <a:rPr lang="en-US"/>
              <a:pPr>
                <a:defRPr/>
              </a:pPr>
              <a:t>‹#›</a:t>
            </a:fld>
            <a:endParaRPr lang="en-US"/>
          </a:p>
        </p:txBody>
      </p:sp>
    </p:spTree>
    <p:extLst>
      <p:ext uri="{BB962C8B-B14F-4D97-AF65-F5344CB8AC3E}">
        <p14:creationId xmlns:p14="http://schemas.microsoft.com/office/powerpoint/2010/main" val="1479404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3C1786B-F9ED-6846-AE7E-1EE7704BE1B5}" type="slidenum">
              <a:rPr lang="en-US"/>
              <a:pPr>
                <a:defRPr/>
              </a:pPr>
              <a:t>‹#›</a:t>
            </a:fld>
            <a:endParaRPr lang="en-US"/>
          </a:p>
        </p:txBody>
      </p:sp>
    </p:spTree>
    <p:extLst>
      <p:ext uri="{BB962C8B-B14F-4D97-AF65-F5344CB8AC3E}">
        <p14:creationId xmlns:p14="http://schemas.microsoft.com/office/powerpoint/2010/main" val="3026646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98841F8-6CEF-6D4B-A534-4FF7615248C3}" type="slidenum">
              <a:rPr lang="en-US"/>
              <a:pPr>
                <a:defRPr/>
              </a:pPr>
              <a:t>‹#›</a:t>
            </a:fld>
            <a:endParaRPr lang="en-US"/>
          </a:p>
        </p:txBody>
      </p:sp>
    </p:spTree>
    <p:extLst>
      <p:ext uri="{BB962C8B-B14F-4D97-AF65-F5344CB8AC3E}">
        <p14:creationId xmlns:p14="http://schemas.microsoft.com/office/powerpoint/2010/main" val="1892550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A5CA2C-9727-C640-B7E7-0FCAC81F90BA}" type="slidenum">
              <a:rPr lang="en-US"/>
              <a:pPr>
                <a:defRPr/>
              </a:pPr>
              <a:t>‹#›</a:t>
            </a:fld>
            <a:endParaRPr lang="en-US"/>
          </a:p>
        </p:txBody>
      </p:sp>
    </p:spTree>
    <p:extLst>
      <p:ext uri="{BB962C8B-B14F-4D97-AF65-F5344CB8AC3E}">
        <p14:creationId xmlns:p14="http://schemas.microsoft.com/office/powerpoint/2010/main" val="1565621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5E1971-4389-1C49-B3F8-56DA4B66A452}" type="slidenum">
              <a:rPr lang="en-US"/>
              <a:pPr>
                <a:defRPr/>
              </a:pPr>
              <a:t>‹#›</a:t>
            </a:fld>
            <a:endParaRPr lang="en-US"/>
          </a:p>
        </p:txBody>
      </p:sp>
    </p:spTree>
    <p:extLst>
      <p:ext uri="{BB962C8B-B14F-4D97-AF65-F5344CB8AC3E}">
        <p14:creationId xmlns:p14="http://schemas.microsoft.com/office/powerpoint/2010/main" val="1522823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b="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b="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b="0">
                <a:cs typeface="+mn-cs"/>
              </a:defRPr>
            </a:lvl1pPr>
          </a:lstStyle>
          <a:p>
            <a:pPr>
              <a:defRPr/>
            </a:pPr>
            <a:fld id="{17AA59D6-E873-5741-85D2-3B3CB3241ED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ncbi.nlm.nih.gov/books/n/mcb/A7315/def-item/A7784/" TargetMode="External"/><Relationship Id="rId7" Type="http://schemas.openxmlformats.org/officeDocument/2006/relationships/image" Target="../media/image11.jpeg"/><Relationship Id="rId2" Type="http://schemas.openxmlformats.org/officeDocument/2006/relationships/hyperlink" Target="http://commons.wikimedia.org/w/index.php?title=File:Transfer_RNA_morph_AT_to_PE_conformation.ogv" TargetMode="External"/><Relationship Id="rId1" Type="http://schemas.openxmlformats.org/officeDocument/2006/relationships/slideLayout" Target="../slideLayouts/slideLayout6.xml"/><Relationship Id="rId6" Type="http://schemas.openxmlformats.org/officeDocument/2006/relationships/hyperlink" Target="http://www.ncbi.nlm.nih.gov/books/n/mcb/A7315/def-item/A7610/" TargetMode="External"/><Relationship Id="rId5" Type="http://schemas.openxmlformats.org/officeDocument/2006/relationships/hyperlink" Target="http://www.ncbi.nlm.nih.gov/books/n/mcb/A7315/def-item/A7332/" TargetMode="External"/><Relationship Id="rId4" Type="http://schemas.openxmlformats.org/officeDocument/2006/relationships/hyperlink" Target="http://www.ncbi.nlm.nih.gov/books/n/mcb/A7315/def-item/A733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762000" y="1066800"/>
            <a:ext cx="8001000" cy="1143000"/>
          </a:xfrm>
        </p:spPr>
        <p:txBody>
          <a:bodyPr/>
          <a:lstStyle/>
          <a:p>
            <a:pPr eaLnBrk="1" hangingPunct="1">
              <a:defRPr/>
            </a:pPr>
            <a:r>
              <a:rPr lang="en-US" smtClean="0">
                <a:cs typeface="+mj-cs"/>
              </a:rPr>
              <a:t>GN434 - Genes and Development</a:t>
            </a:r>
          </a:p>
        </p:txBody>
      </p:sp>
      <p:sp>
        <p:nvSpPr>
          <p:cNvPr id="301064" name="Text Box 8"/>
          <p:cNvSpPr txBox="1">
            <a:spLocks noChangeArrowheads="1"/>
          </p:cNvSpPr>
          <p:nvPr/>
        </p:nvSpPr>
        <p:spPr bwMode="auto">
          <a:xfrm>
            <a:off x="1143000" y="3048000"/>
            <a:ext cx="6477000"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dirty="0" smtClean="0">
                <a:cs typeface="+mn-cs"/>
              </a:rPr>
              <a:t>Discussion of Differential Gene expression video</a:t>
            </a:r>
          </a:p>
          <a:p>
            <a:pPr>
              <a:spcBef>
                <a:spcPct val="50000"/>
              </a:spcBef>
              <a:defRPr/>
            </a:pPr>
            <a:endParaRPr lang="en-US" dirty="0" smtClean="0">
              <a:cs typeface="+mn-cs"/>
            </a:endParaRPr>
          </a:p>
          <a:p>
            <a:pPr>
              <a:spcBef>
                <a:spcPct val="50000"/>
              </a:spcBef>
              <a:defRPr/>
            </a:pPr>
            <a:r>
              <a:rPr lang="en-US" dirty="0" smtClean="0">
                <a:cs typeface="+mn-cs"/>
              </a:rPr>
              <a:t>Biochemistry </a:t>
            </a:r>
            <a:r>
              <a:rPr lang="en-US" dirty="0">
                <a:cs typeface="+mn-cs"/>
              </a:rPr>
              <a:t>and molecular biology review</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0" y="152400"/>
            <a:ext cx="6705600" cy="1143000"/>
          </a:xfrm>
        </p:spPr>
        <p:txBody>
          <a:bodyPr/>
          <a:lstStyle/>
          <a:p>
            <a:pPr eaLnBrk="1" hangingPunct="1">
              <a:defRPr/>
            </a:pPr>
            <a:r>
              <a:rPr lang="en-US" smtClean="0">
                <a:cs typeface="+mj-cs"/>
              </a:rPr>
              <a:t>How to make a protein</a:t>
            </a:r>
          </a:p>
        </p:txBody>
      </p:sp>
      <p:sp>
        <p:nvSpPr>
          <p:cNvPr id="324611" name="Text Box 3"/>
          <p:cNvSpPr txBox="1">
            <a:spLocks noChangeArrowheads="1"/>
          </p:cNvSpPr>
          <p:nvPr/>
        </p:nvSpPr>
        <p:spPr bwMode="auto">
          <a:xfrm>
            <a:off x="914400" y="5181600"/>
            <a:ext cx="4038600" cy="1084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300" b="0">
                <a:solidFill>
                  <a:srgbClr val="000000"/>
                </a:solidFill>
                <a:latin typeface="Lucida Grande" charset="0"/>
                <a:cs typeface="+mn-cs"/>
              </a:rPr>
              <a:t>   Figure 6-65.  Translating an mRNA molecule. . From Molecular Biology of the Cell by Alberts   © 2002 by Bruce Alberts, Alexander Johnson, Julian Lewis, Martin Raff, Keith Roberts, and Peter Walter.</a:t>
            </a:r>
          </a:p>
        </p:txBody>
      </p:sp>
      <p:pic>
        <p:nvPicPr>
          <p:cNvPr id="24579" name="Picture 9" descr="&#10;ch6f65.gif                                                     000A2F9DMacintosh HD                   C4AC2B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49238"/>
            <a:ext cx="2079625" cy="6608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4618" name="Text Box 10"/>
          <p:cNvSpPr txBox="1">
            <a:spLocks noChangeArrowheads="1"/>
          </p:cNvSpPr>
          <p:nvPr/>
        </p:nvSpPr>
        <p:spPr bwMode="auto">
          <a:xfrm>
            <a:off x="1143000" y="1524000"/>
            <a:ext cx="3330575" cy="2830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Need three things:</a:t>
            </a:r>
          </a:p>
          <a:p>
            <a:pPr>
              <a:spcBef>
                <a:spcPct val="50000"/>
              </a:spcBef>
              <a:defRPr/>
            </a:pPr>
            <a:r>
              <a:rPr lang="en-US">
                <a:cs typeface="+mn-cs"/>
              </a:rPr>
              <a:t>1) a charged tRNA</a:t>
            </a:r>
          </a:p>
          <a:p>
            <a:pPr>
              <a:spcBef>
                <a:spcPct val="50000"/>
              </a:spcBef>
              <a:defRPr/>
            </a:pPr>
            <a:r>
              <a:rPr lang="en-US">
                <a:cs typeface="+mn-cs"/>
              </a:rPr>
              <a:t>2) an mRNA </a:t>
            </a:r>
          </a:p>
          <a:p>
            <a:pPr>
              <a:spcBef>
                <a:spcPct val="50000"/>
              </a:spcBef>
              <a:defRPr/>
            </a:pPr>
            <a:r>
              <a:rPr lang="en-US">
                <a:cs typeface="+mn-cs"/>
              </a:rPr>
              <a:t> 3) a ribosome - complex of rRNA and proteins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5715000" y="2361378"/>
            <a:ext cx="3200400" cy="1785104"/>
          </a:xfrm>
          <a:prstGeom prst="rect">
            <a:avLst/>
          </a:prstGeom>
        </p:spPr>
        <p:txBody>
          <a:bodyPr wrap="square">
            <a:spAutoFit/>
          </a:bodyPr>
          <a:lstStyle/>
          <a:p>
            <a:r>
              <a:rPr lang="en-US" sz="1100" dirty="0" smtClean="0">
                <a:hlinkClick r:id="rId2"/>
              </a:rPr>
              <a:t>Want to see it? </a:t>
            </a:r>
          </a:p>
          <a:p>
            <a:endParaRPr lang="en-US" sz="1100" dirty="0" smtClean="0">
              <a:hlinkClick r:id="rId2"/>
            </a:endParaRPr>
          </a:p>
          <a:p>
            <a:r>
              <a:rPr lang="en-US" sz="1100" dirty="0" smtClean="0">
                <a:hlinkClick r:id="rId2"/>
              </a:rPr>
              <a:t>http</a:t>
            </a:r>
            <a:r>
              <a:rPr lang="en-US" sz="1100" dirty="0">
                <a:hlinkClick r:id="rId2"/>
              </a:rPr>
              <a:t>://commons.wikimedia.org/w/index.php?title=File%</a:t>
            </a:r>
            <a:r>
              <a:rPr lang="en-US" sz="1100" dirty="0" smtClean="0">
                <a:hlinkClick r:id="rId2"/>
              </a:rPr>
              <a:t>3ATransfer_RNA_morph_AT_to_PE_conformation.ogv</a:t>
            </a:r>
            <a:endParaRPr lang="en-US" sz="1100" dirty="0" smtClean="0"/>
          </a:p>
          <a:p>
            <a:endParaRPr lang="en-US" sz="1100" dirty="0"/>
          </a:p>
          <a:p>
            <a:endParaRPr lang="en-US" sz="1100" dirty="0" smtClean="0"/>
          </a:p>
          <a:p>
            <a:r>
              <a:rPr lang="en-US" sz="1100" dirty="0" smtClean="0"/>
              <a:t>How do we know?</a:t>
            </a:r>
            <a:endParaRPr lang="en-US" sz="1100" dirty="0"/>
          </a:p>
          <a:p>
            <a:r>
              <a:rPr lang="en-US" sz="1100" dirty="0"/>
              <a:t>http://</a:t>
            </a:r>
            <a:r>
              <a:rPr lang="en-US" sz="1100" dirty="0" err="1"/>
              <a:t>www.ncbi.nlm.nih.gov</a:t>
            </a:r>
            <a:r>
              <a:rPr lang="en-US" sz="1100" dirty="0"/>
              <a:t>/books/NBK21603/figure/A875/?report=</a:t>
            </a:r>
            <a:r>
              <a:rPr lang="en-US" sz="1100" dirty="0" err="1"/>
              <a:t>objectonly</a:t>
            </a:r>
            <a:endParaRPr lang="en-US" sz="1100" dirty="0"/>
          </a:p>
        </p:txBody>
      </p:sp>
      <p:sp>
        <p:nvSpPr>
          <p:cNvPr id="4" name="TextBox 3"/>
          <p:cNvSpPr txBox="1"/>
          <p:nvPr/>
        </p:nvSpPr>
        <p:spPr>
          <a:xfrm>
            <a:off x="685800" y="4526659"/>
            <a:ext cx="8077200" cy="1938992"/>
          </a:xfrm>
          <a:prstGeom prst="rect">
            <a:avLst/>
          </a:prstGeom>
          <a:noFill/>
        </p:spPr>
        <p:txBody>
          <a:bodyPr wrap="square" rtlCol="0">
            <a:spAutoFit/>
          </a:bodyPr>
          <a:lstStyle/>
          <a:p>
            <a:r>
              <a:rPr lang="en-US" sz="1200" b="0" dirty="0"/>
              <a:t>Marshall Nirenberg and his collaborators prepared 20 </a:t>
            </a:r>
            <a:r>
              <a:rPr lang="en-US" sz="1200" b="0" dirty="0">
                <a:hlinkClick r:id="rId3"/>
              </a:rPr>
              <a:t>ribosome</a:t>
            </a:r>
            <a:r>
              <a:rPr lang="en-US" sz="1200" b="0" dirty="0"/>
              <a:t>-free bacterial extracts containing all possible aminoacyl-</a:t>
            </a:r>
            <a:r>
              <a:rPr lang="en-US" sz="1200" b="0" dirty="0" err="1"/>
              <a:t>tRNAs</a:t>
            </a:r>
            <a:r>
              <a:rPr lang="en-US" sz="1200" b="0" dirty="0"/>
              <a:t> (</a:t>
            </a:r>
            <a:r>
              <a:rPr lang="en-US" sz="1200" b="0" dirty="0" err="1"/>
              <a:t>tRNAs</a:t>
            </a:r>
            <a:r>
              <a:rPr lang="en-US" sz="1200" b="0" dirty="0"/>
              <a:t> with an </a:t>
            </a:r>
            <a:r>
              <a:rPr lang="en-US" sz="1200" b="0" dirty="0">
                <a:hlinkClick r:id="rId4"/>
              </a:rPr>
              <a:t>amino acid</a:t>
            </a:r>
            <a:r>
              <a:rPr lang="en-US" sz="1200" b="0" dirty="0"/>
              <a:t> attached). In each sample, a different amino acid was radioactively labeled (green); the other 19 amino acids were bound to </a:t>
            </a:r>
            <a:r>
              <a:rPr lang="en-US" sz="1200" b="0" dirty="0" err="1"/>
              <a:t>tRNAs</a:t>
            </a:r>
            <a:r>
              <a:rPr lang="en-US" sz="1200" b="0" dirty="0"/>
              <a:t> but were unlabeled. Aminoacyl-</a:t>
            </a:r>
            <a:r>
              <a:rPr lang="en-US" sz="1200" b="0" dirty="0" err="1"/>
              <a:t>tRNAs</a:t>
            </a:r>
            <a:r>
              <a:rPr lang="en-US" sz="1200" b="0" dirty="0"/>
              <a:t> and trinucleotides passed through a nitrocellulose filter </a:t>
            </a:r>
            <a:r>
              <a:rPr lang="en-US" sz="1200" b="0" i="1" dirty="0"/>
              <a:t>(left),</a:t>
            </a:r>
            <a:r>
              <a:rPr lang="en-US" sz="1200" b="0" dirty="0"/>
              <a:t> but ribosomes were retained by the filter </a:t>
            </a:r>
            <a:r>
              <a:rPr lang="en-US" sz="1200" b="0" i="1" dirty="0"/>
              <a:t>(center)</a:t>
            </a:r>
            <a:r>
              <a:rPr lang="en-US" sz="1200" b="0" dirty="0"/>
              <a:t> and would bind trinucleotides and their cognate </a:t>
            </a:r>
            <a:r>
              <a:rPr lang="en-US" sz="1200" b="0" dirty="0" err="1"/>
              <a:t>tRNAs</a:t>
            </a:r>
            <a:r>
              <a:rPr lang="en-US" sz="1200" b="0" dirty="0"/>
              <a:t> </a:t>
            </a:r>
            <a:r>
              <a:rPr lang="en-US" sz="1200" b="0" i="1" dirty="0"/>
              <a:t>(right).</a:t>
            </a:r>
            <a:r>
              <a:rPr lang="en-US" sz="1200" b="0" dirty="0"/>
              <a:t> Each possible trinucleotide was tested separately for its ability to attract a specific </a:t>
            </a:r>
            <a:r>
              <a:rPr lang="en-US" sz="1200" b="0" dirty="0" err="1"/>
              <a:t>tRNA</a:t>
            </a:r>
            <a:r>
              <a:rPr lang="en-US" sz="1200" b="0" dirty="0"/>
              <a:t> by adding it with ribosomes to samples from each of the 20 </a:t>
            </a:r>
            <a:r>
              <a:rPr lang="en-US" sz="1200" b="0" dirty="0">
                <a:hlinkClick r:id="rId5"/>
              </a:rPr>
              <a:t>aminoacyl-</a:t>
            </a:r>
            <a:r>
              <a:rPr lang="en-US" sz="1200" b="0" dirty="0" err="1">
                <a:hlinkClick r:id="rId5"/>
              </a:rPr>
              <a:t>tRNA</a:t>
            </a:r>
            <a:r>
              <a:rPr lang="en-US" sz="1200" b="0" dirty="0"/>
              <a:t> mixtures. The sample was then filtered. If the added trinucleotide caused the radiolabeled aminoacyl-</a:t>
            </a:r>
            <a:r>
              <a:rPr lang="en-US" sz="1200" b="0" dirty="0" err="1"/>
              <a:t>tRNA</a:t>
            </a:r>
            <a:r>
              <a:rPr lang="en-US" sz="1200" b="0" dirty="0"/>
              <a:t> to bind to the ribosome, then radioactivity would be detected on the filter (a positive test); otherwise, the </a:t>
            </a:r>
            <a:r>
              <a:rPr lang="en-US" sz="1200" b="0" dirty="0">
                <a:hlinkClick r:id="rId6"/>
              </a:rPr>
              <a:t>label</a:t>
            </a:r>
            <a:r>
              <a:rPr lang="en-US" sz="1200" b="0" dirty="0"/>
              <a:t> would pass through the filter (a negative test). By synthesizing and testing all possible trinucleotides, the researchers were able to match all 20 amino acids with one or more codons (e.g., phenylalanine with UUU as shown here). [See M. W. Nirenberg and P. </a:t>
            </a:r>
            <a:r>
              <a:rPr lang="en-US" sz="1200" b="0" dirty="0" err="1"/>
              <a:t>Leder</a:t>
            </a:r>
            <a:r>
              <a:rPr lang="en-US" sz="1200" b="0" dirty="0"/>
              <a:t>, 1964, </a:t>
            </a:r>
            <a:r>
              <a:rPr lang="en-US" sz="1200" b="0" i="1" dirty="0"/>
              <a:t>Science</a:t>
            </a:r>
            <a:r>
              <a:rPr lang="en-US" sz="1200" b="0" dirty="0"/>
              <a:t> </a:t>
            </a:r>
            <a:r>
              <a:rPr lang="en-US" sz="1200" dirty="0"/>
              <a:t>145</a:t>
            </a:r>
            <a:r>
              <a:rPr lang="en-US" sz="1200" b="0" dirty="0"/>
              <a:t>:1399.]</a:t>
            </a:r>
            <a:endParaRPr lang="en-US" sz="1200" dirty="0"/>
          </a:p>
        </p:txBody>
      </p:sp>
      <p:pic>
        <p:nvPicPr>
          <p:cNvPr id="1026" name="Picture 2" descr="Figure 4-24. Breaking the entire genetic code by use of chemically synthesized trinucleotid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686" y="1181100"/>
            <a:ext cx="4467225"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250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lstStyle/>
          <a:p>
            <a:pPr eaLnBrk="1" hangingPunct="1">
              <a:defRPr/>
            </a:pPr>
            <a:r>
              <a:rPr lang="en-US" smtClean="0">
                <a:cs typeface="+mj-cs"/>
              </a:rPr>
              <a:t>Differential Gene Expression Molecular Mechanisms</a:t>
            </a:r>
          </a:p>
        </p:txBody>
      </p:sp>
      <p:sp>
        <p:nvSpPr>
          <p:cNvPr id="360451" name="Text Box 3"/>
          <p:cNvSpPr txBox="1">
            <a:spLocks noChangeArrowheads="1"/>
          </p:cNvSpPr>
          <p:nvPr/>
        </p:nvSpPr>
        <p:spPr bwMode="auto">
          <a:xfrm>
            <a:off x="1431925" y="4232275"/>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pPr eaLnBrk="1" hangingPunct="1">
              <a:defRPr/>
            </a:pPr>
            <a:r>
              <a:rPr lang="en-US" sz="3600" b="1" smtClean="0">
                <a:solidFill>
                  <a:schemeClr val="tx1"/>
                </a:solidFill>
                <a:cs typeface="+mj-cs"/>
              </a:rPr>
              <a:t>Genomic Equivalence</a:t>
            </a:r>
            <a:endParaRPr lang="en-US" sz="2400" b="1" smtClean="0">
              <a:solidFill>
                <a:schemeClr val="tx1"/>
              </a:solidFill>
              <a:cs typeface="+mj-cs"/>
            </a:endParaRPr>
          </a:p>
        </p:txBody>
      </p:sp>
      <p:sp>
        <p:nvSpPr>
          <p:cNvPr id="405507" name="Text Box 3"/>
          <p:cNvSpPr txBox="1">
            <a:spLocks noChangeArrowheads="1"/>
          </p:cNvSpPr>
          <p:nvPr/>
        </p:nvSpPr>
        <p:spPr bwMode="auto">
          <a:xfrm>
            <a:off x="285750" y="2971800"/>
            <a:ext cx="85709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Genomic Equivalence - All cells contain the same genome (DNA)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a:xfrm>
            <a:off x="685800" y="0"/>
            <a:ext cx="7772400" cy="1143000"/>
          </a:xfrm>
        </p:spPr>
        <p:txBody>
          <a:bodyPr/>
          <a:lstStyle/>
          <a:p>
            <a:pPr eaLnBrk="1" hangingPunct="1">
              <a:defRPr/>
            </a:pPr>
            <a:r>
              <a:rPr lang="en-US" sz="3600" b="1" smtClean="0">
                <a:solidFill>
                  <a:schemeClr val="tx1"/>
                </a:solidFill>
                <a:cs typeface="+mj-cs"/>
              </a:rPr>
              <a:t>Genomic Equivalence</a:t>
            </a:r>
            <a:endParaRPr lang="en-US" sz="2400" b="1" smtClean="0">
              <a:solidFill>
                <a:schemeClr val="tx1"/>
              </a:solidFill>
              <a:cs typeface="+mj-cs"/>
            </a:endParaRPr>
          </a:p>
        </p:txBody>
      </p:sp>
      <p:pic>
        <p:nvPicPr>
          <p:cNvPr id="406532" name="Picture 4" descr="DevBio9e-Fig-02-01-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7213600" cy="5421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406533" name="Text Box 5"/>
          <p:cNvSpPr txBox="1">
            <a:spLocks noChangeArrowheads="1"/>
          </p:cNvSpPr>
          <p:nvPr/>
        </p:nvSpPr>
        <p:spPr bwMode="auto">
          <a:xfrm>
            <a:off x="3886200" y="4191000"/>
            <a:ext cx="4922838"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Somatic nuclear transfer - </a:t>
            </a:r>
            <a:r>
              <a:rPr lang="ja-JP" altLang="en-US">
                <a:latin typeface="Arial"/>
                <a:cs typeface="+mn-cs"/>
              </a:rPr>
              <a:t>“</a:t>
            </a:r>
            <a:r>
              <a:rPr lang="en-US">
                <a:cs typeface="+mn-cs"/>
              </a:rPr>
              <a:t>cloning</a:t>
            </a:r>
            <a:r>
              <a:rPr lang="ja-JP" altLang="en-US">
                <a:latin typeface="Arial"/>
                <a:cs typeface="+mn-cs"/>
              </a:rPr>
              <a:t>”</a:t>
            </a:r>
            <a:endParaRPr lang="en-US">
              <a:cs typeface="+mn-cs"/>
            </a:endParaRPr>
          </a:p>
          <a:p>
            <a:pPr>
              <a:defRPr/>
            </a:pPr>
            <a:r>
              <a:rPr lang="en-US">
                <a:cs typeface="+mn-cs"/>
              </a:rPr>
              <a:t>1997 Ian Wilmut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lstStyle/>
          <a:p>
            <a:pPr eaLnBrk="1" hangingPunct="1">
              <a:defRPr/>
            </a:pPr>
            <a:r>
              <a:rPr lang="en-US" smtClean="0">
                <a:cs typeface="+mj-cs"/>
              </a:rPr>
              <a:t>Differential Gene Expression Molecular Mechanisms</a:t>
            </a:r>
          </a:p>
        </p:txBody>
      </p:sp>
      <p:sp>
        <p:nvSpPr>
          <p:cNvPr id="407555" name="Text Box 3"/>
          <p:cNvSpPr txBox="1">
            <a:spLocks noChangeArrowheads="1"/>
          </p:cNvSpPr>
          <p:nvPr/>
        </p:nvSpPr>
        <p:spPr bwMode="auto">
          <a:xfrm>
            <a:off x="1431925" y="4232275"/>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Text Box 2"/>
          <p:cNvSpPr txBox="1">
            <a:spLocks noChangeArrowheads="1"/>
          </p:cNvSpPr>
          <p:nvPr/>
        </p:nvSpPr>
        <p:spPr bwMode="auto">
          <a:xfrm>
            <a:off x="1889125" y="2479675"/>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b="0">
              <a:cs typeface="+mn-cs"/>
            </a:endParaRPr>
          </a:p>
        </p:txBody>
      </p:sp>
      <p:sp>
        <p:nvSpPr>
          <p:cNvPr id="361475" name="Text Box 3"/>
          <p:cNvSpPr txBox="1">
            <a:spLocks noChangeArrowheads="1"/>
          </p:cNvSpPr>
          <p:nvPr/>
        </p:nvSpPr>
        <p:spPr bwMode="auto">
          <a:xfrm>
            <a:off x="1508125" y="4841875"/>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b="0">
              <a:cs typeface="+mn-cs"/>
            </a:endParaRPr>
          </a:p>
        </p:txBody>
      </p:sp>
      <p:sp>
        <p:nvSpPr>
          <p:cNvPr id="361476" name="Text Box 4"/>
          <p:cNvSpPr txBox="1">
            <a:spLocks noChangeArrowheads="1"/>
          </p:cNvSpPr>
          <p:nvPr/>
        </p:nvSpPr>
        <p:spPr bwMode="auto">
          <a:xfrm>
            <a:off x="5181600" y="3124200"/>
            <a:ext cx="184150" cy="457200"/>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b="0">
              <a:cs typeface="+mn-cs"/>
            </a:endParaRPr>
          </a:p>
        </p:txBody>
      </p:sp>
      <p:sp>
        <p:nvSpPr>
          <p:cNvPr id="361477" name="Rectangle 5"/>
          <p:cNvSpPr>
            <a:spLocks noChangeArrowheads="1"/>
          </p:cNvSpPr>
          <p:nvPr/>
        </p:nvSpPr>
        <p:spPr bwMode="auto">
          <a:xfrm>
            <a:off x="5105400" y="3124200"/>
            <a:ext cx="1524000" cy="9906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29701" name="Picture 6" descr="DevBio8e-Fig-05-02-1.jpg                                       000003D5Gilbert 8e IRL                 7C25B07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609600"/>
            <a:ext cx="6630988" cy="4973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1479" name="Rectangle 7"/>
          <p:cNvSpPr>
            <a:spLocks noGrp="1" noChangeArrowheads="1"/>
          </p:cNvSpPr>
          <p:nvPr>
            <p:ph type="title"/>
          </p:nvPr>
        </p:nvSpPr>
        <p:spPr>
          <a:xfrm>
            <a:off x="762000" y="228600"/>
            <a:ext cx="7772400" cy="1143000"/>
          </a:xfrm>
        </p:spPr>
        <p:txBody>
          <a:bodyPr/>
          <a:lstStyle/>
          <a:p>
            <a:pPr eaLnBrk="1" hangingPunct="1">
              <a:defRPr/>
            </a:pPr>
            <a:r>
              <a:rPr lang="en-US" smtClean="0">
                <a:cs typeface="+mj-cs"/>
              </a:rPr>
              <a:t>Parts of a Gene (</a:t>
            </a:r>
            <a:r>
              <a:rPr lang="en-US" smtClean="0">
                <a:latin typeface="Symbol" charset="0"/>
                <a:cs typeface="+mj-cs"/>
              </a:rPr>
              <a:t>b</a:t>
            </a:r>
            <a:r>
              <a:rPr lang="en-US" smtClean="0">
                <a:cs typeface="+mj-cs"/>
              </a:rPr>
              <a:t>-globin)</a:t>
            </a:r>
          </a:p>
        </p:txBody>
      </p:sp>
      <p:sp>
        <p:nvSpPr>
          <p:cNvPr id="361480" name="Rectangle 8"/>
          <p:cNvSpPr>
            <a:spLocks noChangeArrowheads="1"/>
          </p:cNvSpPr>
          <p:nvPr/>
        </p:nvSpPr>
        <p:spPr bwMode="auto">
          <a:xfrm>
            <a:off x="76200" y="3048000"/>
            <a:ext cx="2590800" cy="152400"/>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1481" name="Text Box 9"/>
          <p:cNvSpPr txBox="1">
            <a:spLocks noChangeArrowheads="1"/>
          </p:cNvSpPr>
          <p:nvPr/>
        </p:nvSpPr>
        <p:spPr bwMode="auto">
          <a:xfrm>
            <a:off x="152400" y="2716213"/>
            <a:ext cx="1952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0">
                <a:cs typeface="+mn-cs"/>
              </a:rPr>
              <a:t>Enhancer regions</a:t>
            </a:r>
            <a:endParaRPr lang="en-US" b="0">
              <a:cs typeface="+mn-cs"/>
            </a:endParaRPr>
          </a:p>
        </p:txBody>
      </p:sp>
      <p:sp>
        <p:nvSpPr>
          <p:cNvPr id="361482" name="Rectangle 10"/>
          <p:cNvSpPr>
            <a:spLocks noChangeArrowheads="1"/>
          </p:cNvSpPr>
          <p:nvPr/>
        </p:nvSpPr>
        <p:spPr bwMode="auto">
          <a:xfrm>
            <a:off x="990600" y="3048000"/>
            <a:ext cx="228600" cy="152400"/>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1483" name="Rectangle 11"/>
          <p:cNvSpPr>
            <a:spLocks noChangeArrowheads="1"/>
          </p:cNvSpPr>
          <p:nvPr/>
        </p:nvSpPr>
        <p:spPr bwMode="auto">
          <a:xfrm>
            <a:off x="1524000" y="3048000"/>
            <a:ext cx="228600" cy="152400"/>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1484" name="Rectangle 12"/>
          <p:cNvSpPr>
            <a:spLocks noChangeArrowheads="1"/>
          </p:cNvSpPr>
          <p:nvPr/>
        </p:nvSpPr>
        <p:spPr bwMode="auto">
          <a:xfrm>
            <a:off x="381000" y="3048000"/>
            <a:ext cx="228600" cy="152400"/>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1485" name="Rectangle 13"/>
          <p:cNvSpPr>
            <a:spLocks noChangeArrowheads="1"/>
          </p:cNvSpPr>
          <p:nvPr/>
        </p:nvSpPr>
        <p:spPr bwMode="auto">
          <a:xfrm>
            <a:off x="5486400" y="5257800"/>
            <a:ext cx="3962400" cy="685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Text Box 2"/>
          <p:cNvSpPr txBox="1">
            <a:spLocks noChangeArrowheads="1"/>
          </p:cNvSpPr>
          <p:nvPr/>
        </p:nvSpPr>
        <p:spPr bwMode="auto">
          <a:xfrm>
            <a:off x="1889125" y="2479675"/>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b="0">
              <a:cs typeface="+mn-cs"/>
            </a:endParaRPr>
          </a:p>
        </p:txBody>
      </p:sp>
      <p:sp>
        <p:nvSpPr>
          <p:cNvPr id="363523" name="Text Box 3"/>
          <p:cNvSpPr txBox="1">
            <a:spLocks noChangeArrowheads="1"/>
          </p:cNvSpPr>
          <p:nvPr/>
        </p:nvSpPr>
        <p:spPr bwMode="auto">
          <a:xfrm>
            <a:off x="1508125" y="4841875"/>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b="0">
              <a:cs typeface="+mn-cs"/>
            </a:endParaRPr>
          </a:p>
        </p:txBody>
      </p:sp>
      <p:sp>
        <p:nvSpPr>
          <p:cNvPr id="363524" name="Text Box 4"/>
          <p:cNvSpPr txBox="1">
            <a:spLocks noChangeArrowheads="1"/>
          </p:cNvSpPr>
          <p:nvPr/>
        </p:nvSpPr>
        <p:spPr bwMode="auto">
          <a:xfrm>
            <a:off x="5181600" y="3124200"/>
            <a:ext cx="184150" cy="457200"/>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b="0">
              <a:cs typeface="+mn-cs"/>
            </a:endParaRPr>
          </a:p>
        </p:txBody>
      </p:sp>
      <p:sp>
        <p:nvSpPr>
          <p:cNvPr id="363525" name="Rectangle 5"/>
          <p:cNvSpPr>
            <a:spLocks noChangeArrowheads="1"/>
          </p:cNvSpPr>
          <p:nvPr/>
        </p:nvSpPr>
        <p:spPr bwMode="auto">
          <a:xfrm>
            <a:off x="5105400" y="3124200"/>
            <a:ext cx="1524000" cy="9906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31749" name="Picture 6" descr="DevBio8e-Fig-05-02-1.jpg                                       000003D5Gilbert 8e IRL                 7C25B07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609600"/>
            <a:ext cx="6630988" cy="4973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3527" name="Rectangle 7"/>
          <p:cNvSpPr>
            <a:spLocks noGrp="1" noChangeArrowheads="1"/>
          </p:cNvSpPr>
          <p:nvPr>
            <p:ph type="title"/>
          </p:nvPr>
        </p:nvSpPr>
        <p:spPr>
          <a:xfrm>
            <a:off x="762000" y="228600"/>
            <a:ext cx="7772400" cy="1143000"/>
          </a:xfrm>
        </p:spPr>
        <p:txBody>
          <a:bodyPr/>
          <a:lstStyle/>
          <a:p>
            <a:pPr eaLnBrk="1" hangingPunct="1">
              <a:defRPr/>
            </a:pPr>
            <a:r>
              <a:rPr lang="en-US" smtClean="0">
                <a:cs typeface="+mj-cs"/>
              </a:rPr>
              <a:t>Transcriptional Regulation</a:t>
            </a:r>
          </a:p>
        </p:txBody>
      </p:sp>
      <p:sp>
        <p:nvSpPr>
          <p:cNvPr id="363528" name="Rectangle 8"/>
          <p:cNvSpPr>
            <a:spLocks noChangeArrowheads="1"/>
          </p:cNvSpPr>
          <p:nvPr/>
        </p:nvSpPr>
        <p:spPr bwMode="auto">
          <a:xfrm>
            <a:off x="76200" y="3048000"/>
            <a:ext cx="2590800" cy="152400"/>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3529" name="Text Box 9"/>
          <p:cNvSpPr txBox="1">
            <a:spLocks noChangeArrowheads="1"/>
          </p:cNvSpPr>
          <p:nvPr/>
        </p:nvSpPr>
        <p:spPr bwMode="auto">
          <a:xfrm>
            <a:off x="152400" y="2716213"/>
            <a:ext cx="1952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0">
                <a:cs typeface="+mn-cs"/>
              </a:rPr>
              <a:t>Enhancer regions</a:t>
            </a:r>
            <a:endParaRPr lang="en-US" b="0">
              <a:cs typeface="+mn-cs"/>
            </a:endParaRPr>
          </a:p>
        </p:txBody>
      </p:sp>
      <p:sp>
        <p:nvSpPr>
          <p:cNvPr id="363530" name="Rectangle 10"/>
          <p:cNvSpPr>
            <a:spLocks noChangeArrowheads="1"/>
          </p:cNvSpPr>
          <p:nvPr/>
        </p:nvSpPr>
        <p:spPr bwMode="auto">
          <a:xfrm>
            <a:off x="990600" y="3048000"/>
            <a:ext cx="228600" cy="152400"/>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3531" name="Rectangle 11"/>
          <p:cNvSpPr>
            <a:spLocks noChangeArrowheads="1"/>
          </p:cNvSpPr>
          <p:nvPr/>
        </p:nvSpPr>
        <p:spPr bwMode="auto">
          <a:xfrm>
            <a:off x="1524000" y="3048000"/>
            <a:ext cx="228600" cy="152400"/>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3532" name="Rectangle 12"/>
          <p:cNvSpPr>
            <a:spLocks noChangeArrowheads="1"/>
          </p:cNvSpPr>
          <p:nvPr/>
        </p:nvSpPr>
        <p:spPr bwMode="auto">
          <a:xfrm>
            <a:off x="381000" y="3048000"/>
            <a:ext cx="228600" cy="152400"/>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3533" name="Rectangle 13"/>
          <p:cNvSpPr>
            <a:spLocks noChangeArrowheads="1"/>
          </p:cNvSpPr>
          <p:nvPr/>
        </p:nvSpPr>
        <p:spPr bwMode="auto">
          <a:xfrm>
            <a:off x="5486400" y="5257800"/>
            <a:ext cx="3962400" cy="685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3534" name="Line 14"/>
          <p:cNvSpPr>
            <a:spLocks noChangeShapeType="1"/>
          </p:cNvSpPr>
          <p:nvPr/>
        </p:nvSpPr>
        <p:spPr bwMode="auto">
          <a:xfrm>
            <a:off x="3810000" y="3200400"/>
            <a:ext cx="0" cy="7620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3535" name="Line 15"/>
          <p:cNvSpPr>
            <a:spLocks noChangeShapeType="1"/>
          </p:cNvSpPr>
          <p:nvPr/>
        </p:nvSpPr>
        <p:spPr bwMode="auto">
          <a:xfrm>
            <a:off x="3810000" y="3962400"/>
            <a:ext cx="4648200" cy="0"/>
          </a:xfrm>
          <a:prstGeom prst="line">
            <a:avLst/>
          </a:prstGeom>
          <a:noFill/>
          <a:ln w="222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3536" name="Text Box 16"/>
          <p:cNvSpPr txBox="1">
            <a:spLocks noChangeArrowheads="1"/>
          </p:cNvSpPr>
          <p:nvPr/>
        </p:nvSpPr>
        <p:spPr bwMode="auto">
          <a:xfrm>
            <a:off x="4572000" y="3962400"/>
            <a:ext cx="849313"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0">
                <a:solidFill>
                  <a:srgbClr val="FF0000"/>
                </a:solidFill>
                <a:cs typeface="+mn-cs"/>
              </a:rPr>
              <a:t>nRNA</a:t>
            </a:r>
            <a:endParaRPr lang="en-US" b="0">
              <a:cs typeface="+mn-cs"/>
            </a:endParaRPr>
          </a:p>
        </p:txBody>
      </p:sp>
      <p:sp>
        <p:nvSpPr>
          <p:cNvPr id="363537" name="Rectangle 17"/>
          <p:cNvSpPr>
            <a:spLocks noChangeArrowheads="1"/>
          </p:cNvSpPr>
          <p:nvPr/>
        </p:nvSpPr>
        <p:spPr bwMode="auto">
          <a:xfrm>
            <a:off x="2590800" y="1600200"/>
            <a:ext cx="1295400" cy="1371600"/>
          </a:xfrm>
          <a:prstGeom prst="rect">
            <a:avLst/>
          </a:prstGeom>
          <a:noFill/>
          <a:ln w="12700">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Text Box 2"/>
          <p:cNvSpPr txBox="1">
            <a:spLocks noChangeArrowheads="1"/>
          </p:cNvSpPr>
          <p:nvPr/>
        </p:nvSpPr>
        <p:spPr bwMode="auto">
          <a:xfrm>
            <a:off x="1889125" y="2479675"/>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b="0">
              <a:cs typeface="+mn-cs"/>
            </a:endParaRPr>
          </a:p>
        </p:txBody>
      </p:sp>
      <p:sp>
        <p:nvSpPr>
          <p:cNvPr id="362499" name="Text Box 3"/>
          <p:cNvSpPr txBox="1">
            <a:spLocks noChangeArrowheads="1"/>
          </p:cNvSpPr>
          <p:nvPr/>
        </p:nvSpPr>
        <p:spPr bwMode="auto">
          <a:xfrm>
            <a:off x="1508125" y="4841875"/>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b="0">
              <a:cs typeface="+mn-cs"/>
            </a:endParaRPr>
          </a:p>
        </p:txBody>
      </p:sp>
      <p:sp>
        <p:nvSpPr>
          <p:cNvPr id="362500" name="Text Box 4"/>
          <p:cNvSpPr txBox="1">
            <a:spLocks noChangeArrowheads="1"/>
          </p:cNvSpPr>
          <p:nvPr/>
        </p:nvSpPr>
        <p:spPr bwMode="auto">
          <a:xfrm>
            <a:off x="5181600" y="3124200"/>
            <a:ext cx="184150" cy="457200"/>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b="0">
              <a:cs typeface="+mn-cs"/>
            </a:endParaRPr>
          </a:p>
        </p:txBody>
      </p:sp>
      <p:sp>
        <p:nvSpPr>
          <p:cNvPr id="362501" name="Rectangle 5"/>
          <p:cNvSpPr>
            <a:spLocks noChangeArrowheads="1"/>
          </p:cNvSpPr>
          <p:nvPr/>
        </p:nvSpPr>
        <p:spPr bwMode="auto">
          <a:xfrm>
            <a:off x="5105400" y="3124200"/>
            <a:ext cx="1524000" cy="9906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30725" name="Picture 6" descr="DevBio8e-Fig-05-02-1.jpg                                       000003D5Gilbert 8e IRL                 7C25B07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609600"/>
            <a:ext cx="6630988" cy="4973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2503" name="Rectangle 7"/>
          <p:cNvSpPr>
            <a:spLocks noGrp="1" noChangeArrowheads="1"/>
          </p:cNvSpPr>
          <p:nvPr>
            <p:ph type="title"/>
          </p:nvPr>
        </p:nvSpPr>
        <p:spPr>
          <a:xfrm>
            <a:off x="762000" y="228600"/>
            <a:ext cx="7772400" cy="1143000"/>
          </a:xfrm>
        </p:spPr>
        <p:txBody>
          <a:bodyPr/>
          <a:lstStyle/>
          <a:p>
            <a:pPr eaLnBrk="1" hangingPunct="1">
              <a:defRPr/>
            </a:pPr>
            <a:r>
              <a:rPr lang="en-US" smtClean="0">
                <a:cs typeface="+mj-cs"/>
              </a:rPr>
              <a:t>Parts of a Gene (</a:t>
            </a:r>
            <a:r>
              <a:rPr lang="en-US" smtClean="0">
                <a:latin typeface="Symbol" charset="0"/>
                <a:cs typeface="+mj-cs"/>
              </a:rPr>
              <a:t>b</a:t>
            </a:r>
            <a:r>
              <a:rPr lang="en-US" smtClean="0">
                <a:cs typeface="+mj-cs"/>
              </a:rPr>
              <a:t>-globin)</a:t>
            </a:r>
          </a:p>
        </p:txBody>
      </p:sp>
      <p:sp>
        <p:nvSpPr>
          <p:cNvPr id="362504" name="Rectangle 8"/>
          <p:cNvSpPr>
            <a:spLocks noChangeArrowheads="1"/>
          </p:cNvSpPr>
          <p:nvPr/>
        </p:nvSpPr>
        <p:spPr bwMode="auto">
          <a:xfrm>
            <a:off x="76200" y="3048000"/>
            <a:ext cx="2590800" cy="152400"/>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2505" name="Text Box 9"/>
          <p:cNvSpPr txBox="1">
            <a:spLocks noChangeArrowheads="1"/>
          </p:cNvSpPr>
          <p:nvPr/>
        </p:nvSpPr>
        <p:spPr bwMode="auto">
          <a:xfrm>
            <a:off x="152400" y="2716213"/>
            <a:ext cx="1952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0">
                <a:cs typeface="+mn-cs"/>
              </a:rPr>
              <a:t>Enhancer regions</a:t>
            </a:r>
            <a:endParaRPr lang="en-US" b="0">
              <a:cs typeface="+mn-cs"/>
            </a:endParaRPr>
          </a:p>
        </p:txBody>
      </p:sp>
      <p:sp>
        <p:nvSpPr>
          <p:cNvPr id="362506" name="Rectangle 10"/>
          <p:cNvSpPr>
            <a:spLocks noChangeArrowheads="1"/>
          </p:cNvSpPr>
          <p:nvPr/>
        </p:nvSpPr>
        <p:spPr bwMode="auto">
          <a:xfrm>
            <a:off x="990600" y="3048000"/>
            <a:ext cx="228600" cy="152400"/>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2507" name="Rectangle 11"/>
          <p:cNvSpPr>
            <a:spLocks noChangeArrowheads="1"/>
          </p:cNvSpPr>
          <p:nvPr/>
        </p:nvSpPr>
        <p:spPr bwMode="auto">
          <a:xfrm>
            <a:off x="1524000" y="3048000"/>
            <a:ext cx="228600" cy="152400"/>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2508" name="Rectangle 12"/>
          <p:cNvSpPr>
            <a:spLocks noChangeArrowheads="1"/>
          </p:cNvSpPr>
          <p:nvPr/>
        </p:nvSpPr>
        <p:spPr bwMode="auto">
          <a:xfrm>
            <a:off x="381000" y="3048000"/>
            <a:ext cx="228600" cy="152400"/>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2509" name="Rectangle 13"/>
          <p:cNvSpPr>
            <a:spLocks noChangeArrowheads="1"/>
          </p:cNvSpPr>
          <p:nvPr/>
        </p:nvSpPr>
        <p:spPr bwMode="auto">
          <a:xfrm>
            <a:off x="5486400" y="5257800"/>
            <a:ext cx="3962400" cy="685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2510" name="Line 14"/>
          <p:cNvSpPr>
            <a:spLocks noChangeShapeType="1"/>
          </p:cNvSpPr>
          <p:nvPr/>
        </p:nvSpPr>
        <p:spPr bwMode="auto">
          <a:xfrm>
            <a:off x="3810000" y="3200400"/>
            <a:ext cx="0" cy="762000"/>
          </a:xfrm>
          <a:prstGeom prst="line">
            <a:avLst/>
          </a:prstGeom>
          <a:noFill/>
          <a:ln w="95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2511" name="Line 15"/>
          <p:cNvSpPr>
            <a:spLocks noChangeShapeType="1"/>
          </p:cNvSpPr>
          <p:nvPr/>
        </p:nvSpPr>
        <p:spPr bwMode="auto">
          <a:xfrm>
            <a:off x="3810000" y="3962400"/>
            <a:ext cx="4648200" cy="0"/>
          </a:xfrm>
          <a:prstGeom prst="line">
            <a:avLst/>
          </a:prstGeom>
          <a:noFill/>
          <a:ln w="22225">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2512" name="Text Box 16"/>
          <p:cNvSpPr txBox="1">
            <a:spLocks noChangeArrowheads="1"/>
          </p:cNvSpPr>
          <p:nvPr/>
        </p:nvSpPr>
        <p:spPr bwMode="auto">
          <a:xfrm>
            <a:off x="3886200" y="3946525"/>
            <a:ext cx="437197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0">
                <a:solidFill>
                  <a:srgbClr val="FF0000"/>
                </a:solidFill>
                <a:cs typeface="+mn-cs"/>
              </a:rPr>
              <a:t>nRNA that will be processed into mRNA</a:t>
            </a:r>
            <a:endParaRPr lang="en-US" b="0">
              <a:cs typeface="+mn-cs"/>
            </a:endParaRPr>
          </a:p>
        </p:txBody>
      </p:sp>
      <p:sp>
        <p:nvSpPr>
          <p:cNvPr id="362513" name="Line 17"/>
          <p:cNvSpPr>
            <a:spLocks noChangeShapeType="1"/>
          </p:cNvSpPr>
          <p:nvPr/>
        </p:nvSpPr>
        <p:spPr bwMode="auto">
          <a:xfrm>
            <a:off x="4953000" y="5181600"/>
            <a:ext cx="2819400" cy="0"/>
          </a:xfrm>
          <a:prstGeom prst="line">
            <a:avLst/>
          </a:prstGeom>
          <a:noFill/>
          <a:ln w="2222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2514" name="Text Box 18"/>
          <p:cNvSpPr txBox="1">
            <a:spLocks noChangeArrowheads="1"/>
          </p:cNvSpPr>
          <p:nvPr/>
        </p:nvSpPr>
        <p:spPr bwMode="auto">
          <a:xfrm>
            <a:off x="5410200" y="5334000"/>
            <a:ext cx="2133600"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b="0">
                <a:solidFill>
                  <a:srgbClr val="FF0000"/>
                </a:solidFill>
                <a:cs typeface="+mn-cs"/>
              </a:rPr>
              <a:t>Capped, spliced and polyA tail added (i.e. mRNA)</a:t>
            </a:r>
            <a:endParaRPr lang="en-US" b="0">
              <a:cs typeface="+mn-cs"/>
            </a:endParaRPr>
          </a:p>
        </p:txBody>
      </p:sp>
      <p:sp>
        <p:nvSpPr>
          <p:cNvPr id="362515" name="Text Box 19"/>
          <p:cNvSpPr txBox="1">
            <a:spLocks noChangeArrowheads="1"/>
          </p:cNvSpPr>
          <p:nvPr/>
        </p:nvSpPr>
        <p:spPr bwMode="auto">
          <a:xfrm>
            <a:off x="7696200" y="4953000"/>
            <a:ext cx="21336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b="0">
                <a:solidFill>
                  <a:srgbClr val="FF0000"/>
                </a:solidFill>
                <a:cs typeface="+mn-cs"/>
              </a:rPr>
              <a:t>AAAA</a:t>
            </a:r>
            <a:endParaRPr lang="en-US" b="0">
              <a:cs typeface="+mn-cs"/>
            </a:endParaRPr>
          </a:p>
        </p:txBody>
      </p:sp>
      <p:sp>
        <p:nvSpPr>
          <p:cNvPr id="362516" name="Text Box 20"/>
          <p:cNvSpPr txBox="1">
            <a:spLocks noChangeArrowheads="1"/>
          </p:cNvSpPr>
          <p:nvPr/>
        </p:nvSpPr>
        <p:spPr bwMode="auto">
          <a:xfrm>
            <a:off x="5257800" y="4800600"/>
            <a:ext cx="7620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0">
                <a:solidFill>
                  <a:srgbClr val="FF0000"/>
                </a:solidFill>
                <a:cs typeface="+mn-cs"/>
              </a:rPr>
              <a:t>AUG</a:t>
            </a:r>
            <a:endParaRPr lang="en-US" b="0">
              <a:cs typeface="+mn-cs"/>
            </a:endParaRPr>
          </a:p>
        </p:txBody>
      </p:sp>
      <p:sp>
        <p:nvSpPr>
          <p:cNvPr id="362517" name="Text Box 21"/>
          <p:cNvSpPr txBox="1">
            <a:spLocks noChangeArrowheads="1"/>
          </p:cNvSpPr>
          <p:nvPr/>
        </p:nvSpPr>
        <p:spPr bwMode="auto">
          <a:xfrm>
            <a:off x="7010400" y="4800600"/>
            <a:ext cx="8382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600" b="0">
                <a:solidFill>
                  <a:srgbClr val="FF0000"/>
                </a:solidFill>
                <a:cs typeface="+mn-cs"/>
              </a:rPr>
              <a:t>UAG</a:t>
            </a:r>
            <a:endParaRPr lang="en-US" b="0">
              <a:cs typeface="+mn-cs"/>
            </a:endParaRPr>
          </a:p>
        </p:txBody>
      </p:sp>
      <p:sp>
        <p:nvSpPr>
          <p:cNvPr id="362518" name="Text Box 22"/>
          <p:cNvSpPr txBox="1">
            <a:spLocks noChangeArrowheads="1"/>
          </p:cNvSpPr>
          <p:nvPr/>
        </p:nvSpPr>
        <p:spPr bwMode="auto">
          <a:xfrm>
            <a:off x="4191000" y="4953000"/>
            <a:ext cx="838200"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600" b="0">
                <a:solidFill>
                  <a:srgbClr val="FF0000"/>
                </a:solidFill>
                <a:cs typeface="+mn-cs"/>
              </a:rPr>
              <a:t>5</a:t>
            </a:r>
            <a:r>
              <a:rPr lang="ja-JP" altLang="en-US" sz="1600" b="0">
                <a:solidFill>
                  <a:srgbClr val="FF0000"/>
                </a:solidFill>
                <a:latin typeface="Arial"/>
                <a:cs typeface="+mn-cs"/>
              </a:rPr>
              <a:t>’</a:t>
            </a:r>
            <a:r>
              <a:rPr lang="en-US" sz="1600" b="0">
                <a:solidFill>
                  <a:srgbClr val="FF0000"/>
                </a:solidFill>
                <a:cs typeface="+mn-cs"/>
              </a:rPr>
              <a:t>metG</a:t>
            </a:r>
          </a:p>
          <a:p>
            <a:pPr algn="ctr">
              <a:defRPr/>
            </a:pPr>
            <a:r>
              <a:rPr lang="en-US" sz="1600" b="0">
                <a:solidFill>
                  <a:srgbClr val="FF0000"/>
                </a:solidFill>
                <a:cs typeface="+mn-cs"/>
              </a:rPr>
              <a:t>CAP</a:t>
            </a:r>
            <a:endParaRPr lang="en-US" b="0">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Text Box 2"/>
          <p:cNvSpPr txBox="1">
            <a:spLocks noChangeArrowheads="1"/>
          </p:cNvSpPr>
          <p:nvPr/>
        </p:nvSpPr>
        <p:spPr bwMode="auto">
          <a:xfrm>
            <a:off x="1889125" y="2479675"/>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b="0">
              <a:cs typeface="+mn-cs"/>
            </a:endParaRPr>
          </a:p>
        </p:txBody>
      </p:sp>
      <p:sp>
        <p:nvSpPr>
          <p:cNvPr id="364547" name="Text Box 3"/>
          <p:cNvSpPr txBox="1">
            <a:spLocks noChangeArrowheads="1"/>
          </p:cNvSpPr>
          <p:nvPr/>
        </p:nvSpPr>
        <p:spPr bwMode="auto">
          <a:xfrm>
            <a:off x="1508125" y="4841875"/>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b="0">
              <a:cs typeface="+mn-cs"/>
            </a:endParaRPr>
          </a:p>
        </p:txBody>
      </p:sp>
      <p:sp>
        <p:nvSpPr>
          <p:cNvPr id="364548" name="Text Box 4"/>
          <p:cNvSpPr txBox="1">
            <a:spLocks noChangeArrowheads="1"/>
          </p:cNvSpPr>
          <p:nvPr/>
        </p:nvSpPr>
        <p:spPr bwMode="auto">
          <a:xfrm>
            <a:off x="5181600" y="3124200"/>
            <a:ext cx="184150" cy="457200"/>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b="0">
              <a:cs typeface="+mn-cs"/>
            </a:endParaRPr>
          </a:p>
        </p:txBody>
      </p:sp>
      <p:sp>
        <p:nvSpPr>
          <p:cNvPr id="364549" name="Rectangle 5"/>
          <p:cNvSpPr>
            <a:spLocks noChangeArrowheads="1"/>
          </p:cNvSpPr>
          <p:nvPr/>
        </p:nvSpPr>
        <p:spPr bwMode="auto">
          <a:xfrm>
            <a:off x="5105400" y="3124200"/>
            <a:ext cx="1524000" cy="9906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32773" name="Picture 6" descr="DevBio8e-Fig-05-02-1.jpg                                       000003D5Gilbert 8e IRL                 7C25B07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609600"/>
            <a:ext cx="6630988" cy="4973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4551" name="Rectangle 7"/>
          <p:cNvSpPr>
            <a:spLocks noGrp="1" noChangeArrowheads="1"/>
          </p:cNvSpPr>
          <p:nvPr>
            <p:ph type="title"/>
          </p:nvPr>
        </p:nvSpPr>
        <p:spPr>
          <a:xfrm>
            <a:off x="762000" y="228600"/>
            <a:ext cx="7772400" cy="1143000"/>
          </a:xfrm>
        </p:spPr>
        <p:txBody>
          <a:bodyPr/>
          <a:lstStyle/>
          <a:p>
            <a:pPr eaLnBrk="1" hangingPunct="1">
              <a:defRPr/>
            </a:pPr>
            <a:r>
              <a:rPr lang="en-US" smtClean="0">
                <a:cs typeface="+mj-cs"/>
              </a:rPr>
              <a:t>Parts of a Gene (</a:t>
            </a:r>
            <a:r>
              <a:rPr lang="en-US" smtClean="0">
                <a:latin typeface="Symbol" charset="0"/>
                <a:cs typeface="+mj-cs"/>
              </a:rPr>
              <a:t>b</a:t>
            </a:r>
            <a:r>
              <a:rPr lang="en-US" smtClean="0">
                <a:cs typeface="+mj-cs"/>
              </a:rPr>
              <a:t>-globin)</a:t>
            </a:r>
          </a:p>
        </p:txBody>
      </p:sp>
      <p:sp>
        <p:nvSpPr>
          <p:cNvPr id="364552" name="Rectangle 8"/>
          <p:cNvSpPr>
            <a:spLocks noChangeArrowheads="1"/>
          </p:cNvSpPr>
          <p:nvPr/>
        </p:nvSpPr>
        <p:spPr bwMode="auto">
          <a:xfrm>
            <a:off x="76200" y="3048000"/>
            <a:ext cx="2590800" cy="152400"/>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4553" name="Text Box 9"/>
          <p:cNvSpPr txBox="1">
            <a:spLocks noChangeArrowheads="1"/>
          </p:cNvSpPr>
          <p:nvPr/>
        </p:nvSpPr>
        <p:spPr bwMode="auto">
          <a:xfrm>
            <a:off x="152400" y="2716213"/>
            <a:ext cx="1952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0">
                <a:cs typeface="+mn-cs"/>
              </a:rPr>
              <a:t>Enhancer regions</a:t>
            </a:r>
            <a:endParaRPr lang="en-US" b="0">
              <a:cs typeface="+mn-cs"/>
            </a:endParaRPr>
          </a:p>
        </p:txBody>
      </p:sp>
      <p:sp>
        <p:nvSpPr>
          <p:cNvPr id="364554" name="Rectangle 10"/>
          <p:cNvSpPr>
            <a:spLocks noChangeArrowheads="1"/>
          </p:cNvSpPr>
          <p:nvPr/>
        </p:nvSpPr>
        <p:spPr bwMode="auto">
          <a:xfrm>
            <a:off x="990600" y="3048000"/>
            <a:ext cx="228600" cy="152400"/>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4555" name="Rectangle 11"/>
          <p:cNvSpPr>
            <a:spLocks noChangeArrowheads="1"/>
          </p:cNvSpPr>
          <p:nvPr/>
        </p:nvSpPr>
        <p:spPr bwMode="auto">
          <a:xfrm>
            <a:off x="1524000" y="3048000"/>
            <a:ext cx="228600" cy="152400"/>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4556" name="Rectangle 12"/>
          <p:cNvSpPr>
            <a:spLocks noChangeArrowheads="1"/>
          </p:cNvSpPr>
          <p:nvPr/>
        </p:nvSpPr>
        <p:spPr bwMode="auto">
          <a:xfrm>
            <a:off x="381000" y="3048000"/>
            <a:ext cx="228600" cy="152400"/>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4557" name="Rectangle 13"/>
          <p:cNvSpPr>
            <a:spLocks noChangeArrowheads="1"/>
          </p:cNvSpPr>
          <p:nvPr/>
        </p:nvSpPr>
        <p:spPr bwMode="auto">
          <a:xfrm>
            <a:off x="5486400" y="5257800"/>
            <a:ext cx="3962400" cy="685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533400" y="304800"/>
            <a:ext cx="8001000" cy="1143000"/>
          </a:xfrm>
        </p:spPr>
        <p:txBody>
          <a:bodyPr/>
          <a:lstStyle/>
          <a:p>
            <a:pPr eaLnBrk="1" hangingPunct="1">
              <a:defRPr/>
            </a:pPr>
            <a:r>
              <a:rPr lang="en-US" smtClean="0">
                <a:cs typeface="+mj-cs"/>
              </a:rPr>
              <a:t>ATP - adenosine triphosphate  </a:t>
            </a:r>
            <a:br>
              <a:rPr lang="en-US" smtClean="0">
                <a:cs typeface="+mj-cs"/>
              </a:rPr>
            </a:br>
            <a:r>
              <a:rPr lang="en-US" smtClean="0">
                <a:cs typeface="+mj-cs"/>
              </a:rPr>
              <a:t>The cells energy carrier</a:t>
            </a:r>
          </a:p>
        </p:txBody>
      </p:sp>
      <p:sp>
        <p:nvSpPr>
          <p:cNvPr id="321539" name="Text Box 3"/>
          <p:cNvSpPr txBox="1">
            <a:spLocks noChangeArrowheads="1"/>
          </p:cNvSpPr>
          <p:nvPr/>
        </p:nvSpPr>
        <p:spPr bwMode="auto">
          <a:xfrm>
            <a:off x="533400" y="5715000"/>
            <a:ext cx="7369175" cy="1084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300" b="0">
                <a:solidFill>
                  <a:srgbClr val="000000"/>
                </a:solidFill>
                <a:latin typeface="Lucida Grande" charset="0"/>
                <a:cs typeface="+mn-cs"/>
              </a:rPr>
              <a:t> Figure 2-26.  Chemical structure of adenosine triphosphate (ATP). (A) Structural formula. (B) Space-filling model. In (B) the colors of the atoms are C, black; N, blue; H, white; O, red; and P, yellow. From Molecular Biology of the Cell by Alberts</a:t>
            </a:r>
          </a:p>
          <a:p>
            <a:pPr>
              <a:defRPr/>
            </a:pPr>
            <a:r>
              <a:rPr lang="en-US" sz="1300" b="0">
                <a:solidFill>
                  <a:srgbClr val="000000"/>
                </a:solidFill>
                <a:latin typeface="Lucida Grande" charset="0"/>
                <a:cs typeface="+mn-cs"/>
              </a:rPr>
              <a:t>© 2002 by Bruce Alberts, Alexander Johnson, Julian Lewis, Martin Raff, Keith Roberts, and Peter Walter.</a:t>
            </a:r>
          </a:p>
        </p:txBody>
      </p:sp>
      <p:pic>
        <p:nvPicPr>
          <p:cNvPr id="16387" name="Picture 4" descr="&#10;ch2f26.jpg                                                     000A2F9DMacintosh HD                   C4AC2B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81200"/>
            <a:ext cx="7543800" cy="317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Text Box 2"/>
          <p:cNvSpPr txBox="1">
            <a:spLocks noChangeArrowheads="1"/>
          </p:cNvSpPr>
          <p:nvPr/>
        </p:nvSpPr>
        <p:spPr bwMode="auto">
          <a:xfrm>
            <a:off x="1676400" y="228600"/>
            <a:ext cx="55054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600">
                <a:cs typeface="+mn-cs"/>
              </a:rPr>
              <a:t>Transcriptional Regulation</a:t>
            </a:r>
            <a:endParaRPr lang="en-US" b="0">
              <a:cs typeface="+mn-cs"/>
            </a:endParaRPr>
          </a:p>
        </p:txBody>
      </p:sp>
      <p:sp>
        <p:nvSpPr>
          <p:cNvPr id="365571" name="Text Box 3"/>
          <p:cNvSpPr txBox="1">
            <a:spLocks noChangeArrowheads="1"/>
          </p:cNvSpPr>
          <p:nvPr/>
        </p:nvSpPr>
        <p:spPr bwMode="auto">
          <a:xfrm>
            <a:off x="1066800" y="1143000"/>
            <a:ext cx="7315200" cy="6045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514350" indent="-514350">
              <a:defRPr sz="2400">
                <a:solidFill>
                  <a:schemeClr val="tx1"/>
                </a:solidFill>
                <a:latin typeface="Times New Roman" charset="0"/>
                <a:ea typeface="ＭＳ Ｐゴシック" charset="0"/>
              </a:defRPr>
            </a:lvl1pPr>
            <a:lvl2pPr marL="1541463">
              <a:defRPr sz="2400">
                <a:solidFill>
                  <a:schemeClr val="tx1"/>
                </a:solidFill>
                <a:latin typeface="Times New Roman" charset="0"/>
                <a:ea typeface="ＭＳ Ｐゴシック" charset="0"/>
              </a:defRPr>
            </a:lvl2pPr>
            <a:lvl3pPr marL="1655763">
              <a:defRPr sz="2400">
                <a:solidFill>
                  <a:schemeClr val="tx1"/>
                </a:solidFill>
                <a:latin typeface="Times New Roman" charset="0"/>
                <a:ea typeface="ＭＳ Ｐゴシック" charset="0"/>
              </a:defRPr>
            </a:lvl3pPr>
            <a:lvl4pPr marL="1770063">
              <a:defRPr sz="2400">
                <a:solidFill>
                  <a:schemeClr val="tx1"/>
                </a:solidFill>
                <a:latin typeface="Times New Roman" charset="0"/>
                <a:ea typeface="ＭＳ Ｐゴシック" charset="0"/>
              </a:defRPr>
            </a:lvl4pPr>
            <a:lvl5pPr marL="1884363">
              <a:defRPr sz="2400">
                <a:solidFill>
                  <a:schemeClr val="tx1"/>
                </a:solidFill>
                <a:latin typeface="Times New Roman" charset="0"/>
                <a:ea typeface="ＭＳ Ｐゴシック" charset="0"/>
              </a:defRPr>
            </a:lvl5pPr>
            <a:lvl6pPr marL="2341563" fontAlgn="base">
              <a:spcBef>
                <a:spcPct val="0"/>
              </a:spcBef>
              <a:spcAft>
                <a:spcPct val="0"/>
              </a:spcAft>
              <a:defRPr sz="2400">
                <a:solidFill>
                  <a:schemeClr val="tx1"/>
                </a:solidFill>
                <a:latin typeface="Times New Roman" charset="0"/>
                <a:ea typeface="ＭＳ Ｐゴシック" charset="0"/>
              </a:defRPr>
            </a:lvl6pPr>
            <a:lvl7pPr marL="2798763" fontAlgn="base">
              <a:spcBef>
                <a:spcPct val="0"/>
              </a:spcBef>
              <a:spcAft>
                <a:spcPct val="0"/>
              </a:spcAft>
              <a:defRPr sz="2400">
                <a:solidFill>
                  <a:schemeClr val="tx1"/>
                </a:solidFill>
                <a:latin typeface="Times New Roman" charset="0"/>
                <a:ea typeface="ＭＳ Ｐゴシック" charset="0"/>
              </a:defRPr>
            </a:lvl7pPr>
            <a:lvl8pPr marL="3255963" fontAlgn="base">
              <a:spcBef>
                <a:spcPct val="0"/>
              </a:spcBef>
              <a:spcAft>
                <a:spcPct val="0"/>
              </a:spcAft>
              <a:defRPr sz="2400">
                <a:solidFill>
                  <a:schemeClr val="tx1"/>
                </a:solidFill>
                <a:latin typeface="Times New Roman" charset="0"/>
                <a:ea typeface="ＭＳ Ｐゴシック" charset="0"/>
              </a:defRPr>
            </a:lvl8pPr>
            <a:lvl9pPr marL="3713163" fontAlgn="base">
              <a:spcBef>
                <a:spcPct val="0"/>
              </a:spcBef>
              <a:spcAft>
                <a:spcPct val="0"/>
              </a:spcAft>
              <a:defRPr sz="2400">
                <a:solidFill>
                  <a:schemeClr val="tx1"/>
                </a:solidFill>
                <a:latin typeface="Times New Roman" charset="0"/>
                <a:ea typeface="ＭＳ Ｐゴシック" charset="0"/>
              </a:defRPr>
            </a:lvl9pPr>
          </a:lstStyle>
          <a:p>
            <a:pPr>
              <a:lnSpc>
                <a:spcPct val="150000"/>
              </a:lnSpc>
              <a:buFontTx/>
              <a:buChar char="•"/>
              <a:defRPr/>
            </a:pPr>
            <a:r>
              <a:rPr lang="en-US" sz="2600" b="0" smtClean="0">
                <a:latin typeface="Arial" charset="0"/>
                <a:cs typeface="+mn-cs"/>
              </a:rPr>
              <a:t>cis-elements </a:t>
            </a:r>
          </a:p>
          <a:p>
            <a:pPr>
              <a:lnSpc>
                <a:spcPct val="150000"/>
              </a:lnSpc>
              <a:defRPr/>
            </a:pPr>
            <a:r>
              <a:rPr lang="en-US" sz="2600" b="0" smtClean="0">
                <a:latin typeface="Arial" charset="0"/>
                <a:cs typeface="+mn-cs"/>
              </a:rPr>
              <a:t>		(DNA elements) </a:t>
            </a:r>
          </a:p>
          <a:p>
            <a:pPr>
              <a:lnSpc>
                <a:spcPct val="150000"/>
              </a:lnSpc>
              <a:defRPr/>
            </a:pPr>
            <a:r>
              <a:rPr lang="en-US" sz="2600" b="0" smtClean="0">
                <a:latin typeface="Arial" charset="0"/>
                <a:cs typeface="+mn-cs"/>
              </a:rPr>
              <a:t>		Promoters, enhancers and silencers</a:t>
            </a:r>
            <a:br>
              <a:rPr lang="en-US" sz="2600" b="0" smtClean="0">
                <a:latin typeface="Arial" charset="0"/>
                <a:cs typeface="+mn-cs"/>
              </a:rPr>
            </a:br>
            <a:endParaRPr lang="en-US" sz="2600" b="0" smtClean="0">
              <a:latin typeface="Arial" charset="0"/>
              <a:cs typeface="+mn-cs"/>
            </a:endParaRPr>
          </a:p>
          <a:p>
            <a:pPr>
              <a:lnSpc>
                <a:spcPct val="150000"/>
              </a:lnSpc>
              <a:buFontTx/>
              <a:buChar char="•"/>
              <a:defRPr/>
            </a:pPr>
            <a:r>
              <a:rPr lang="en-US" sz="2600" b="0" smtClean="0">
                <a:latin typeface="Arial" charset="0"/>
                <a:cs typeface="+mn-cs"/>
              </a:rPr>
              <a:t>trans-factors </a:t>
            </a:r>
            <a:br>
              <a:rPr lang="en-US" sz="2600" b="0" smtClean="0">
                <a:latin typeface="Arial" charset="0"/>
                <a:cs typeface="+mn-cs"/>
              </a:rPr>
            </a:br>
            <a:r>
              <a:rPr lang="en-US" sz="2600" b="0" smtClean="0">
                <a:latin typeface="Arial" charset="0"/>
                <a:cs typeface="+mn-cs"/>
              </a:rPr>
              <a:t>	(diffusible proteins or RNA)</a:t>
            </a:r>
          </a:p>
          <a:p>
            <a:pPr>
              <a:lnSpc>
                <a:spcPct val="150000"/>
              </a:lnSpc>
              <a:defRPr/>
            </a:pPr>
            <a:r>
              <a:rPr lang="en-US" sz="2600" b="0" smtClean="0">
                <a:latin typeface="Arial" charset="0"/>
                <a:cs typeface="+mn-cs"/>
              </a:rPr>
              <a:t>		 RNA polymerase, Basal transcription 	factors, Cell-specific transcription 		factors, regulatory RNAs</a:t>
            </a:r>
          </a:p>
          <a:p>
            <a:pPr>
              <a:lnSpc>
                <a:spcPct val="150000"/>
              </a:lnSpc>
              <a:buFontTx/>
              <a:buChar char="•"/>
              <a:defRPr/>
            </a:pPr>
            <a:endParaRPr lang="en-US" sz="2600" b="0" smtClean="0">
              <a:latin typeface="Arial" charset="0"/>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Text Box 2"/>
          <p:cNvSpPr txBox="1">
            <a:spLocks noChangeArrowheads="1"/>
          </p:cNvSpPr>
          <p:nvPr/>
        </p:nvSpPr>
        <p:spPr bwMode="auto">
          <a:xfrm>
            <a:off x="838200" y="304800"/>
            <a:ext cx="75438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defRPr/>
            </a:pPr>
            <a:r>
              <a:rPr lang="en-US" sz="2800" smtClean="0">
                <a:latin typeface="Arial" charset="0"/>
                <a:cs typeface="+mn-cs"/>
              </a:rPr>
              <a:t>	Promoter and transcription initiation site</a:t>
            </a:r>
            <a:endParaRPr lang="en-US" smtClean="0">
              <a:latin typeface="Arial" charset="0"/>
              <a:cs typeface="+mn-cs"/>
            </a:endParaRPr>
          </a:p>
        </p:txBody>
      </p:sp>
      <p:sp>
        <p:nvSpPr>
          <p:cNvPr id="366595" name="Rectangle 3"/>
          <p:cNvSpPr>
            <a:spLocks noChangeArrowheads="1"/>
          </p:cNvSpPr>
          <p:nvPr/>
        </p:nvSpPr>
        <p:spPr bwMode="auto">
          <a:xfrm>
            <a:off x="7086600" y="5715000"/>
            <a:ext cx="838200" cy="228600"/>
          </a:xfrm>
          <a:prstGeom prst="rect">
            <a:avLst/>
          </a:prstGeom>
          <a:solidFill>
            <a:schemeClr val="bg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3665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447800"/>
            <a:ext cx="3962400" cy="403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366597" name="Text Box 5"/>
          <p:cNvSpPr txBox="1">
            <a:spLocks noChangeArrowheads="1"/>
          </p:cNvSpPr>
          <p:nvPr/>
        </p:nvSpPr>
        <p:spPr bwMode="auto">
          <a:xfrm>
            <a:off x="381000" y="2133600"/>
            <a:ext cx="4267200" cy="2282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b="0">
                <a:cs typeface="+mn-cs"/>
              </a:rPr>
              <a:t>Promoter (cis-element) </a:t>
            </a:r>
          </a:p>
          <a:p>
            <a:pPr>
              <a:defRPr/>
            </a:pPr>
            <a:r>
              <a:rPr lang="en-US" b="0">
                <a:cs typeface="+mn-cs"/>
              </a:rPr>
              <a:t>(i.e. a DNA sequence)</a:t>
            </a:r>
          </a:p>
          <a:p>
            <a:pPr>
              <a:defRPr/>
            </a:pPr>
            <a:endParaRPr lang="en-US" b="0">
              <a:cs typeface="+mn-cs"/>
            </a:endParaRPr>
          </a:p>
          <a:p>
            <a:pPr>
              <a:defRPr/>
            </a:pPr>
            <a:r>
              <a:rPr lang="en-US" b="0">
                <a:cs typeface="+mn-cs"/>
              </a:rPr>
              <a:t>Main job: allows RNA polymerase II</a:t>
            </a:r>
          </a:p>
          <a:p>
            <a:pPr>
              <a:defRPr/>
            </a:pPr>
            <a:r>
              <a:rPr lang="en-US" b="0">
                <a:cs typeface="+mn-cs"/>
              </a:rPr>
              <a:t>to bind and initiate transcription</a:t>
            </a:r>
          </a:p>
        </p:txBody>
      </p:sp>
      <p:sp>
        <p:nvSpPr>
          <p:cNvPr id="366598" name="Rectangle 6"/>
          <p:cNvSpPr>
            <a:spLocks noChangeArrowheads="1"/>
          </p:cNvSpPr>
          <p:nvPr/>
        </p:nvSpPr>
        <p:spPr bwMode="auto">
          <a:xfrm>
            <a:off x="4876800" y="1143000"/>
            <a:ext cx="2057400" cy="2209800"/>
          </a:xfrm>
          <a:prstGeom prst="rect">
            <a:avLst/>
          </a:prstGeom>
          <a:noFill/>
          <a:ln w="1587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DevBio8e-Fig-05-04-1.jpg                                       000003D5Gilbert 8e IRL                 7C25B07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013"/>
            <a:ext cx="4116388" cy="3087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7619" name="Rectangle 3"/>
          <p:cNvSpPr>
            <a:spLocks noGrp="1" noChangeArrowheads="1"/>
          </p:cNvSpPr>
          <p:nvPr>
            <p:ph type="title"/>
          </p:nvPr>
        </p:nvSpPr>
        <p:spPr>
          <a:xfrm>
            <a:off x="3505200" y="152400"/>
            <a:ext cx="5638800" cy="1143000"/>
          </a:xfrm>
        </p:spPr>
        <p:txBody>
          <a:bodyPr/>
          <a:lstStyle/>
          <a:p>
            <a:pPr eaLnBrk="1" hangingPunct="1">
              <a:defRPr/>
            </a:pPr>
            <a:r>
              <a:rPr lang="en-US" sz="3000" b="1" smtClean="0">
                <a:cs typeface="+mj-cs"/>
              </a:rPr>
              <a:t>Basal transcription factors help RNA pol II bind to the promoter</a:t>
            </a:r>
            <a:endParaRPr lang="en-US" smtClean="0">
              <a:cs typeface="+mj-cs"/>
            </a:endParaRPr>
          </a:p>
        </p:txBody>
      </p:sp>
      <p:pic>
        <p:nvPicPr>
          <p:cNvPr id="35843" name="Picture 4" descr="DevBio8e-Fig-05-04-2.jpg                                       000003D5Gilbert 8e IRL                 7C25B07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200400"/>
            <a:ext cx="4344988" cy="3259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7621" name="Text Box 5"/>
          <p:cNvSpPr txBox="1">
            <a:spLocks noChangeArrowheads="1"/>
          </p:cNvSpPr>
          <p:nvPr/>
        </p:nvSpPr>
        <p:spPr bwMode="auto">
          <a:xfrm>
            <a:off x="4435475" y="1752600"/>
            <a:ext cx="42672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0">
                <a:cs typeface="+mn-cs"/>
              </a:rPr>
              <a:t>TFIID complex = TATA-binding protein (TBP) plus other proteins</a:t>
            </a:r>
          </a:p>
        </p:txBody>
      </p:sp>
      <p:sp>
        <p:nvSpPr>
          <p:cNvPr id="367622" name="Text Box 6"/>
          <p:cNvSpPr txBox="1">
            <a:spLocks noChangeArrowheads="1"/>
          </p:cNvSpPr>
          <p:nvPr/>
        </p:nvSpPr>
        <p:spPr bwMode="auto">
          <a:xfrm>
            <a:off x="4511675" y="2835275"/>
            <a:ext cx="42672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0">
                <a:cs typeface="+mn-cs"/>
              </a:rPr>
              <a:t>TFIIA complex and TFIIB complex bind</a:t>
            </a:r>
          </a:p>
        </p:txBody>
      </p:sp>
      <p:sp>
        <p:nvSpPr>
          <p:cNvPr id="367623" name="Text Box 7"/>
          <p:cNvSpPr txBox="1">
            <a:spLocks noChangeArrowheads="1"/>
          </p:cNvSpPr>
          <p:nvPr/>
        </p:nvSpPr>
        <p:spPr bwMode="auto">
          <a:xfrm>
            <a:off x="4587875" y="3810000"/>
            <a:ext cx="4267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0">
                <a:cs typeface="+mn-cs"/>
              </a:rPr>
              <a:t>RNA polymerase II binds</a:t>
            </a:r>
          </a:p>
        </p:txBody>
      </p:sp>
      <p:sp>
        <p:nvSpPr>
          <p:cNvPr id="367624" name="Text Box 8"/>
          <p:cNvSpPr txBox="1">
            <a:spLocks noChangeArrowheads="1"/>
          </p:cNvSpPr>
          <p:nvPr/>
        </p:nvSpPr>
        <p:spPr bwMode="auto">
          <a:xfrm>
            <a:off x="4587875" y="4495800"/>
            <a:ext cx="4267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0">
                <a:cs typeface="+mn-cs"/>
              </a:rPr>
              <a:t>TFIIE, TFIIF, TFIIH bind. </a:t>
            </a:r>
          </a:p>
        </p:txBody>
      </p:sp>
      <p:sp>
        <p:nvSpPr>
          <p:cNvPr id="367625" name="Text Box 9"/>
          <p:cNvSpPr txBox="1">
            <a:spLocks noChangeArrowheads="1"/>
          </p:cNvSpPr>
          <p:nvPr/>
        </p:nvSpPr>
        <p:spPr bwMode="auto">
          <a:xfrm>
            <a:off x="4587875" y="5334000"/>
            <a:ext cx="4267200" cy="118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0">
                <a:cs typeface="+mn-cs"/>
              </a:rPr>
              <a:t>TFIIH phosphorylates RNA polymerase II CTD. </a:t>
            </a:r>
            <a:r>
              <a:rPr lang="en-US">
                <a:cs typeface="+mn-cs"/>
              </a:rPr>
              <a:t>Initiation of transcription.</a:t>
            </a:r>
          </a:p>
        </p:txBody>
      </p:sp>
      <p:grpSp>
        <p:nvGrpSpPr>
          <p:cNvPr id="35849" name="Group 10"/>
          <p:cNvGrpSpPr>
            <a:grpSpLocks/>
          </p:cNvGrpSpPr>
          <p:nvPr/>
        </p:nvGrpSpPr>
        <p:grpSpPr bwMode="auto">
          <a:xfrm>
            <a:off x="3962400" y="1793875"/>
            <a:ext cx="514350" cy="4149725"/>
            <a:chOff x="2582" y="1370"/>
            <a:chExt cx="324" cy="2614"/>
          </a:xfrm>
        </p:grpSpPr>
        <p:sp>
          <p:nvSpPr>
            <p:cNvPr id="367627" name="Text Box 11"/>
            <p:cNvSpPr txBox="1">
              <a:spLocks noChangeArrowheads="1"/>
            </p:cNvSpPr>
            <p:nvPr/>
          </p:nvSpPr>
          <p:spPr bwMode="auto">
            <a:xfrm>
              <a:off x="2582" y="1370"/>
              <a:ext cx="324"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0">
                  <a:cs typeface="+mn-cs"/>
                </a:rPr>
                <a:t>1) </a:t>
              </a:r>
            </a:p>
          </p:txBody>
        </p:sp>
        <p:sp>
          <p:nvSpPr>
            <p:cNvPr id="367628" name="Text Box 12"/>
            <p:cNvSpPr txBox="1">
              <a:spLocks noChangeArrowheads="1"/>
            </p:cNvSpPr>
            <p:nvPr/>
          </p:nvSpPr>
          <p:spPr bwMode="auto">
            <a:xfrm>
              <a:off x="2582" y="2160"/>
              <a:ext cx="324"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0">
                  <a:cs typeface="+mn-cs"/>
                </a:rPr>
                <a:t>2) </a:t>
              </a:r>
            </a:p>
          </p:txBody>
        </p:sp>
        <p:sp>
          <p:nvSpPr>
            <p:cNvPr id="367629" name="Text Box 13"/>
            <p:cNvSpPr txBox="1">
              <a:spLocks noChangeArrowheads="1"/>
            </p:cNvSpPr>
            <p:nvPr/>
          </p:nvSpPr>
          <p:spPr bwMode="auto">
            <a:xfrm>
              <a:off x="2582" y="2640"/>
              <a:ext cx="324"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0">
                  <a:cs typeface="+mn-cs"/>
                </a:rPr>
                <a:t>3) </a:t>
              </a:r>
            </a:p>
          </p:txBody>
        </p:sp>
        <p:sp>
          <p:nvSpPr>
            <p:cNvPr id="367630" name="Text Box 14"/>
            <p:cNvSpPr txBox="1">
              <a:spLocks noChangeArrowheads="1"/>
            </p:cNvSpPr>
            <p:nvPr/>
          </p:nvSpPr>
          <p:spPr bwMode="auto">
            <a:xfrm>
              <a:off x="2582" y="3072"/>
              <a:ext cx="324"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0">
                  <a:cs typeface="+mn-cs"/>
                </a:rPr>
                <a:t>4) </a:t>
              </a:r>
            </a:p>
          </p:txBody>
        </p:sp>
        <p:sp>
          <p:nvSpPr>
            <p:cNvPr id="367631" name="Text Box 15"/>
            <p:cNvSpPr txBox="1">
              <a:spLocks noChangeArrowheads="1"/>
            </p:cNvSpPr>
            <p:nvPr/>
          </p:nvSpPr>
          <p:spPr bwMode="auto">
            <a:xfrm>
              <a:off x="2582" y="3696"/>
              <a:ext cx="324"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0">
                  <a:cs typeface="+mn-cs"/>
                </a:rPr>
                <a:t>5) </a:t>
              </a:r>
            </a:p>
          </p:txBody>
        </p:sp>
      </p:grpSp>
      <p:sp>
        <p:nvSpPr>
          <p:cNvPr id="367632" name="Text Box 16"/>
          <p:cNvSpPr txBox="1">
            <a:spLocks noChangeArrowheads="1"/>
          </p:cNvSpPr>
          <p:nvPr/>
        </p:nvSpPr>
        <p:spPr bwMode="auto">
          <a:xfrm>
            <a:off x="4419600" y="1219200"/>
            <a:ext cx="37687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0">
                <a:cs typeface="+mn-cs"/>
              </a:rPr>
              <a:t>diffusible trans-acting factors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DevBio8e-Fig-05-04-1.jpg                                       000003D5Gilbert 8e IRL                 7C25B07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013"/>
            <a:ext cx="4116388" cy="3087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866" name="Picture 3" descr="DevBio8e-Fig-05-04-2.jpg                                       000003D5Gilbert 8e IRL                 7C25B07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200400"/>
            <a:ext cx="4344988" cy="3259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644" name="Rectangle 4"/>
          <p:cNvSpPr>
            <a:spLocks noGrp="1" noChangeArrowheads="1"/>
          </p:cNvSpPr>
          <p:nvPr>
            <p:ph type="title"/>
          </p:nvPr>
        </p:nvSpPr>
        <p:spPr>
          <a:xfrm>
            <a:off x="3886200" y="1981200"/>
            <a:ext cx="5638800" cy="1143000"/>
          </a:xfrm>
        </p:spPr>
        <p:txBody>
          <a:bodyPr/>
          <a:lstStyle/>
          <a:p>
            <a:pPr algn="l" eaLnBrk="1" hangingPunct="1">
              <a:defRPr/>
            </a:pPr>
            <a:r>
              <a:rPr lang="en-US" sz="2600" b="1" smtClean="0">
                <a:cs typeface="+mj-cs"/>
              </a:rPr>
              <a:t>TAFs (TBP associated factors) </a:t>
            </a:r>
            <a:br>
              <a:rPr lang="en-US" sz="2600" b="1" smtClean="0">
                <a:cs typeface="+mj-cs"/>
              </a:rPr>
            </a:br>
            <a:r>
              <a:rPr lang="en-US" sz="2600" b="1" smtClean="0">
                <a:cs typeface="+mj-cs"/>
              </a:rPr>
              <a:t/>
            </a:r>
            <a:br>
              <a:rPr lang="en-US" sz="2600" b="1" smtClean="0">
                <a:cs typeface="+mj-cs"/>
              </a:rPr>
            </a:br>
            <a:r>
              <a:rPr lang="en-US" sz="2600" b="1" smtClean="0">
                <a:cs typeface="+mj-cs"/>
              </a:rPr>
              <a:t>and the mediator complex </a:t>
            </a:r>
            <a:br>
              <a:rPr lang="en-US" sz="2600" b="1" smtClean="0">
                <a:cs typeface="+mj-cs"/>
              </a:rPr>
            </a:br>
            <a:r>
              <a:rPr lang="en-US" sz="2600" smtClean="0">
                <a:cs typeface="+mj-cs"/>
              </a:rPr>
              <a:t/>
            </a:r>
            <a:br>
              <a:rPr lang="en-US" sz="2600" smtClean="0">
                <a:cs typeface="+mj-cs"/>
              </a:rPr>
            </a:br>
            <a:r>
              <a:rPr lang="en-US" sz="2600" smtClean="0">
                <a:cs typeface="+mj-cs"/>
              </a:rPr>
              <a:t>assist basal transcription factors and RNA polymerase II</a:t>
            </a:r>
            <a:r>
              <a:rPr lang="en-US" sz="2600" b="1" smtClean="0">
                <a:cs typeface="+mj-cs"/>
              </a:rPr>
              <a:t/>
            </a:r>
            <a:br>
              <a:rPr lang="en-US" sz="2600" b="1" smtClean="0">
                <a:cs typeface="+mj-cs"/>
              </a:rPr>
            </a:br>
            <a:r>
              <a:rPr lang="en-US" sz="2600" b="1" smtClean="0">
                <a:cs typeface="+mj-cs"/>
              </a:rPr>
              <a:t/>
            </a:r>
            <a:br>
              <a:rPr lang="en-US" sz="2600" b="1" smtClean="0">
                <a:cs typeface="+mj-cs"/>
              </a:rPr>
            </a:br>
            <a:endParaRPr lang="en-US" sz="3000" b="1" smtClean="0">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Text Box 2"/>
          <p:cNvSpPr txBox="1">
            <a:spLocks noChangeArrowheads="1"/>
          </p:cNvSpPr>
          <p:nvPr/>
        </p:nvSpPr>
        <p:spPr bwMode="auto">
          <a:xfrm>
            <a:off x="609600" y="2209800"/>
            <a:ext cx="5715000"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a:cs typeface="+mn-cs"/>
              </a:rPr>
              <a:t>In vitro transcription assays</a:t>
            </a:r>
          </a:p>
        </p:txBody>
      </p:sp>
      <p:sp>
        <p:nvSpPr>
          <p:cNvPr id="394243" name="Rectangle 3"/>
          <p:cNvSpPr>
            <a:spLocks noGrp="1" noChangeArrowheads="1"/>
          </p:cNvSpPr>
          <p:nvPr>
            <p:ph type="title"/>
          </p:nvPr>
        </p:nvSpPr>
        <p:spPr/>
        <p:txBody>
          <a:bodyPr/>
          <a:lstStyle/>
          <a:p>
            <a:pPr eaLnBrk="1" hangingPunct="1">
              <a:defRPr/>
            </a:pPr>
            <a:r>
              <a:rPr lang="en-US" sz="3800" smtClean="0">
                <a:cs typeface="+mj-cs"/>
              </a:rPr>
              <a:t>Methods to study transcription factors and transcriptional regulation</a:t>
            </a:r>
            <a:endParaRPr lang="en-US" smtClean="0">
              <a:cs typeface="+mj-cs"/>
            </a:endParaRPr>
          </a:p>
        </p:txBody>
      </p:sp>
      <p:sp>
        <p:nvSpPr>
          <p:cNvPr id="394244" name="Text Box 4"/>
          <p:cNvSpPr txBox="1">
            <a:spLocks noChangeArrowheads="1"/>
          </p:cNvSpPr>
          <p:nvPr/>
        </p:nvSpPr>
        <p:spPr bwMode="auto">
          <a:xfrm>
            <a:off x="304800" y="3429000"/>
            <a:ext cx="8288338" cy="2647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Char char="•"/>
              <a:defRPr/>
            </a:pPr>
            <a:r>
              <a:rPr lang="en-US" b="0">
                <a:cs typeface="+mn-cs"/>
              </a:rPr>
              <a:t>Grind up tissue and extract basal transcription factors</a:t>
            </a:r>
            <a:br>
              <a:rPr lang="en-US" b="0">
                <a:cs typeface="+mn-cs"/>
              </a:rPr>
            </a:br>
            <a:endParaRPr lang="en-US" b="0">
              <a:cs typeface="+mn-cs"/>
            </a:endParaRPr>
          </a:p>
          <a:p>
            <a:pPr>
              <a:buFontTx/>
              <a:buChar char="•"/>
              <a:defRPr/>
            </a:pPr>
            <a:r>
              <a:rPr lang="en-US" b="0">
                <a:cs typeface="+mn-cs"/>
              </a:rPr>
              <a:t>Pass the extract over a column - fractionate</a:t>
            </a:r>
            <a:br>
              <a:rPr lang="en-US" b="0">
                <a:cs typeface="+mn-cs"/>
              </a:rPr>
            </a:br>
            <a:endParaRPr lang="en-US" b="0">
              <a:cs typeface="+mn-cs"/>
            </a:endParaRPr>
          </a:p>
          <a:p>
            <a:pPr>
              <a:buFontTx/>
              <a:buChar char="•"/>
              <a:defRPr/>
            </a:pPr>
            <a:r>
              <a:rPr lang="en-US" b="0">
                <a:cs typeface="+mn-cs"/>
              </a:rPr>
              <a:t>Add back fractions to a test tube with promoter:reporter gene</a:t>
            </a:r>
            <a:br>
              <a:rPr lang="en-US" b="0">
                <a:cs typeface="+mn-cs"/>
              </a:rPr>
            </a:br>
            <a:endParaRPr lang="en-US" b="0">
              <a:cs typeface="+mn-cs"/>
            </a:endParaRPr>
          </a:p>
          <a:p>
            <a:pPr>
              <a:buFontTx/>
              <a:buChar char="•"/>
              <a:defRPr/>
            </a:pPr>
            <a:r>
              <a:rPr lang="en-US" b="0">
                <a:cs typeface="+mn-cs"/>
              </a:rPr>
              <a:t>Determine with fractions are required for transcription of reporter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Text Box 2"/>
          <p:cNvSpPr txBox="1">
            <a:spLocks noChangeArrowheads="1"/>
          </p:cNvSpPr>
          <p:nvPr/>
        </p:nvSpPr>
        <p:spPr bwMode="auto">
          <a:xfrm>
            <a:off x="1889125" y="2479675"/>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b="0">
              <a:cs typeface="+mn-cs"/>
            </a:endParaRPr>
          </a:p>
        </p:txBody>
      </p:sp>
      <p:sp>
        <p:nvSpPr>
          <p:cNvPr id="369667" name="Text Box 3"/>
          <p:cNvSpPr txBox="1">
            <a:spLocks noChangeArrowheads="1"/>
          </p:cNvSpPr>
          <p:nvPr/>
        </p:nvSpPr>
        <p:spPr bwMode="auto">
          <a:xfrm>
            <a:off x="1508125" y="4841875"/>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b="0">
              <a:cs typeface="+mn-cs"/>
            </a:endParaRPr>
          </a:p>
        </p:txBody>
      </p:sp>
      <p:sp>
        <p:nvSpPr>
          <p:cNvPr id="369668" name="Text Box 4"/>
          <p:cNvSpPr txBox="1">
            <a:spLocks noChangeArrowheads="1"/>
          </p:cNvSpPr>
          <p:nvPr/>
        </p:nvSpPr>
        <p:spPr bwMode="auto">
          <a:xfrm>
            <a:off x="5181600" y="3124200"/>
            <a:ext cx="184150" cy="457200"/>
          </a:xfrm>
          <a:prstGeom prst="rect">
            <a:avLst/>
          </a:prstGeom>
          <a:solidFill>
            <a:schemeClr val="bg1"/>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b="0">
              <a:cs typeface="+mn-cs"/>
            </a:endParaRPr>
          </a:p>
        </p:txBody>
      </p:sp>
      <p:sp>
        <p:nvSpPr>
          <p:cNvPr id="369669" name="Rectangle 5"/>
          <p:cNvSpPr>
            <a:spLocks noChangeArrowheads="1"/>
          </p:cNvSpPr>
          <p:nvPr/>
        </p:nvSpPr>
        <p:spPr bwMode="auto">
          <a:xfrm>
            <a:off x="5105400" y="3124200"/>
            <a:ext cx="1524000" cy="9906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38917" name="Picture 6" descr="DevBio8e-Fig-05-02-1.jpg                                       000003D5Gilbert 8e IRL                 7C25B07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609600"/>
            <a:ext cx="6630988" cy="4973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9671" name="Rectangle 7"/>
          <p:cNvSpPr>
            <a:spLocks noGrp="1" noChangeArrowheads="1"/>
          </p:cNvSpPr>
          <p:nvPr>
            <p:ph type="title"/>
          </p:nvPr>
        </p:nvSpPr>
        <p:spPr>
          <a:xfrm>
            <a:off x="762000" y="228600"/>
            <a:ext cx="7772400" cy="1143000"/>
          </a:xfrm>
        </p:spPr>
        <p:txBody>
          <a:bodyPr/>
          <a:lstStyle/>
          <a:p>
            <a:pPr eaLnBrk="1" hangingPunct="1">
              <a:defRPr/>
            </a:pPr>
            <a:r>
              <a:rPr lang="en-US" smtClean="0">
                <a:cs typeface="+mj-cs"/>
              </a:rPr>
              <a:t>Enhancer elements</a:t>
            </a:r>
          </a:p>
        </p:txBody>
      </p:sp>
      <p:sp>
        <p:nvSpPr>
          <p:cNvPr id="369672" name="Rectangle 8"/>
          <p:cNvSpPr>
            <a:spLocks noChangeArrowheads="1"/>
          </p:cNvSpPr>
          <p:nvPr/>
        </p:nvSpPr>
        <p:spPr bwMode="auto">
          <a:xfrm>
            <a:off x="76200" y="3048000"/>
            <a:ext cx="2590800" cy="152400"/>
          </a:xfrm>
          <a:prstGeom prst="rect">
            <a:avLst/>
          </a:prstGeom>
          <a:solidFill>
            <a:schemeClr val="bg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9673" name="Text Box 9"/>
          <p:cNvSpPr txBox="1">
            <a:spLocks noChangeArrowheads="1"/>
          </p:cNvSpPr>
          <p:nvPr/>
        </p:nvSpPr>
        <p:spPr bwMode="auto">
          <a:xfrm>
            <a:off x="152400" y="2716213"/>
            <a:ext cx="19526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0">
                <a:cs typeface="+mn-cs"/>
              </a:rPr>
              <a:t>Enhancer regions</a:t>
            </a:r>
            <a:endParaRPr lang="en-US" b="0">
              <a:cs typeface="+mn-cs"/>
            </a:endParaRPr>
          </a:p>
        </p:txBody>
      </p:sp>
      <p:sp>
        <p:nvSpPr>
          <p:cNvPr id="369674" name="Rectangle 10"/>
          <p:cNvSpPr>
            <a:spLocks noChangeArrowheads="1"/>
          </p:cNvSpPr>
          <p:nvPr/>
        </p:nvSpPr>
        <p:spPr bwMode="auto">
          <a:xfrm>
            <a:off x="990600" y="3048000"/>
            <a:ext cx="228600" cy="152400"/>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9675" name="Rectangle 11"/>
          <p:cNvSpPr>
            <a:spLocks noChangeArrowheads="1"/>
          </p:cNvSpPr>
          <p:nvPr/>
        </p:nvSpPr>
        <p:spPr bwMode="auto">
          <a:xfrm>
            <a:off x="1524000" y="3048000"/>
            <a:ext cx="228600" cy="152400"/>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9676" name="Rectangle 12"/>
          <p:cNvSpPr>
            <a:spLocks noChangeArrowheads="1"/>
          </p:cNvSpPr>
          <p:nvPr/>
        </p:nvSpPr>
        <p:spPr bwMode="auto">
          <a:xfrm>
            <a:off x="381000" y="3048000"/>
            <a:ext cx="228600" cy="152400"/>
          </a:xfrm>
          <a:prstGeom prst="rect">
            <a:avLst/>
          </a:prstGeom>
          <a:solidFill>
            <a:srgbClr val="FF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9677" name="Rectangle 13"/>
          <p:cNvSpPr>
            <a:spLocks noChangeArrowheads="1"/>
          </p:cNvSpPr>
          <p:nvPr/>
        </p:nvSpPr>
        <p:spPr bwMode="auto">
          <a:xfrm>
            <a:off x="5486400" y="5257800"/>
            <a:ext cx="3962400" cy="685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9678" name="Rectangle 14"/>
          <p:cNvSpPr>
            <a:spLocks noChangeArrowheads="1"/>
          </p:cNvSpPr>
          <p:nvPr/>
        </p:nvSpPr>
        <p:spPr bwMode="auto">
          <a:xfrm>
            <a:off x="0" y="2667000"/>
            <a:ext cx="2209800" cy="762000"/>
          </a:xfrm>
          <a:prstGeom prst="rect">
            <a:avLst/>
          </a:prstGeom>
          <a:noFill/>
          <a:ln w="12700">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9679" name="Text Box 15"/>
          <p:cNvSpPr txBox="1">
            <a:spLocks noChangeArrowheads="1"/>
          </p:cNvSpPr>
          <p:nvPr/>
        </p:nvSpPr>
        <p:spPr bwMode="auto">
          <a:xfrm>
            <a:off x="304800" y="4572000"/>
            <a:ext cx="8691563" cy="3419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744538" indent="-744538">
              <a:defRPr sz="2400">
                <a:solidFill>
                  <a:schemeClr val="tx1"/>
                </a:solidFill>
                <a:latin typeface="Times New Roman" charset="0"/>
                <a:ea typeface="ＭＳ Ｐゴシック" charset="0"/>
              </a:defRPr>
            </a:lvl1pPr>
            <a:lvl2pPr marL="858838">
              <a:defRPr sz="2400">
                <a:solidFill>
                  <a:schemeClr val="tx1"/>
                </a:solidFill>
                <a:latin typeface="Times New Roman" charset="0"/>
                <a:ea typeface="ＭＳ Ｐゴシック" charset="0"/>
              </a:defRPr>
            </a:lvl2pPr>
            <a:lvl3pPr marL="973138">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lnSpc>
                <a:spcPct val="135000"/>
              </a:lnSpc>
              <a:buFontTx/>
              <a:buChar char="•"/>
              <a:defRPr/>
            </a:pPr>
            <a:r>
              <a:rPr lang="en-US" b="0" smtClean="0">
                <a:cs typeface="+mn-cs"/>
              </a:rPr>
              <a:t>Enhancers can be upstream or downstream of transcription start</a:t>
            </a:r>
          </a:p>
          <a:p>
            <a:pPr>
              <a:lnSpc>
                <a:spcPct val="135000"/>
              </a:lnSpc>
              <a:buFontTx/>
              <a:buChar char="•"/>
              <a:defRPr/>
            </a:pPr>
            <a:r>
              <a:rPr lang="en-US" b="0" smtClean="0">
                <a:cs typeface="+mn-cs"/>
              </a:rPr>
              <a:t>they act at a distance</a:t>
            </a:r>
          </a:p>
          <a:p>
            <a:pPr>
              <a:lnSpc>
                <a:spcPct val="135000"/>
              </a:lnSpc>
              <a:buFontTx/>
              <a:buChar char="•"/>
              <a:defRPr/>
            </a:pPr>
            <a:r>
              <a:rPr lang="en-US" b="0" smtClean="0">
                <a:cs typeface="+mn-cs"/>
              </a:rPr>
              <a:t>they are bound by cell-specific transcription factors</a:t>
            </a:r>
          </a:p>
          <a:p>
            <a:pPr>
              <a:lnSpc>
                <a:spcPct val="135000"/>
              </a:lnSpc>
              <a:buFontTx/>
              <a:buChar char="•"/>
              <a:defRPr/>
            </a:pPr>
            <a:r>
              <a:rPr lang="en-US" b="0" smtClean="0">
                <a:cs typeface="+mn-cs"/>
              </a:rPr>
              <a:t>Alter rate of transcription initiation</a:t>
            </a:r>
          </a:p>
          <a:p>
            <a:pPr>
              <a:lnSpc>
                <a:spcPct val="135000"/>
              </a:lnSpc>
              <a:defRPr/>
            </a:pPr>
            <a:endParaRPr lang="en-US" b="0" smtClean="0">
              <a:cs typeface="+mn-cs"/>
            </a:endParaRPr>
          </a:p>
          <a:p>
            <a:pPr>
              <a:lnSpc>
                <a:spcPct val="135000"/>
              </a:lnSpc>
              <a:buFontTx/>
              <a:buChar char="•"/>
              <a:defRPr/>
            </a:pPr>
            <a:endParaRPr lang="en-US" b="0" smtClean="0">
              <a:cs typeface="+mn-cs"/>
            </a:endParaRPr>
          </a:p>
          <a:p>
            <a:pPr>
              <a:defRPr/>
            </a:pPr>
            <a:endParaRPr lang="en-US" b="0" smtClean="0">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533400" y="304800"/>
            <a:ext cx="8001000" cy="1143000"/>
          </a:xfrm>
        </p:spPr>
        <p:txBody>
          <a:bodyPr/>
          <a:lstStyle/>
          <a:p>
            <a:pPr eaLnBrk="1" hangingPunct="1">
              <a:defRPr/>
            </a:pPr>
            <a:r>
              <a:rPr lang="en-US" smtClean="0">
                <a:cs typeface="+mj-cs"/>
              </a:rPr>
              <a:t>ATP - adenosine triphosphate  </a:t>
            </a:r>
            <a:br>
              <a:rPr lang="en-US" smtClean="0">
                <a:cs typeface="+mj-cs"/>
              </a:rPr>
            </a:br>
            <a:r>
              <a:rPr lang="en-US" smtClean="0">
                <a:cs typeface="+mj-cs"/>
              </a:rPr>
              <a:t>The cells energy carrier</a:t>
            </a:r>
          </a:p>
        </p:txBody>
      </p:sp>
      <p:sp>
        <p:nvSpPr>
          <p:cNvPr id="322563" name="Text Box 3"/>
          <p:cNvSpPr txBox="1">
            <a:spLocks noChangeArrowheads="1"/>
          </p:cNvSpPr>
          <p:nvPr/>
        </p:nvSpPr>
        <p:spPr bwMode="auto">
          <a:xfrm>
            <a:off x="533400" y="5715000"/>
            <a:ext cx="7369175" cy="1084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300" b="0">
                <a:solidFill>
                  <a:srgbClr val="000000"/>
                </a:solidFill>
                <a:latin typeface="Lucida Grande" charset="0"/>
                <a:cs typeface="+mn-cs"/>
              </a:rPr>
              <a:t>Figure 2-27.  The ATP molecule serves as an energy carrier in cells. (A) Structural formula. (B) Space-filling model. In (B) the colors of the atoms are C, black; N, blue; H, white; O, red; and P, yellow. From Molecular Biology of the Cell by Alberts</a:t>
            </a:r>
          </a:p>
          <a:p>
            <a:pPr>
              <a:defRPr/>
            </a:pPr>
            <a:r>
              <a:rPr lang="en-US" sz="1300" b="0">
                <a:solidFill>
                  <a:srgbClr val="000000"/>
                </a:solidFill>
                <a:latin typeface="Lucida Grande" charset="0"/>
                <a:cs typeface="+mn-cs"/>
              </a:rPr>
              <a:t>© 2002 by Bruce Alberts, Alexander Johnson, Julian Lewis, Martin Raff, Keith Roberts, and Peter Walter.</a:t>
            </a:r>
          </a:p>
        </p:txBody>
      </p:sp>
      <p:pic>
        <p:nvPicPr>
          <p:cNvPr id="17411" name="Picture 5" descr="&#10;ch2f27.gif                                                     000A2F9DMacintosh HD                   C4AC2B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057400"/>
            <a:ext cx="5791200" cy="3535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685800" y="0"/>
            <a:ext cx="3505200" cy="1143000"/>
          </a:xfrm>
        </p:spPr>
        <p:txBody>
          <a:bodyPr/>
          <a:lstStyle/>
          <a:p>
            <a:pPr eaLnBrk="1" hangingPunct="1">
              <a:defRPr/>
            </a:pPr>
            <a:r>
              <a:rPr lang="en-US" smtClean="0">
                <a:cs typeface="+mj-cs"/>
              </a:rPr>
              <a:t>RNA</a:t>
            </a:r>
          </a:p>
        </p:txBody>
      </p:sp>
      <p:pic>
        <p:nvPicPr>
          <p:cNvPr id="18434" name="Picture 3" descr=" ch6f4.gif                                                      000A2F9DMacintosh HD                   C4AC2B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5102225" cy="5075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8468" name="Text Box 4"/>
          <p:cNvSpPr txBox="1">
            <a:spLocks noChangeArrowheads="1"/>
          </p:cNvSpPr>
          <p:nvPr/>
        </p:nvSpPr>
        <p:spPr bwMode="auto">
          <a:xfrm>
            <a:off x="152400" y="6324600"/>
            <a:ext cx="8839200" cy="687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300" b="0">
                <a:solidFill>
                  <a:srgbClr val="000000"/>
                </a:solidFill>
                <a:latin typeface="Lucida Grande" charset="0"/>
                <a:cs typeface="+mn-cs"/>
              </a:rPr>
              <a:t> Figure 6-4.  The chemical structure of RNA . From Molecular Biology of the Cell by Alberts</a:t>
            </a:r>
          </a:p>
          <a:p>
            <a:pPr>
              <a:defRPr/>
            </a:pPr>
            <a:r>
              <a:rPr lang="en-US" sz="1300" b="0">
                <a:solidFill>
                  <a:srgbClr val="000000"/>
                </a:solidFill>
                <a:latin typeface="Lucida Grande" charset="0"/>
                <a:cs typeface="+mn-cs"/>
              </a:rPr>
              <a:t>© 2002 by Bruce Alberts, Alexander Johnson, Julian Lewis, Martin Raff, Keith Roberts, and Peter Walter.</a:t>
            </a:r>
          </a:p>
          <a:p>
            <a:pPr>
              <a:defRPr/>
            </a:pPr>
            <a:endParaRPr lang="en-US" sz="1300" b="0">
              <a:solidFill>
                <a:srgbClr val="000000"/>
              </a:solidFill>
              <a:latin typeface="Lucida Grande" charset="0"/>
              <a:cs typeface="+mn-cs"/>
            </a:endParaRPr>
          </a:p>
        </p:txBody>
      </p:sp>
      <p:sp>
        <p:nvSpPr>
          <p:cNvPr id="318469" name="Rectangle 5"/>
          <p:cNvSpPr>
            <a:spLocks noChangeArrowheads="1"/>
          </p:cNvSpPr>
          <p:nvPr/>
        </p:nvSpPr>
        <p:spPr bwMode="auto">
          <a:xfrm>
            <a:off x="0" y="914400"/>
            <a:ext cx="1524000" cy="3124200"/>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18437" name="Picture 6" descr=" ch5f3.gif                                                      000A2F9DMacintosh HD                   C4AC2B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850" y="1295400"/>
            <a:ext cx="3486150"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8471" name="Line 7"/>
          <p:cNvSpPr>
            <a:spLocks noChangeShapeType="1"/>
          </p:cNvSpPr>
          <p:nvPr/>
        </p:nvSpPr>
        <p:spPr bwMode="auto">
          <a:xfrm>
            <a:off x="5029200" y="838200"/>
            <a:ext cx="914400" cy="4419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18472" name="Rectangle 8"/>
          <p:cNvSpPr>
            <a:spLocks noChangeArrowheads="1"/>
          </p:cNvSpPr>
          <p:nvPr/>
        </p:nvSpPr>
        <p:spPr bwMode="auto">
          <a:xfrm>
            <a:off x="5257800" y="152400"/>
            <a:ext cx="35052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400" b="0">
                <a:solidFill>
                  <a:schemeClr val="tx2"/>
                </a:solidFill>
                <a:cs typeface="+mn-cs"/>
              </a:rPr>
              <a:t>DNA</a:t>
            </a:r>
          </a:p>
        </p:txBody>
      </p:sp>
      <p:sp>
        <p:nvSpPr>
          <p:cNvPr id="318473" name="Text Box 9"/>
          <p:cNvSpPr txBox="1">
            <a:spLocks noChangeArrowheads="1"/>
          </p:cNvSpPr>
          <p:nvPr/>
        </p:nvSpPr>
        <p:spPr bwMode="auto">
          <a:xfrm>
            <a:off x="4419600" y="2667000"/>
            <a:ext cx="966788"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cs typeface="+mn-cs"/>
              </a:rPr>
              <a:t> = adenine</a:t>
            </a:r>
            <a:endParaRPr lang="en-US">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609600" y="304800"/>
            <a:ext cx="7772400" cy="1143000"/>
          </a:xfrm>
        </p:spPr>
        <p:txBody>
          <a:bodyPr/>
          <a:lstStyle/>
          <a:p>
            <a:pPr eaLnBrk="1" hangingPunct="1">
              <a:defRPr/>
            </a:pPr>
            <a:r>
              <a:rPr lang="en-US" smtClean="0">
                <a:cs typeface="+mj-cs"/>
              </a:rPr>
              <a:t>Complementary strands bind due to hydrogen binding</a:t>
            </a:r>
          </a:p>
        </p:txBody>
      </p:sp>
      <p:sp>
        <p:nvSpPr>
          <p:cNvPr id="325635" name="Text Box 3"/>
          <p:cNvSpPr txBox="1">
            <a:spLocks noChangeArrowheads="1"/>
          </p:cNvSpPr>
          <p:nvPr/>
        </p:nvSpPr>
        <p:spPr bwMode="auto">
          <a:xfrm>
            <a:off x="457200" y="3429000"/>
            <a:ext cx="2590800" cy="2282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hybridization of nucleic acids</a:t>
            </a:r>
          </a:p>
          <a:p>
            <a:pPr>
              <a:spcBef>
                <a:spcPct val="50000"/>
              </a:spcBef>
              <a:defRPr/>
            </a:pPr>
            <a:endParaRPr lang="en-US">
              <a:cs typeface="+mn-cs"/>
            </a:endParaRPr>
          </a:p>
          <a:p>
            <a:pPr>
              <a:spcBef>
                <a:spcPct val="50000"/>
              </a:spcBef>
              <a:defRPr/>
            </a:pPr>
            <a:r>
              <a:rPr lang="en-US">
                <a:cs typeface="+mn-cs"/>
              </a:rPr>
              <a:t>make specific probes</a:t>
            </a:r>
          </a:p>
        </p:txBody>
      </p:sp>
      <p:sp>
        <p:nvSpPr>
          <p:cNvPr id="325636" name="Text Box 4"/>
          <p:cNvSpPr txBox="1">
            <a:spLocks noChangeArrowheads="1"/>
          </p:cNvSpPr>
          <p:nvPr/>
        </p:nvSpPr>
        <p:spPr bwMode="auto">
          <a:xfrm>
            <a:off x="53975" y="6369050"/>
            <a:ext cx="9090025" cy="488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300" b="0">
                <a:solidFill>
                  <a:srgbClr val="000000"/>
                </a:solidFill>
                <a:latin typeface="Lucida Grande" charset="0"/>
                <a:cs typeface="+mn-cs"/>
              </a:rPr>
              <a:t> Figure 4-4.  Complementary base pairs in the DNA double helix. From Molecular Biology of the Cell by Alberts</a:t>
            </a:r>
          </a:p>
          <a:p>
            <a:pPr>
              <a:defRPr/>
            </a:pPr>
            <a:r>
              <a:rPr lang="en-US" sz="1300" b="0">
                <a:solidFill>
                  <a:srgbClr val="000000"/>
                </a:solidFill>
                <a:latin typeface="Lucida Grande" charset="0"/>
                <a:cs typeface="+mn-cs"/>
              </a:rPr>
              <a:t>© 2002 by Bruce Alberts, Alexander Johnson, Julian Lewis, Martin Raff, Keith Roberts, and Peter Walter.</a:t>
            </a:r>
          </a:p>
        </p:txBody>
      </p:sp>
      <p:pic>
        <p:nvPicPr>
          <p:cNvPr id="19460" name="Picture 5" descr=" ch4f4.gif                                                      000A2F9DMacintosh HD                   C4AC2B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730375"/>
            <a:ext cx="4903788" cy="4594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609600" y="0"/>
            <a:ext cx="8001000" cy="1143000"/>
          </a:xfrm>
        </p:spPr>
        <p:txBody>
          <a:bodyPr/>
          <a:lstStyle/>
          <a:p>
            <a:pPr eaLnBrk="1" hangingPunct="1">
              <a:defRPr/>
            </a:pPr>
            <a:r>
              <a:rPr lang="en-US" smtClean="0">
                <a:cs typeface="+mj-cs"/>
              </a:rPr>
              <a:t>Central Dogma</a:t>
            </a:r>
          </a:p>
        </p:txBody>
      </p:sp>
      <p:sp>
        <p:nvSpPr>
          <p:cNvPr id="320515" name="Text Box 3"/>
          <p:cNvSpPr txBox="1">
            <a:spLocks noChangeArrowheads="1"/>
          </p:cNvSpPr>
          <p:nvPr/>
        </p:nvSpPr>
        <p:spPr bwMode="auto">
          <a:xfrm>
            <a:off x="441325" y="6267450"/>
            <a:ext cx="8451850" cy="488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300" b="0">
                <a:solidFill>
                  <a:srgbClr val="000000"/>
                </a:solidFill>
                <a:latin typeface="Lucida Grande" charset="0"/>
                <a:cs typeface="+mn-cs"/>
              </a:rPr>
              <a:t> Figure 6-2.  The pathway from DNA to protein. From Molecular Biology of the Cell by Alberts</a:t>
            </a:r>
          </a:p>
          <a:p>
            <a:pPr>
              <a:defRPr/>
            </a:pPr>
            <a:r>
              <a:rPr lang="en-US" sz="1300" b="0">
                <a:solidFill>
                  <a:srgbClr val="000000"/>
                </a:solidFill>
                <a:latin typeface="Lucida Grande" charset="0"/>
                <a:cs typeface="+mn-cs"/>
              </a:rPr>
              <a:t>© 2002 by Bruce Alberts, Alexander Johnson, Julian Lewis, Martin Raff, Keith Roberts, and Peter Walter.</a:t>
            </a:r>
          </a:p>
        </p:txBody>
      </p:sp>
      <p:pic>
        <p:nvPicPr>
          <p:cNvPr id="20483" name="Picture 4" descr=" ch6f2.gif                                                      000A2F9DMacintosh HD                   C4AC2B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3684588" cy="418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0518" name="Text Box 6"/>
          <p:cNvSpPr txBox="1">
            <a:spLocks noChangeArrowheads="1"/>
          </p:cNvSpPr>
          <p:nvPr/>
        </p:nvSpPr>
        <p:spPr bwMode="auto">
          <a:xfrm>
            <a:off x="4648200" y="1676400"/>
            <a:ext cx="3657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Replication - DNA to DNA</a:t>
            </a:r>
          </a:p>
        </p:txBody>
      </p:sp>
      <p:sp>
        <p:nvSpPr>
          <p:cNvPr id="320519" name="Text Box 7"/>
          <p:cNvSpPr txBox="1">
            <a:spLocks noChangeArrowheads="1"/>
          </p:cNvSpPr>
          <p:nvPr/>
        </p:nvSpPr>
        <p:spPr bwMode="auto">
          <a:xfrm>
            <a:off x="4572000" y="3124200"/>
            <a:ext cx="405606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Transcription  - DNA to RNA</a:t>
            </a:r>
          </a:p>
        </p:txBody>
      </p:sp>
      <p:sp>
        <p:nvSpPr>
          <p:cNvPr id="320520" name="Text Box 8"/>
          <p:cNvSpPr txBox="1">
            <a:spLocks noChangeArrowheads="1"/>
          </p:cNvSpPr>
          <p:nvPr/>
        </p:nvSpPr>
        <p:spPr bwMode="auto">
          <a:xfrm>
            <a:off x="4724400" y="4876800"/>
            <a:ext cx="39782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Translation - RNA to protein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457200" y="0"/>
            <a:ext cx="7772400" cy="1143000"/>
          </a:xfrm>
        </p:spPr>
        <p:txBody>
          <a:bodyPr/>
          <a:lstStyle/>
          <a:p>
            <a:pPr eaLnBrk="1" hangingPunct="1">
              <a:defRPr/>
            </a:pPr>
            <a:r>
              <a:rPr lang="en-US" smtClean="0">
                <a:cs typeface="+mj-cs"/>
              </a:rPr>
              <a:t>Transcription</a:t>
            </a:r>
          </a:p>
        </p:txBody>
      </p:sp>
      <p:sp>
        <p:nvSpPr>
          <p:cNvPr id="317443" name="Text Box 3"/>
          <p:cNvSpPr txBox="1">
            <a:spLocks noChangeArrowheads="1"/>
          </p:cNvSpPr>
          <p:nvPr/>
        </p:nvSpPr>
        <p:spPr bwMode="auto">
          <a:xfrm>
            <a:off x="69850" y="6369050"/>
            <a:ext cx="9074150" cy="488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300" b="0">
                <a:solidFill>
                  <a:srgbClr val="000000"/>
                </a:solidFill>
                <a:latin typeface="Lucida Grande" charset="0"/>
                <a:cs typeface="+mn-cs"/>
              </a:rPr>
              <a:t> Figure 6-8.  DNA is transcribed by the enzyme RNA polymerase. From Molecular Biology of the Cell by Alberts</a:t>
            </a:r>
          </a:p>
          <a:p>
            <a:pPr>
              <a:defRPr/>
            </a:pPr>
            <a:r>
              <a:rPr lang="en-US" sz="1300" b="0">
                <a:solidFill>
                  <a:srgbClr val="000000"/>
                </a:solidFill>
                <a:latin typeface="Lucida Grande" charset="0"/>
                <a:cs typeface="+mn-cs"/>
              </a:rPr>
              <a:t>© 2002 by Bruce Alberts, Alexander Johnson, Julian Lewis, Martin Raff, Keith Roberts, and Peter Walter.</a:t>
            </a:r>
          </a:p>
        </p:txBody>
      </p:sp>
      <p:pic>
        <p:nvPicPr>
          <p:cNvPr id="21507" name="Picture 4" descr=" ch6f8.gif                                                      000A2F9DMacintosh HD                   C4AC2B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5486400" cy="3398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445" name="Text Box 5"/>
          <p:cNvSpPr txBox="1">
            <a:spLocks noChangeArrowheads="1"/>
          </p:cNvSpPr>
          <p:nvPr/>
        </p:nvSpPr>
        <p:spPr bwMode="auto">
          <a:xfrm>
            <a:off x="4953000" y="4114800"/>
            <a:ext cx="4191000" cy="2100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hnRNA or nRNA is single stranded complementary copy of one strand of the DNA</a:t>
            </a:r>
          </a:p>
          <a:p>
            <a:pPr>
              <a:spcBef>
                <a:spcPct val="50000"/>
              </a:spcBef>
              <a:defRPr/>
            </a:pPr>
            <a:r>
              <a:rPr lang="en-US">
                <a:cs typeface="+mn-cs"/>
              </a:rPr>
              <a:t>mRNA - is the spliced and polyadenylated hnRNA </a:t>
            </a:r>
          </a:p>
        </p:txBody>
      </p:sp>
      <p:sp>
        <p:nvSpPr>
          <p:cNvPr id="317446" name="Rectangle 6"/>
          <p:cNvSpPr>
            <a:spLocks noChangeArrowheads="1"/>
          </p:cNvSpPr>
          <p:nvPr/>
        </p:nvSpPr>
        <p:spPr bwMode="auto">
          <a:xfrm>
            <a:off x="4495800" y="2514600"/>
            <a:ext cx="1524000" cy="457200"/>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17447" name="Rectangle 7"/>
          <p:cNvSpPr>
            <a:spLocks noChangeArrowheads="1"/>
          </p:cNvSpPr>
          <p:nvPr/>
        </p:nvSpPr>
        <p:spPr bwMode="auto">
          <a:xfrm>
            <a:off x="1752600" y="1676400"/>
            <a:ext cx="1371600" cy="381000"/>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685800" y="228600"/>
            <a:ext cx="7772400" cy="1143000"/>
          </a:xfrm>
        </p:spPr>
        <p:txBody>
          <a:bodyPr/>
          <a:lstStyle/>
          <a:p>
            <a:pPr eaLnBrk="1" hangingPunct="1">
              <a:defRPr/>
            </a:pPr>
            <a:r>
              <a:rPr lang="en-US" smtClean="0">
                <a:cs typeface="+mj-cs"/>
              </a:rPr>
              <a:t>How to make a protein</a:t>
            </a:r>
          </a:p>
        </p:txBody>
      </p:sp>
      <p:sp>
        <p:nvSpPr>
          <p:cNvPr id="319491" name="Text Box 3"/>
          <p:cNvSpPr txBox="1">
            <a:spLocks noChangeArrowheads="1"/>
          </p:cNvSpPr>
          <p:nvPr/>
        </p:nvSpPr>
        <p:spPr bwMode="auto">
          <a:xfrm>
            <a:off x="0" y="6170613"/>
            <a:ext cx="9144000" cy="687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300" b="0">
                <a:solidFill>
                  <a:srgbClr val="000000"/>
                </a:solidFill>
                <a:latin typeface="Lucida Grande" charset="0"/>
                <a:cs typeface="+mn-cs"/>
              </a:rPr>
              <a:t> Figure 6-21.  Summary of the steps leading from gene to protein in eucaryotes. From Molecular Biology of the Cell by Alberts</a:t>
            </a:r>
          </a:p>
          <a:p>
            <a:pPr>
              <a:defRPr/>
            </a:pPr>
            <a:r>
              <a:rPr lang="en-US" sz="1300" b="0">
                <a:solidFill>
                  <a:srgbClr val="000000"/>
                </a:solidFill>
                <a:latin typeface="Lucida Grande" charset="0"/>
                <a:cs typeface="+mn-cs"/>
              </a:rPr>
              <a:t>© 2002 by Bruce Alberts, Alexander Johnson, Julian Lewis, Martin Raff, Keith Roberts, and Peter Walter.</a:t>
            </a:r>
          </a:p>
        </p:txBody>
      </p:sp>
      <p:pic>
        <p:nvPicPr>
          <p:cNvPr id="22531" name="Picture 4" descr="&#10;ch6f21.gif                                                     000A2F9DMacintosh HD                   C4AC2B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65288"/>
            <a:ext cx="6810375" cy="3889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9493" name="Text Box 5"/>
          <p:cNvSpPr txBox="1">
            <a:spLocks noChangeArrowheads="1"/>
          </p:cNvSpPr>
          <p:nvPr/>
        </p:nvSpPr>
        <p:spPr bwMode="auto">
          <a:xfrm>
            <a:off x="288925" y="3241675"/>
            <a:ext cx="118586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hnRNA</a:t>
            </a:r>
          </a:p>
        </p:txBody>
      </p:sp>
      <p:sp>
        <p:nvSpPr>
          <p:cNvPr id="319494" name="Text Box 6"/>
          <p:cNvSpPr txBox="1">
            <a:spLocks noChangeArrowheads="1"/>
          </p:cNvSpPr>
          <p:nvPr/>
        </p:nvSpPr>
        <p:spPr bwMode="auto">
          <a:xfrm>
            <a:off x="457200" y="4495800"/>
            <a:ext cx="110013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mRNA</a:t>
            </a:r>
          </a:p>
        </p:txBody>
      </p:sp>
      <p:sp>
        <p:nvSpPr>
          <p:cNvPr id="319495" name="Line 7"/>
          <p:cNvSpPr>
            <a:spLocks noChangeShapeType="1"/>
          </p:cNvSpPr>
          <p:nvPr/>
        </p:nvSpPr>
        <p:spPr bwMode="auto">
          <a:xfrm flipV="1">
            <a:off x="1447800" y="3429000"/>
            <a:ext cx="1295400" cy="762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19496" name="Line 8"/>
          <p:cNvSpPr>
            <a:spLocks noChangeShapeType="1"/>
          </p:cNvSpPr>
          <p:nvPr/>
        </p:nvSpPr>
        <p:spPr bwMode="auto">
          <a:xfrm>
            <a:off x="1752600" y="4495800"/>
            <a:ext cx="1447800" cy="152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685800" y="228600"/>
            <a:ext cx="7772400" cy="1143000"/>
          </a:xfrm>
        </p:spPr>
        <p:txBody>
          <a:bodyPr/>
          <a:lstStyle/>
          <a:p>
            <a:pPr eaLnBrk="1" hangingPunct="1">
              <a:defRPr/>
            </a:pPr>
            <a:r>
              <a:rPr lang="en-US" smtClean="0">
                <a:cs typeface="+mj-cs"/>
              </a:rPr>
              <a:t>How to make a protein</a:t>
            </a:r>
          </a:p>
        </p:txBody>
      </p:sp>
      <p:sp>
        <p:nvSpPr>
          <p:cNvPr id="323587" name="Text Box 3"/>
          <p:cNvSpPr txBox="1">
            <a:spLocks noChangeArrowheads="1"/>
          </p:cNvSpPr>
          <p:nvPr/>
        </p:nvSpPr>
        <p:spPr bwMode="auto">
          <a:xfrm>
            <a:off x="0" y="6170613"/>
            <a:ext cx="9144000" cy="687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300" b="0">
                <a:solidFill>
                  <a:srgbClr val="000000"/>
                </a:solidFill>
                <a:latin typeface="Lucida Grande" charset="0"/>
                <a:cs typeface="+mn-cs"/>
              </a:rPr>
              <a:t>  Figure 6-58.  The genetic code is translated by means of two adaptors that act one after another. From Molecular Biology of the Cell by Alberts   © 2002 by Bruce Alberts, Alexander Johnson, Julian Lewis, Martin Raff, Keith Roberts, and Peter Walter.</a:t>
            </a:r>
          </a:p>
        </p:txBody>
      </p:sp>
      <p:pic>
        <p:nvPicPr>
          <p:cNvPr id="23555" name="Picture 9" descr="&#10;ch6f58.gif                                                     000A2F9DMacintosh HD                   C4AC2B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458200" cy="3146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3594" name="Text Box 10"/>
          <p:cNvSpPr txBox="1">
            <a:spLocks noChangeArrowheads="1"/>
          </p:cNvSpPr>
          <p:nvPr/>
        </p:nvSpPr>
        <p:spPr bwMode="auto">
          <a:xfrm>
            <a:off x="762000" y="5334000"/>
            <a:ext cx="4419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cs typeface="+mn-cs"/>
              </a:rPr>
              <a:t>t-RNA - brings the amino acid</a:t>
            </a:r>
          </a:p>
        </p:txBody>
      </p:sp>
      <p:sp>
        <p:nvSpPr>
          <p:cNvPr id="323595" name="Rectangle 11"/>
          <p:cNvSpPr>
            <a:spLocks noChangeArrowheads="1"/>
          </p:cNvSpPr>
          <p:nvPr/>
        </p:nvSpPr>
        <p:spPr bwMode="auto">
          <a:xfrm>
            <a:off x="228600" y="3886200"/>
            <a:ext cx="1066800" cy="304800"/>
          </a:xfrm>
          <a:prstGeom prst="rect">
            <a:avLst/>
          </a:prstGeom>
          <a:noFill/>
          <a:ln w="9525">
            <a:solidFill>
              <a:srgbClr val="FF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23596" name="Text Box 12"/>
          <p:cNvSpPr txBox="1">
            <a:spLocks noChangeArrowheads="1"/>
          </p:cNvSpPr>
          <p:nvPr/>
        </p:nvSpPr>
        <p:spPr bwMode="auto">
          <a:xfrm>
            <a:off x="5029200" y="4495800"/>
            <a:ext cx="18288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cs typeface="+mn-cs"/>
              </a:rPr>
              <a:t>codon and anticodon</a:t>
            </a:r>
          </a:p>
        </p:txBody>
      </p:sp>
      <p:sp>
        <p:nvSpPr>
          <p:cNvPr id="323597" name="Line 13"/>
          <p:cNvSpPr>
            <a:spLocks noChangeShapeType="1"/>
          </p:cNvSpPr>
          <p:nvPr/>
        </p:nvSpPr>
        <p:spPr bwMode="auto">
          <a:xfrm flipV="1">
            <a:off x="6477000" y="4038600"/>
            <a:ext cx="609600" cy="609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3561</TotalTime>
  <Words>872</Words>
  <Application>Microsoft Office PowerPoint</Application>
  <PresentationFormat>On-screen Show (4:3)</PresentationFormat>
  <Paragraphs>116</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ＭＳ Ｐゴシック</vt:lpstr>
      <vt:lpstr>Arial</vt:lpstr>
      <vt:lpstr>Lucida Grande</vt:lpstr>
      <vt:lpstr>Symbol</vt:lpstr>
      <vt:lpstr>Times New Roman</vt:lpstr>
      <vt:lpstr>Default Design</vt:lpstr>
      <vt:lpstr>GN434 - Genes and Development</vt:lpstr>
      <vt:lpstr>ATP - adenosine triphosphate   The cells energy carrier</vt:lpstr>
      <vt:lpstr>ATP - adenosine triphosphate   The cells energy carrier</vt:lpstr>
      <vt:lpstr>RNA</vt:lpstr>
      <vt:lpstr>Complementary strands bind due to hydrogen binding</vt:lpstr>
      <vt:lpstr>Central Dogma</vt:lpstr>
      <vt:lpstr>Transcription</vt:lpstr>
      <vt:lpstr>How to make a protein</vt:lpstr>
      <vt:lpstr>How to make a protein</vt:lpstr>
      <vt:lpstr>How to make a protein</vt:lpstr>
      <vt:lpstr>PowerPoint Presentation</vt:lpstr>
      <vt:lpstr>Differential Gene Expression Molecular Mechanisms</vt:lpstr>
      <vt:lpstr>Genomic Equivalence</vt:lpstr>
      <vt:lpstr>Genomic Equivalence</vt:lpstr>
      <vt:lpstr>Differential Gene Expression Molecular Mechanisms</vt:lpstr>
      <vt:lpstr>Parts of a Gene (b-globin)</vt:lpstr>
      <vt:lpstr>Transcriptional Regulation</vt:lpstr>
      <vt:lpstr>Parts of a Gene (b-globin)</vt:lpstr>
      <vt:lpstr>Parts of a Gene (b-globin)</vt:lpstr>
      <vt:lpstr>PowerPoint Presentation</vt:lpstr>
      <vt:lpstr>PowerPoint Presentation</vt:lpstr>
      <vt:lpstr>Basal transcription factors help RNA pol II bind to the promoter</vt:lpstr>
      <vt:lpstr>TAFs (TBP associated factors)   and the mediator complex   assist basal transcription factors and RNA polymerase II  </vt:lpstr>
      <vt:lpstr>Methods to study transcription factors and transcriptional regulation</vt:lpstr>
      <vt:lpstr>Enhancer elements</vt:lpstr>
    </vt:vector>
  </TitlesOfParts>
  <Company>North Carolina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 Estes</dc:creator>
  <cp:lastModifiedBy>Bob Franks</cp:lastModifiedBy>
  <cp:revision>675</cp:revision>
  <dcterms:created xsi:type="dcterms:W3CDTF">2003-01-06T13:33:08Z</dcterms:created>
  <dcterms:modified xsi:type="dcterms:W3CDTF">2018-01-09T16:42:37Z</dcterms:modified>
</cp:coreProperties>
</file>