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653" r:id="rId2"/>
    <p:sldId id="647" r:id="rId3"/>
    <p:sldId id="646" r:id="rId4"/>
    <p:sldId id="648" r:id="rId5"/>
    <p:sldId id="649" r:id="rId6"/>
    <p:sldId id="650" r:id="rId7"/>
    <p:sldId id="651" r:id="rId8"/>
    <p:sldId id="564" r:id="rId9"/>
    <p:sldId id="576" r:id="rId10"/>
    <p:sldId id="652" r:id="rId11"/>
    <p:sldId id="654" r:id="rId12"/>
    <p:sldId id="639" r:id="rId13"/>
    <p:sldId id="640" r:id="rId14"/>
    <p:sldId id="641" r:id="rId15"/>
    <p:sldId id="642" r:id="rId16"/>
    <p:sldId id="643" r:id="rId17"/>
    <p:sldId id="655" r:id="rId18"/>
    <p:sldId id="694" r:id="rId19"/>
    <p:sldId id="656" r:id="rId20"/>
    <p:sldId id="657" r:id="rId21"/>
    <p:sldId id="658" r:id="rId22"/>
    <p:sldId id="659" r:id="rId23"/>
    <p:sldId id="660" r:id="rId24"/>
    <p:sldId id="661" r:id="rId25"/>
    <p:sldId id="589" r:id="rId26"/>
    <p:sldId id="590" r:id="rId27"/>
    <p:sldId id="608" r:id="rId28"/>
    <p:sldId id="609" r:id="rId29"/>
    <p:sldId id="610" r:id="rId30"/>
    <p:sldId id="592" r:id="rId31"/>
    <p:sldId id="693" r:id="rId32"/>
    <p:sldId id="662" r:id="rId33"/>
    <p:sldId id="663" r:id="rId34"/>
    <p:sldId id="664" r:id="rId35"/>
    <p:sldId id="665" r:id="rId36"/>
    <p:sldId id="666" r:id="rId37"/>
    <p:sldId id="667" r:id="rId38"/>
    <p:sldId id="668" r:id="rId39"/>
    <p:sldId id="669" r:id="rId40"/>
    <p:sldId id="670" r:id="rId41"/>
    <p:sldId id="671" r:id="rId42"/>
    <p:sldId id="672" r:id="rId43"/>
    <p:sldId id="673" r:id="rId44"/>
    <p:sldId id="674" r:id="rId45"/>
    <p:sldId id="684" r:id="rId46"/>
    <p:sldId id="685" r:id="rId47"/>
    <p:sldId id="686" r:id="rId48"/>
    <p:sldId id="677" r:id="rId49"/>
    <p:sldId id="678" r:id="rId50"/>
    <p:sldId id="679" r:id="rId51"/>
    <p:sldId id="680" r:id="rId52"/>
    <p:sldId id="681" r:id="rId53"/>
    <p:sldId id="682" r:id="rId54"/>
    <p:sldId id="683" r:id="rId55"/>
    <p:sldId id="687" r:id="rId56"/>
    <p:sldId id="688" r:id="rId57"/>
    <p:sldId id="689" r:id="rId58"/>
    <p:sldId id="690" r:id="rId59"/>
    <p:sldId id="691" r:id="rId60"/>
    <p:sldId id="692" r:id="rId61"/>
    <p:sldId id="675" r:id="rId62"/>
    <p:sldId id="676" r:id="rId63"/>
    <p:sldId id="593" r:id="rId64"/>
    <p:sldId id="645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7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680481B-7BBA-A94D-9F30-217A2771E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4BC9F7-82A0-DF44-8D91-BA8D00B24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61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91CDE-0C58-3643-B792-D78C00AE24D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DevBio9e-Fig-02-11-0.jpg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50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7B3368-0EF6-7844-837A-E552C2266EA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DevBio9e-Fig-02-32-0.jpg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6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F6FF2-7689-214C-AE24-42416A9541F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DevBio9e-Fig-02-35-0.jpg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15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48BC2-6990-1A41-B7C4-9CB67E7A091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DevBio9e-Fig-02-03-2R.jpg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2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0AEDD-635A-1248-99D8-FFAF14FCE73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DevBio9e-Fig-02-03-3R.jpg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83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600"/>
              <a:t>DevBio9e-Fig-03-22-0.jpg</a:t>
            </a:r>
            <a:br>
              <a:rPr lang="en-US" sz="1600"/>
            </a:b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9879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947CD-818A-314F-BFA8-2511CBE5DDB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DevBio9e-Fig-02-17-0.jpg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8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6145E-332A-E94F-84F7-9E3E22AF945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DevBio9e-Fig-02-18-0.jpg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A0662-AA67-3949-BF5A-09C255F6D8F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DevBio9e-Fig-02-19-0.jpg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2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FB702-5F11-8845-B28C-6450B499EED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DevBio9e-Fig-02-28-0.jpg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41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31363-4D64-D142-803F-33F1AB661427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DevBio9e-Fig-02-29-0.jpg</a:t>
            </a:r>
            <a:br>
              <a:rPr lang="en-US" sz="1600" smtClean="0">
                <a:cs typeface="+mn-cs"/>
              </a:rPr>
            </a:br>
            <a:endParaRPr lang="en-US" sz="1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7587-A302-A340-ACD7-4C90FC5BA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254D-7716-5942-A01B-E406912A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C34B6-A697-DE4A-81BC-72613670A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A10D9-0F8E-DC40-B5BA-DACDDEE6F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FB73B-1867-7E4E-BE1B-FE0D5A0B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4E2C-5BED-5B44-8B91-3EC352E90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77C0A-7F27-6642-AF24-2FAF3B28B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4A752-CB7C-D04B-AE24-60C11D00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9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531D-C4A0-2443-BFEA-C6A1F23D5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7DE61-AD4E-E545-9829-955D4736D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9583-0E87-9F4D-B824-6478B9C6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8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997C2586-C1A7-8D46-B2D6-1483DD2FD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pulsechase/pulsechase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web.ornl.gov/sci/techresources/Human_Genome/glossary.s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gov/10001665" TargetMode="External"/><Relationship Id="rId2" Type="http://schemas.openxmlformats.org/officeDocument/2006/relationships/hyperlink" Target="https://www.genome.gov/1000071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International_HapMap_Project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70956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Chapter 3 </a:t>
            </a:r>
            <a:r>
              <a:rPr lang="en-US" dirty="0" smtClean="0"/>
              <a:t>– Differential </a:t>
            </a:r>
            <a:r>
              <a:rPr lang="en-US" dirty="0"/>
              <a:t>gene expression</a:t>
            </a:r>
          </a:p>
          <a:p>
            <a:pPr eaLnBrk="1" hangingPunct="1"/>
            <a:r>
              <a:rPr lang="en-US" dirty="0"/>
              <a:t>Figures </a:t>
            </a:r>
            <a:r>
              <a:rPr lang="en-US" dirty="0" smtClean="0"/>
              <a:t>assignments to </a:t>
            </a:r>
            <a:r>
              <a:rPr lang="en-US" dirty="0" smtClean="0"/>
              <a:t>do </a:t>
            </a:r>
            <a:r>
              <a:rPr lang="en-US" dirty="0" smtClean="0"/>
              <a:t>Friday</a:t>
            </a:r>
            <a:endParaRPr lang="en-US" dirty="0"/>
          </a:p>
          <a:p>
            <a:pPr eaLnBrk="1" hangingPunct="1"/>
            <a:r>
              <a:rPr lang="en-US" dirty="0"/>
              <a:t>3.25 –  </a:t>
            </a:r>
            <a:r>
              <a:rPr lang="en-US" dirty="0" smtClean="0"/>
              <a:t>Matthew A.</a:t>
            </a:r>
            <a:endParaRPr lang="en-US" dirty="0"/>
          </a:p>
          <a:p>
            <a:pPr eaLnBrk="1" hangingPunct="1"/>
            <a:r>
              <a:rPr lang="en-US" dirty="0"/>
              <a:t>3.26 – </a:t>
            </a:r>
            <a:r>
              <a:rPr lang="en-US" dirty="0" smtClean="0"/>
              <a:t>Rachel B.</a:t>
            </a:r>
            <a:endParaRPr lang="en-US" dirty="0"/>
          </a:p>
          <a:p>
            <a:pPr eaLnBrk="1" hangingPunct="1"/>
            <a:r>
              <a:rPr lang="en-US" dirty="0"/>
              <a:t>3.27 –  </a:t>
            </a:r>
            <a:r>
              <a:rPr lang="en-US" dirty="0" smtClean="0"/>
              <a:t>Kelly B.</a:t>
            </a:r>
            <a:endParaRPr lang="en-US" dirty="0"/>
          </a:p>
          <a:p>
            <a:pPr eaLnBrk="1" hangingPunct="1"/>
            <a:r>
              <a:rPr lang="en-US" dirty="0"/>
              <a:t>3.29 –  </a:t>
            </a:r>
            <a:r>
              <a:rPr lang="en-US" dirty="0" smtClean="0"/>
              <a:t>Beth B.</a:t>
            </a:r>
            <a:endParaRPr lang="en-US" dirty="0"/>
          </a:p>
          <a:p>
            <a:pPr eaLnBrk="1" hangingPunct="1"/>
            <a:r>
              <a:rPr lang="en-US" dirty="0"/>
              <a:t>3.32 </a:t>
            </a:r>
            <a:r>
              <a:rPr lang="en-US" dirty="0" smtClean="0"/>
              <a:t>– Daphne C.</a:t>
            </a:r>
            <a:endParaRPr lang="en-US" dirty="0"/>
          </a:p>
          <a:p>
            <a:pPr eaLnBrk="1" hangingPunct="1"/>
            <a:r>
              <a:rPr lang="en-US" dirty="0"/>
              <a:t>3.10 </a:t>
            </a:r>
            <a:r>
              <a:rPr lang="en-US" dirty="0" smtClean="0"/>
              <a:t>– Maggie C.</a:t>
            </a:r>
            <a:endParaRPr lang="en-US" dirty="0"/>
          </a:p>
          <a:p>
            <a:pPr eaLnBrk="1" hangingPunct="1"/>
            <a:r>
              <a:rPr lang="en-US" dirty="0"/>
              <a:t>3.09  </a:t>
            </a:r>
            <a:r>
              <a:rPr lang="en-US" dirty="0" smtClean="0"/>
              <a:t>- </a:t>
            </a:r>
            <a:r>
              <a:rPr lang="en-US" dirty="0" err="1" smtClean="0"/>
              <a:t>Alease</a:t>
            </a:r>
            <a:r>
              <a:rPr lang="en-US" dirty="0" smtClean="0"/>
              <a:t> 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57400"/>
            <a:ext cx="8584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Enhancers can stimulate transcription by:</a:t>
            </a:r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Recruiting proteins/enzymes that modify chromatin/histones</a:t>
            </a:r>
          </a:p>
          <a:p>
            <a:pPr marL="457200" indent="-457200">
              <a:buAutoNum type="arabicParenR"/>
            </a:pPr>
            <a:r>
              <a:rPr lang="en-US" dirty="0" smtClean="0"/>
              <a:t>Stabilizing the transcriptional initiation complex/RNA pol.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0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418820" name="Picture 4" descr="DevBio9e-Fig-02-11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/>
          <a:stretch>
            <a:fillRect/>
          </a:stretch>
        </p:blipFill>
        <p:spPr bwMode="auto">
          <a:xfrm>
            <a:off x="330200" y="685800"/>
            <a:ext cx="8488363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8788"/>
            <a:ext cx="91440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RNA polymerase is stabilized on the promoter site of the DNA by transcription factors recruited by the enhancers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0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620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Eukaryotic Genes packages in chromatin </a:t>
            </a:r>
          </a:p>
          <a:p>
            <a:pPr>
              <a:defRPr/>
            </a:pPr>
            <a:endParaRPr lang="en-US" sz="2800" smtClean="0">
              <a:latin typeface="Arial" charset="0"/>
              <a:cs typeface="+mn-cs"/>
            </a:endParaRPr>
          </a:p>
          <a:p>
            <a:pPr>
              <a:defRPr/>
            </a:pPr>
            <a:endParaRPr lang="en-US" sz="2800" smtClean="0">
              <a:latin typeface="Arial" charset="0"/>
              <a:cs typeface="+mn-cs"/>
            </a:endParaRPr>
          </a:p>
          <a:p>
            <a:pPr>
              <a:defRPr/>
            </a:pPr>
            <a:endParaRPr lang="en-US" sz="280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Transcription factors can also influence the state of chromatin and thus gene expression</a:t>
            </a:r>
            <a:endParaRPr lang="en-US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Chromatin</a:t>
            </a: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228600" y="923925"/>
            <a:ext cx="56689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		made up of nucleosomes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A nucleosome is made up of 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an octamer of histone proteins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	</a:t>
            </a: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2 loops: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~140 bp of DNA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</p:txBody>
      </p:sp>
      <p:pic>
        <p:nvPicPr>
          <p:cNvPr id="24579" name="Picture 4" descr="C:\Documents and Settings\Pat Estes\Desktop\Gilbert DevBio book\text art\G0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6667" r="44000" b="28000"/>
          <a:stretch>
            <a:fillRect/>
          </a:stretch>
        </p:blipFill>
        <p:spPr bwMode="auto">
          <a:xfrm>
            <a:off x="4724400" y="2514600"/>
            <a:ext cx="411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Pat Estes\Desktop\Gilbert DevBio book\text art\G0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/>
          <a:stretch>
            <a:fillRect/>
          </a:stretch>
        </p:blipFill>
        <p:spPr bwMode="auto">
          <a:xfrm>
            <a:off x="5410200" y="609600"/>
            <a:ext cx="335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Nucleosomes and gene expression</a:t>
            </a: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50657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Usually nucleosomes 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are wrapped in solenoids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Histone H1 is found in the 60 bp 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	linker DNA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inhibits the transcription by 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packing DNA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 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3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Nucleosome and chromatin structure</a:t>
            </a:r>
            <a:endParaRPr lang="en-US" dirty="0" smtClean="0">
              <a:cs typeface="+mj-cs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410628" name="Picture 4" descr="DevBio9e-Fig-02-03-2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84313"/>
            <a:ext cx="713740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Nucleosome and chromatin structure</a:t>
            </a:r>
            <a:endParaRPr lang="en-US" dirty="0" smtClean="0">
              <a:cs typeface="+mj-cs"/>
            </a:endParaRPr>
          </a:p>
        </p:txBody>
      </p:sp>
      <p:pic>
        <p:nvPicPr>
          <p:cNvPr id="412676" name="Picture 4" descr="DevBio9e-Fig-02-03-3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2575"/>
            <a:ext cx="70612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5715000" y="6096000"/>
            <a:ext cx="32480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cs typeface="+mn-cs"/>
              </a:rPr>
              <a:t>histone acetyltransferases</a:t>
            </a:r>
          </a:p>
        </p:txBody>
      </p:sp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5180013" y="1905000"/>
            <a:ext cx="39639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cs typeface="+mn-cs"/>
              </a:rPr>
              <a:t>histone deacetylases </a:t>
            </a:r>
          </a:p>
          <a:p>
            <a:pPr>
              <a:defRPr/>
            </a:pPr>
            <a:r>
              <a:rPr lang="en-US" sz="2200">
                <a:cs typeface="+mn-cs"/>
              </a:rPr>
              <a:t>and histone methyl transferases</a:t>
            </a:r>
          </a:p>
        </p:txBody>
      </p:sp>
    </p:spTree>
    <p:extLst>
      <p:ext uri="{BB962C8B-B14F-4D97-AF65-F5344CB8AC3E}">
        <p14:creationId xmlns:p14="http://schemas.microsoft.com/office/powerpoint/2010/main" val="36761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evBio8e-Fig-05-08-0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640238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2133600" y="381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Transcription factors</a:t>
            </a: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4343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3 domains: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latin typeface="Arial" charset="0"/>
                <a:cs typeface="+mn-cs"/>
              </a:rPr>
              <a:t>DNA-binding domain</a:t>
            </a:r>
          </a:p>
          <a:p>
            <a:pPr>
              <a:buFontTx/>
              <a:buAutoNum type="arabicPeriod"/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latin typeface="Arial" charset="0"/>
                <a:cs typeface="+mn-cs"/>
              </a:rPr>
              <a:t>Trans-activating domain</a:t>
            </a:r>
            <a:r>
              <a:rPr lang="en-US" b="0" smtClean="0">
                <a:latin typeface="Arial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b="0" smtClean="0">
                <a:latin typeface="Arial" charset="0"/>
                <a:cs typeface="+mn-cs"/>
              </a:rPr>
              <a:t>	</a:t>
            </a:r>
          </a:p>
          <a:p>
            <a:pPr>
              <a:buFontTx/>
              <a:buAutoNum type="arabicPeriod" startAt="3"/>
              <a:defRPr/>
            </a:pPr>
            <a:r>
              <a:rPr lang="en-US" smtClean="0">
                <a:latin typeface="Arial" charset="0"/>
                <a:cs typeface="+mn-cs"/>
              </a:rPr>
              <a:t>Protein-protein interaction domain</a:t>
            </a:r>
            <a:endParaRPr lang="en-US" b="0" smtClean="0">
              <a:latin typeface="Arial" charset="0"/>
              <a:cs typeface="+mn-cs"/>
            </a:endParaRPr>
          </a:p>
          <a:p>
            <a:pPr lvl="1">
              <a:defRPr/>
            </a:pPr>
            <a:r>
              <a:rPr lang="en-US" b="0" smtClean="0">
                <a:latin typeface="Arial" charset="0"/>
                <a:cs typeface="+mn-cs"/>
              </a:rPr>
              <a:t>	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4724400" cy="5468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http://www.chem.ucla.edu/~harding/IGOC/M/major_groove.html</a:t>
            </a:r>
          </a:p>
        </p:txBody>
      </p:sp>
    </p:spTree>
    <p:extLst>
      <p:ext uri="{BB962C8B-B14F-4D97-AF65-F5344CB8AC3E}">
        <p14:creationId xmlns:p14="http://schemas.microsoft.com/office/powerpoint/2010/main" val="55841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evBio8e-Fig-05-08-0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1295400"/>
            <a:ext cx="6402387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-228600"/>
            <a:ext cx="60960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i="1" dirty="0" err="1" smtClean="0">
                <a:latin typeface="Arial" charset="0"/>
                <a:cs typeface="+mn-cs"/>
              </a:rPr>
              <a:t>Microphthalmia</a:t>
            </a:r>
            <a:r>
              <a:rPr lang="en-US" b="0" i="1" dirty="0" smtClean="0">
                <a:latin typeface="Arial" charset="0"/>
                <a:cs typeface="+mn-cs"/>
              </a:rPr>
              <a:t> protein (MITF) </a:t>
            </a:r>
          </a:p>
          <a:p>
            <a:pPr>
              <a:defRPr/>
            </a:pPr>
            <a:endParaRPr lang="en-US" b="0" i="1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basic helix-loop-helix  (</a:t>
            </a:r>
            <a:r>
              <a:rPr lang="en-US" b="0" dirty="0" err="1" smtClean="0">
                <a:latin typeface="Arial" charset="0"/>
                <a:cs typeface="+mn-cs"/>
              </a:rPr>
              <a:t>bHLH</a:t>
            </a:r>
            <a:r>
              <a:rPr lang="en-US" b="0" dirty="0" smtClean="0">
                <a:latin typeface="Arial" charset="0"/>
                <a:cs typeface="+mn-cs"/>
              </a:rPr>
              <a:t>) family</a:t>
            </a: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3 functionally important domains:</a:t>
            </a:r>
          </a:p>
          <a:p>
            <a:pPr>
              <a:defRPr/>
            </a:pPr>
            <a:endParaRPr lang="en-US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	</a:t>
            </a:r>
            <a:r>
              <a:rPr lang="en-US" dirty="0" smtClean="0">
                <a:latin typeface="Arial" charset="0"/>
                <a:cs typeface="+mn-cs"/>
              </a:rPr>
              <a:t>1. Protein-protein interaction domain</a:t>
            </a: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	</a:t>
            </a:r>
            <a:r>
              <a:rPr lang="en-US" b="0" dirty="0" err="1" smtClean="0">
                <a:latin typeface="Arial" charset="0"/>
                <a:cs typeface="+mn-cs"/>
              </a:rPr>
              <a:t>Homodimerizes</a:t>
            </a:r>
            <a:r>
              <a:rPr lang="en-US" b="0" dirty="0" smtClean="0">
                <a:latin typeface="Arial" charset="0"/>
                <a:cs typeface="+mn-cs"/>
              </a:rPr>
              <a:t> with another </a:t>
            </a:r>
            <a:r>
              <a:rPr lang="en-US" b="0" i="1" dirty="0" smtClean="0">
                <a:latin typeface="Arial" charset="0"/>
                <a:cs typeface="+mn-cs"/>
              </a:rPr>
              <a:t>MITF</a:t>
            </a:r>
            <a:r>
              <a:rPr lang="en-US" b="0" dirty="0" smtClean="0">
                <a:latin typeface="Arial" charset="0"/>
                <a:cs typeface="+mn-cs"/>
              </a:rPr>
              <a:t> protein then binds DNA</a:t>
            </a: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	</a:t>
            </a:r>
            <a:r>
              <a:rPr lang="en-US" dirty="0" smtClean="0">
                <a:latin typeface="Arial" charset="0"/>
                <a:cs typeface="+mn-cs"/>
              </a:rPr>
              <a:t>2. DNA-binding domain</a:t>
            </a:r>
            <a:r>
              <a:rPr lang="en-US" b="0" dirty="0" smtClean="0">
                <a:latin typeface="Arial" charset="0"/>
                <a:cs typeface="+mn-cs"/>
              </a:rPr>
              <a:t> contains basic amino acids that contact DNA</a:t>
            </a: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	3. Trans-activating domain - </a:t>
            </a:r>
            <a:r>
              <a:rPr lang="en-US" b="0" dirty="0" smtClean="0">
                <a:latin typeface="Arial" charset="0"/>
                <a:cs typeface="+mn-cs"/>
              </a:rPr>
              <a:t>activates transcription</a:t>
            </a:r>
            <a:r>
              <a:rPr lang="en-US" dirty="0" smtClean="0">
                <a:latin typeface="Arial" charset="0"/>
                <a:cs typeface="+mn-cs"/>
              </a:rPr>
              <a:t> </a:t>
            </a: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550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Transcriptional Regulation</a:t>
            </a:r>
            <a:endParaRPr lang="en-US" b="0">
              <a:cs typeface="+mn-cs"/>
            </a:endParaRP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315200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541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6557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00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84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41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987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559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131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2600" b="0" smtClean="0">
                <a:latin typeface="Arial" charset="0"/>
                <a:cs typeface="+mn-cs"/>
              </a:rPr>
              <a:t>cis-elements </a:t>
            </a:r>
          </a:p>
          <a:p>
            <a:pPr>
              <a:lnSpc>
                <a:spcPct val="150000"/>
              </a:lnSpc>
              <a:defRPr/>
            </a:pPr>
            <a:r>
              <a:rPr lang="en-US" sz="2600" b="0" smtClean="0">
                <a:latin typeface="Arial" charset="0"/>
                <a:cs typeface="+mn-cs"/>
              </a:rPr>
              <a:t>		(DNA elements) </a:t>
            </a:r>
          </a:p>
          <a:p>
            <a:pPr>
              <a:lnSpc>
                <a:spcPct val="150000"/>
              </a:lnSpc>
              <a:defRPr/>
            </a:pPr>
            <a:r>
              <a:rPr lang="en-US" sz="2600" b="0" smtClean="0">
                <a:latin typeface="Arial" charset="0"/>
                <a:cs typeface="+mn-cs"/>
              </a:rPr>
              <a:t>		Promoters, enhancers and silencers</a:t>
            </a:r>
            <a:br>
              <a:rPr lang="en-US" sz="2600" b="0" smtClean="0">
                <a:latin typeface="Arial" charset="0"/>
                <a:cs typeface="+mn-cs"/>
              </a:rPr>
            </a:br>
            <a:endParaRPr lang="en-US" sz="2600" b="0" smtClean="0">
              <a:latin typeface="Arial" charset="0"/>
              <a:cs typeface="+mn-cs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2600" b="0" smtClean="0">
                <a:latin typeface="Arial" charset="0"/>
                <a:cs typeface="+mn-cs"/>
              </a:rPr>
              <a:t>trans-factors </a:t>
            </a:r>
            <a:br>
              <a:rPr lang="en-US" sz="2600" b="0" smtClean="0">
                <a:latin typeface="Arial" charset="0"/>
                <a:cs typeface="+mn-cs"/>
              </a:rPr>
            </a:br>
            <a:r>
              <a:rPr lang="en-US" sz="2600" b="0" smtClean="0">
                <a:latin typeface="Arial" charset="0"/>
                <a:cs typeface="+mn-cs"/>
              </a:rPr>
              <a:t>	(diffusible proteins or RNA)</a:t>
            </a:r>
          </a:p>
          <a:p>
            <a:pPr>
              <a:lnSpc>
                <a:spcPct val="150000"/>
              </a:lnSpc>
              <a:defRPr/>
            </a:pPr>
            <a:r>
              <a:rPr lang="en-US" sz="2600" b="0" smtClean="0">
                <a:latin typeface="Arial" charset="0"/>
                <a:cs typeface="+mn-cs"/>
              </a:rPr>
              <a:t>		 RNA polymerase, Basal transcription 	factors, Cell-specific transcription 		factors, regulatory RNAs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endParaRPr lang="en-US" sz="2600" b="0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7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3200400" y="1524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MITF</a:t>
            </a: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22532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Trans-activating domain</a:t>
            </a:r>
            <a:r>
              <a:rPr lang="en-US" b="0" dirty="0" smtClean="0">
                <a:latin typeface="Arial" charset="0"/>
                <a:cs typeface="+mn-cs"/>
              </a:rPr>
              <a:t> binds a protein called p300/CBP</a:t>
            </a: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	</a:t>
            </a:r>
          </a:p>
          <a:p>
            <a:pPr>
              <a:buFontTx/>
              <a:buChar char="•"/>
              <a:defRPr/>
            </a:pPr>
            <a:r>
              <a:rPr lang="en-US" b="0" dirty="0" smtClean="0">
                <a:latin typeface="Arial" charset="0"/>
                <a:cs typeface="+mn-cs"/>
              </a:rPr>
              <a:t>p300/CBP is a histone </a:t>
            </a:r>
            <a:r>
              <a:rPr lang="en-US" b="0" dirty="0" err="1" smtClean="0">
                <a:latin typeface="Arial" charset="0"/>
                <a:cs typeface="+mn-cs"/>
              </a:rPr>
              <a:t>acetyltransferase</a:t>
            </a:r>
            <a:r>
              <a:rPr lang="en-US" b="0" dirty="0" smtClean="0">
                <a:latin typeface="Arial" charset="0"/>
                <a:cs typeface="+mn-cs"/>
              </a:rPr>
              <a:t>  (HAT)</a:t>
            </a:r>
          </a:p>
          <a:p>
            <a:pPr>
              <a:buFontTx/>
              <a:buChar char="•"/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b="0" dirty="0" smtClean="0">
                <a:latin typeface="Arial" charset="0"/>
                <a:cs typeface="+mn-cs"/>
              </a:rPr>
              <a:t>transfers acetyl groups to histone H3 in the nucleosome</a:t>
            </a:r>
          </a:p>
          <a:p>
            <a:pPr>
              <a:buFontTx/>
              <a:buChar char="•"/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b="0" dirty="0" smtClean="0">
                <a:latin typeface="Arial" charset="0"/>
                <a:cs typeface="+mn-cs"/>
              </a:rPr>
              <a:t>destabilizes the nucleosomes</a:t>
            </a:r>
          </a:p>
          <a:p>
            <a:pPr>
              <a:buFontTx/>
              <a:buChar char="•"/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b="0" dirty="0" smtClean="0">
                <a:latin typeface="Arial" charset="0"/>
                <a:cs typeface="+mn-cs"/>
              </a:rPr>
              <a:t>Genes become expressed</a:t>
            </a:r>
          </a:p>
          <a:p>
            <a:pPr>
              <a:buFontTx/>
              <a:buChar char="•"/>
              <a:defRPr/>
            </a:pPr>
            <a:endParaRPr lang="en-US" b="0" dirty="0" smtClean="0">
              <a:latin typeface="Arial" charset="0"/>
              <a:cs typeface="+mn-cs"/>
            </a:endParaRPr>
          </a:p>
        </p:txBody>
      </p:sp>
      <p:pic>
        <p:nvPicPr>
          <p:cNvPr id="30723" name="Picture 4" descr="C:\Documents and Settings\Pat Estes\Desktop\Gilbert DevBio book\text art\G0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6720" r="44009" b="27960"/>
          <a:stretch>
            <a:fillRect/>
          </a:stretch>
        </p:blipFill>
        <p:spPr bwMode="auto">
          <a:xfrm>
            <a:off x="6194425" y="4114800"/>
            <a:ext cx="3025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2667000" y="1981200"/>
            <a:ext cx="5029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evBio8e-Fig-05-08-0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640238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3048000" y="2286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MITF</a:t>
            </a: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5181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Required for production of pigments in eye and skin</a:t>
            </a: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i="1" dirty="0" smtClean="0">
                <a:latin typeface="Arial" charset="0"/>
                <a:cs typeface="+mn-cs"/>
              </a:rPr>
              <a:t>MITF protein </a:t>
            </a:r>
            <a:r>
              <a:rPr lang="en-US" b="0" dirty="0" smtClean="0">
                <a:latin typeface="Arial" charset="0"/>
                <a:cs typeface="+mn-cs"/>
              </a:rPr>
              <a:t>binds in the enhancer regions of</a:t>
            </a: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	3 </a:t>
            </a:r>
            <a:r>
              <a:rPr lang="en-US" b="0" dirty="0" err="1" smtClean="0">
                <a:latin typeface="Arial" charset="0"/>
                <a:cs typeface="+mn-cs"/>
              </a:rPr>
              <a:t>tyrosinase</a:t>
            </a:r>
            <a:r>
              <a:rPr lang="en-US" b="0" dirty="0" smtClean="0">
                <a:latin typeface="Arial" charset="0"/>
                <a:cs typeface="+mn-cs"/>
              </a:rPr>
              <a:t> proteins - enzymes that make </a:t>
            </a:r>
            <a:r>
              <a:rPr lang="en-US" b="0" dirty="0" smtClean="0">
                <a:latin typeface="Arial" charset="0"/>
                <a:cs typeface="+mn-cs"/>
              </a:rPr>
              <a:t>pigments in </a:t>
            </a:r>
            <a:r>
              <a:rPr lang="en-US" b="0" dirty="0" err="1" smtClean="0">
                <a:latin typeface="Arial" charset="0"/>
                <a:cs typeface="+mn-cs"/>
              </a:rPr>
              <a:t>melanoblasts</a:t>
            </a:r>
            <a:r>
              <a:rPr lang="en-US" b="0" dirty="0" smtClean="0">
                <a:latin typeface="Arial" charset="0"/>
                <a:cs typeface="+mn-cs"/>
              </a:rPr>
              <a:t> derived from the neural crest</a:t>
            </a: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Also active in ear and gut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937" y="5743645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222222"/>
                </a:solidFill>
                <a:latin typeface="Roboto"/>
              </a:rPr>
              <a:t>A </a:t>
            </a:r>
            <a:r>
              <a:rPr lang="en-US" sz="2000" dirty="0" err="1">
                <a:solidFill>
                  <a:srgbClr val="222222"/>
                </a:solidFill>
                <a:latin typeface="Roboto"/>
              </a:rPr>
              <a:t>melanoblast</a:t>
            </a:r>
            <a:r>
              <a:rPr lang="en-US" sz="2000" b="0" dirty="0">
                <a:solidFill>
                  <a:srgbClr val="222222"/>
                </a:solidFill>
                <a:latin typeface="Roboto"/>
              </a:rPr>
              <a:t> is a precursor cell of a melanocyte. </a:t>
            </a:r>
            <a:r>
              <a:rPr lang="en-US" sz="2000" b="0" dirty="0" err="1" smtClean="0">
                <a:solidFill>
                  <a:srgbClr val="222222"/>
                </a:solidFill>
                <a:latin typeface="Roboto"/>
              </a:rPr>
              <a:t>Melanoblasts</a:t>
            </a:r>
            <a:r>
              <a:rPr lang="en-US" sz="2000" b="0" dirty="0" smtClean="0">
                <a:solidFill>
                  <a:srgbClr val="222222"/>
                </a:solidFill>
                <a:latin typeface="Roboto"/>
              </a:rPr>
              <a:t> migrate </a:t>
            </a:r>
            <a:r>
              <a:rPr lang="en-US" sz="2000" b="0" dirty="0">
                <a:solidFill>
                  <a:srgbClr val="222222"/>
                </a:solidFill>
                <a:latin typeface="Roboto"/>
              </a:rPr>
              <a:t>from the </a:t>
            </a:r>
            <a:r>
              <a:rPr lang="en-US" sz="2000" b="0" dirty="0" smtClean="0">
                <a:solidFill>
                  <a:srgbClr val="222222"/>
                </a:solidFill>
                <a:latin typeface="Roboto"/>
              </a:rPr>
              <a:t>neural </a:t>
            </a:r>
            <a:r>
              <a:rPr lang="en-US" sz="2000" b="0" dirty="0">
                <a:solidFill>
                  <a:srgbClr val="222222"/>
                </a:solidFill>
                <a:latin typeface="Roboto"/>
              </a:rPr>
              <a:t>crest </a:t>
            </a:r>
            <a:r>
              <a:rPr lang="en-US" sz="2000" b="0" dirty="0" smtClean="0">
                <a:solidFill>
                  <a:srgbClr val="222222"/>
                </a:solidFill>
                <a:latin typeface="Roboto"/>
              </a:rPr>
              <a:t>to skin and pigment the skin.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74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evBio8e-Fig-21-04-1.jpg                                       00001A68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494213"/>
            <a:ext cx="8535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3048000" y="2286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MITF</a:t>
            </a: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42672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err="1" smtClean="0">
                <a:latin typeface="Arial" charset="0"/>
                <a:cs typeface="+mn-cs"/>
              </a:rPr>
              <a:t>Waardenburg</a:t>
            </a:r>
            <a:r>
              <a:rPr lang="en-US" b="0" dirty="0" smtClean="0">
                <a:latin typeface="Arial" charset="0"/>
                <a:cs typeface="+mn-cs"/>
              </a:rPr>
              <a:t> Syndrome</a:t>
            </a: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Deafness</a:t>
            </a: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Multicolored iris</a:t>
            </a: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White forelock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</a:rPr>
              <a:t>reduced peristalsis</a:t>
            </a: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smtClean="0">
                <a:latin typeface="Arial" charset="0"/>
                <a:cs typeface="+mn-cs"/>
              </a:rPr>
              <a:t>Mutations found in the Human MITF gene</a:t>
            </a:r>
          </a:p>
        </p:txBody>
      </p:sp>
    </p:spTree>
    <p:extLst>
      <p:ext uri="{BB962C8B-B14F-4D97-AF65-F5344CB8AC3E}">
        <p14:creationId xmlns:p14="http://schemas.microsoft.com/office/powerpoint/2010/main" val="37092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76200" y="76200"/>
            <a:ext cx="9131015" cy="63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		</a:t>
            </a: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 err="1">
                <a:latin typeface="Arial" charset="0"/>
                <a:cs typeface="+mn-cs"/>
              </a:rPr>
              <a:t>Piebaldism</a:t>
            </a:r>
            <a:r>
              <a:rPr lang="en-US" b="0" dirty="0">
                <a:latin typeface="Arial" charset="0"/>
                <a:cs typeface="+mn-cs"/>
              </a:rPr>
              <a:t> due to dominant mutation in a gene </a:t>
            </a:r>
            <a:r>
              <a:rPr lang="en-US" b="0" i="1" dirty="0">
                <a:latin typeface="Arial" charset="0"/>
                <a:cs typeface="+mn-cs"/>
              </a:rPr>
              <a:t>(KIT)</a:t>
            </a:r>
            <a:r>
              <a:rPr lang="en-US" b="0" dirty="0">
                <a:latin typeface="Arial" charset="0"/>
                <a:cs typeface="+mn-cs"/>
              </a:rPr>
              <a:t> </a:t>
            </a: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	on the long arm of chromosome 4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Syndrome includes</a:t>
            </a: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 </a:t>
            </a:r>
          </a:p>
          <a:p>
            <a:pPr lvl="1">
              <a:buFontTx/>
              <a:buChar char="•"/>
              <a:defRPr/>
            </a:pPr>
            <a:r>
              <a:rPr lang="en-US" sz="2000" b="0" dirty="0">
                <a:latin typeface="Arial" charset="0"/>
                <a:cs typeface="+mn-cs"/>
              </a:rPr>
              <a:t>anemia</a:t>
            </a:r>
          </a:p>
          <a:p>
            <a:pPr lvl="1">
              <a:buFontTx/>
              <a:buChar char="•"/>
              <a:defRPr/>
            </a:pPr>
            <a:r>
              <a:rPr lang="en-US" sz="2000" b="0" dirty="0">
                <a:latin typeface="Arial" charset="0"/>
                <a:cs typeface="+mn-cs"/>
              </a:rPr>
              <a:t>sterility </a:t>
            </a:r>
          </a:p>
          <a:p>
            <a:pPr lvl="1">
              <a:buFontTx/>
              <a:buChar char="•"/>
              <a:defRPr/>
            </a:pPr>
            <a:r>
              <a:rPr lang="en-US" sz="2000" b="0" dirty="0" err="1">
                <a:latin typeface="Arial" charset="0"/>
                <a:cs typeface="+mn-cs"/>
              </a:rPr>
              <a:t>unpigmented</a:t>
            </a:r>
            <a:r>
              <a:rPr lang="en-US" sz="2000" b="0" dirty="0">
                <a:latin typeface="Arial" charset="0"/>
                <a:cs typeface="+mn-cs"/>
              </a:rPr>
              <a:t> regions of the </a:t>
            </a:r>
          </a:p>
          <a:p>
            <a:pPr lvl="1">
              <a:defRPr/>
            </a:pPr>
            <a:r>
              <a:rPr lang="en-US" sz="2000" b="0" dirty="0">
                <a:latin typeface="Arial" charset="0"/>
                <a:cs typeface="+mn-cs"/>
              </a:rPr>
              <a:t>	skin and hair </a:t>
            </a:r>
          </a:p>
          <a:p>
            <a:pPr lvl="1">
              <a:buFontTx/>
              <a:buChar char="•"/>
              <a:defRPr/>
            </a:pPr>
            <a:r>
              <a:rPr lang="en-US" sz="2000" b="0" dirty="0">
                <a:latin typeface="Arial" charset="0"/>
                <a:cs typeface="+mn-cs"/>
              </a:rPr>
              <a:t>deafness</a:t>
            </a:r>
          </a:p>
          <a:p>
            <a:pPr lvl="1">
              <a:buFontTx/>
              <a:buChar char="•"/>
              <a:defRPr/>
            </a:pPr>
            <a:r>
              <a:rPr lang="en-US" sz="2000" b="0" dirty="0" smtClean="0">
                <a:latin typeface="Arial" charset="0"/>
                <a:cs typeface="+mn-cs"/>
              </a:rPr>
              <a:t>Reduced</a:t>
            </a:r>
            <a:r>
              <a:rPr lang="en-US" sz="2000" b="0" dirty="0">
                <a:latin typeface="Arial" charset="0"/>
                <a:cs typeface="+mn-cs"/>
              </a:rPr>
              <a:t> </a:t>
            </a:r>
            <a:r>
              <a:rPr lang="en-US" sz="2000" b="0" dirty="0" smtClean="0">
                <a:latin typeface="Arial" charset="0"/>
                <a:cs typeface="+mn-cs"/>
              </a:rPr>
              <a:t>peristalsis </a:t>
            </a:r>
            <a:r>
              <a:rPr lang="en-US" sz="2000" b="0" dirty="0">
                <a:latin typeface="Arial" charset="0"/>
                <a:cs typeface="+mn-cs"/>
              </a:rPr>
              <a:t>in the gut</a:t>
            </a:r>
          </a:p>
          <a:p>
            <a:pPr>
              <a:defRPr/>
            </a:pPr>
            <a:endParaRPr lang="en-US" b="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Common feature - </a:t>
            </a: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	</a:t>
            </a:r>
            <a:r>
              <a:rPr lang="en-US" b="0" i="1" dirty="0">
                <a:latin typeface="Arial" charset="0"/>
                <a:cs typeface="+mn-cs"/>
              </a:rPr>
              <a:t>KIT</a:t>
            </a:r>
            <a:r>
              <a:rPr lang="en-US" b="0" dirty="0">
                <a:latin typeface="Arial" charset="0"/>
                <a:cs typeface="+mn-cs"/>
              </a:rPr>
              <a:t> gene encodes a protein (receptor </a:t>
            </a:r>
            <a:r>
              <a:rPr lang="en-US" b="0" dirty="0" smtClean="0">
                <a:latin typeface="Arial" charset="0"/>
                <a:cs typeface="+mn-cs"/>
              </a:rPr>
              <a:t>kinase</a:t>
            </a:r>
            <a:r>
              <a:rPr lang="en-US" b="0" dirty="0">
                <a:latin typeface="Arial" charset="0"/>
                <a:cs typeface="+mn-cs"/>
              </a:rPr>
              <a:t>) expressed in</a:t>
            </a: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	</a:t>
            </a:r>
            <a:r>
              <a:rPr lang="en-US" dirty="0">
                <a:latin typeface="Arial" charset="0"/>
                <a:cs typeface="+mn-cs"/>
              </a:rPr>
              <a:t>neural crest cells</a:t>
            </a:r>
            <a:r>
              <a:rPr lang="en-US" b="0" dirty="0">
                <a:latin typeface="Arial" charset="0"/>
                <a:cs typeface="+mn-cs"/>
              </a:rPr>
              <a:t> and in the precursors of blood cells </a:t>
            </a:r>
          </a:p>
          <a:p>
            <a:pPr>
              <a:defRPr/>
            </a:pPr>
            <a:r>
              <a:rPr lang="en-US" b="0" dirty="0">
                <a:latin typeface="Arial" charset="0"/>
                <a:cs typeface="+mn-cs"/>
              </a:rPr>
              <a:t>	and germ cells </a:t>
            </a:r>
          </a:p>
        </p:txBody>
      </p:sp>
      <p:pic>
        <p:nvPicPr>
          <p:cNvPr id="33794" name="Picture 3" descr="C:\Documents and Settings\Pat Estes\Desktop\Gilbert\photos\G011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8013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en-US" sz="2000" dirty="0" smtClean="0"/>
              <a:t>Activation </a:t>
            </a:r>
            <a:r>
              <a:rPr lang="en-US" sz="2000" dirty="0"/>
              <a:t>of MITF transcription factor through the binding of stem cell factor by the Kit RTK protein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45796" name="Picture 4" descr="DevBio9e-Fig-03-22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/>
          <a:stretch>
            <a:fillRect/>
          </a:stretch>
        </p:blipFill>
        <p:spPr bwMode="auto">
          <a:xfrm>
            <a:off x="330200" y="923925"/>
            <a:ext cx="8488363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4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Additional Biochemical mechanisms to regulate 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evBio8e-Fig-05-19-1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45188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Methylation of DNA and transcription regulation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2193925" y="2632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2971800" y="5638800"/>
            <a:ext cx="3205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DNA methyltransferases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276600" y="36576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6295" name="Line 7"/>
          <p:cNvSpPr>
            <a:spLocks noChangeShapeType="1"/>
          </p:cNvSpPr>
          <p:nvPr/>
        </p:nvSpPr>
        <p:spPr bwMode="auto">
          <a:xfrm flipV="1">
            <a:off x="4267200" y="3733800"/>
            <a:ext cx="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2590800" y="5410200"/>
            <a:ext cx="41910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420868" name="Picture 4" descr="DevBio9e-Fig-02-17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808038"/>
            <a:ext cx="8051800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Methylation of globin genes in human embryonic blood cells</a:t>
            </a:r>
            <a:r>
              <a:rPr lang="en-US" dirty="0" smtClean="0">
                <a:cs typeface="+mj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422916" name="Picture 4" descr="DevBio9e-Fig-02-18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/>
          <a:stretch>
            <a:fillRect/>
          </a:stretch>
        </p:blipFill>
        <p:spPr bwMode="auto">
          <a:xfrm>
            <a:off x="622300" y="1122363"/>
            <a:ext cx="7899400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DNA methylation can block transcription by preventing transcription factors binding to enhancer region</a:t>
            </a:r>
            <a:r>
              <a:rPr lang="en-US" dirty="0" smtClean="0">
                <a:cs typeface="+mj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Methylated DNA can alter histone modifications -</a:t>
            </a:r>
            <a:endParaRPr lang="en-US" dirty="0" smtClean="0">
              <a:cs typeface="+mj-cs"/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424964" name="Picture 4" descr="DevBio9e-Fig-02-19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77950"/>
            <a:ext cx="729297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18891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1508125" y="484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5105400" y="31242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773" name="Picture 6" descr="DevBio8e-Fig-05-02-1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6630988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Parts of a Gene (</a:t>
            </a:r>
            <a:r>
              <a:rPr lang="en-US" smtClean="0">
                <a:latin typeface="Symbol" charset="0"/>
                <a:cs typeface="+mj-cs"/>
              </a:rPr>
              <a:t>b</a:t>
            </a:r>
            <a:r>
              <a:rPr lang="en-US" smtClean="0">
                <a:cs typeface="+mj-cs"/>
              </a:rPr>
              <a:t>-globin)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76200" y="3048000"/>
            <a:ext cx="25908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152400" y="2716213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cs typeface="+mn-cs"/>
              </a:rPr>
              <a:t>Enhancer regions</a:t>
            </a:r>
            <a:endParaRPr lang="en-US" b="0">
              <a:cs typeface="+mn-cs"/>
            </a:endParaRPr>
          </a:p>
        </p:txBody>
      </p:sp>
      <p:sp>
        <p:nvSpPr>
          <p:cNvPr id="364554" name="Rectangle 10"/>
          <p:cNvSpPr>
            <a:spLocks noChangeArrowheads="1"/>
          </p:cNvSpPr>
          <p:nvPr/>
        </p:nvSpPr>
        <p:spPr bwMode="auto">
          <a:xfrm>
            <a:off x="990600" y="3048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4555" name="Rectangle 11"/>
          <p:cNvSpPr>
            <a:spLocks noChangeArrowheads="1"/>
          </p:cNvSpPr>
          <p:nvPr/>
        </p:nvSpPr>
        <p:spPr bwMode="auto">
          <a:xfrm>
            <a:off x="1524000" y="3048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4556" name="Rectangle 12"/>
          <p:cNvSpPr>
            <a:spLocks noChangeArrowheads="1"/>
          </p:cNvSpPr>
          <p:nvPr/>
        </p:nvSpPr>
        <p:spPr bwMode="auto">
          <a:xfrm>
            <a:off x="381000" y="3048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4557" name="Rectangle 13"/>
          <p:cNvSpPr>
            <a:spLocks noChangeArrowheads="1"/>
          </p:cNvSpPr>
          <p:nvPr/>
        </p:nvSpPr>
        <p:spPr bwMode="auto">
          <a:xfrm>
            <a:off x="5486400" y="5257800"/>
            <a:ext cx="3962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It goes both ways: alterations of histones affects DNA methylation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2193925" y="2632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1219200" y="1600200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0">
                <a:cs typeface="+mn-cs"/>
              </a:rPr>
              <a:t>K9H3 = Lysine residue in position 9 on Histone H3</a:t>
            </a:r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4724400" cy="231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 If </a:t>
            </a:r>
            <a:r>
              <a:rPr lang="en-US" sz="2200">
                <a:cs typeface="+mn-cs"/>
              </a:rPr>
              <a:t>acetylated </a:t>
            </a:r>
            <a:r>
              <a:rPr lang="en-US" sz="2200" b="0">
                <a:cs typeface="+mn-cs"/>
              </a:rPr>
              <a:t>by p300/CBP (HAT)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 nucleosome destabilized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 transcriptional activation</a:t>
            </a:r>
            <a:endParaRPr lang="en-US" b="0">
              <a:cs typeface="+mn-cs"/>
            </a:endParaRPr>
          </a:p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5105400" y="2392363"/>
            <a:ext cx="4191000" cy="446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If </a:t>
            </a:r>
            <a:r>
              <a:rPr lang="en-US" sz="2200">
                <a:cs typeface="+mn-cs"/>
              </a:rPr>
              <a:t>methylated</a:t>
            </a:r>
            <a:r>
              <a:rPr lang="en-US" sz="2200" b="0">
                <a:cs typeface="+mn-cs"/>
              </a:rPr>
              <a:t> by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histone methyl transferase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nucleosome stabilized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DNA methyl transferase attracted or stabilized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DNA is methlyated at CpG sites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b="0">
                <a:cs typeface="+mn-cs"/>
              </a:rPr>
              <a:t>transcriptional repression</a:t>
            </a:r>
            <a:endParaRPr lang="en-US" b="0">
              <a:cs typeface="+mn-cs"/>
            </a:endParaRP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181600" y="3200400"/>
            <a:ext cx="3429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5181600" y="4572000"/>
            <a:ext cx="28956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2438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 smtClean="0">
                <a:cs typeface="+mn-cs"/>
              </a:rPr>
              <a:t>Chapter 4 Figures– </a:t>
            </a:r>
          </a:p>
          <a:p>
            <a:pPr>
              <a:defRPr/>
            </a:pPr>
            <a:r>
              <a:rPr lang="en-US" sz="1800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1800" dirty="0" smtClean="0">
                <a:cs typeface="+mn-cs"/>
              </a:rPr>
              <a:t>Fig</a:t>
            </a:r>
            <a:r>
              <a:rPr lang="en-US" sz="1800" dirty="0">
                <a:cs typeface="+mn-cs"/>
              </a:rPr>
              <a:t>. </a:t>
            </a:r>
            <a:r>
              <a:rPr lang="en-US" sz="1800" dirty="0" smtClean="0">
                <a:cs typeface="+mn-cs"/>
              </a:rPr>
              <a:t>4.6 – Emily D.  </a:t>
            </a: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 smtClean="0">
                <a:cs typeface="+mn-cs"/>
              </a:rPr>
              <a:t>4.15 – Aidan G.</a:t>
            </a: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 smtClean="0"/>
              <a:t>4.24 – Brandon G.</a:t>
            </a:r>
          </a:p>
          <a:p>
            <a:pPr>
              <a:defRPr/>
            </a:pPr>
            <a:r>
              <a:rPr lang="en-US" sz="1800" dirty="0" smtClean="0">
                <a:cs typeface="+mn-cs"/>
              </a:rPr>
              <a:t>4.25 – John H.</a:t>
            </a:r>
          </a:p>
          <a:p>
            <a:pPr>
              <a:defRPr/>
            </a:pPr>
            <a:r>
              <a:rPr lang="en-US" sz="1800" dirty="0" smtClean="0"/>
              <a:t>4.26 – </a:t>
            </a:r>
            <a:r>
              <a:rPr lang="en-US" sz="1800" dirty="0" err="1" smtClean="0"/>
              <a:t>Chinmaya</a:t>
            </a:r>
            <a:r>
              <a:rPr lang="en-US" sz="1800" dirty="0" smtClean="0"/>
              <a:t> J.</a:t>
            </a:r>
          </a:p>
          <a:p>
            <a:pPr>
              <a:defRPr/>
            </a:pPr>
            <a:r>
              <a:rPr lang="en-US" sz="1800" dirty="0" smtClean="0"/>
              <a:t>4.13 – Kerri K.</a:t>
            </a:r>
          </a:p>
          <a:p>
            <a:pPr>
              <a:defRPr/>
            </a:pPr>
            <a:r>
              <a:rPr lang="en-US" sz="1800" dirty="0" smtClean="0"/>
              <a:t>4.22 – Monty K.</a:t>
            </a:r>
          </a:p>
          <a:p>
            <a:pPr>
              <a:defRPr/>
            </a:pPr>
            <a:r>
              <a:rPr lang="en-US" sz="1800" dirty="0" smtClean="0"/>
              <a:t>4.23 – Nathan K.</a:t>
            </a:r>
            <a:endParaRPr lang="en-US" sz="1800" dirty="0"/>
          </a:p>
          <a:p>
            <a:pPr>
              <a:defRPr/>
            </a:pPr>
            <a:endParaRPr lang="en-US" sz="1800" dirty="0" smtClean="0">
              <a:cs typeface="+mn-cs"/>
            </a:endParaRPr>
          </a:p>
          <a:p>
            <a:pPr>
              <a:defRPr/>
            </a:pPr>
            <a:endParaRPr lang="en-US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1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Differential regulation via alternative splicing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2193925" y="4460875"/>
            <a:ext cx="616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generates increased diversity of gene products</a:t>
            </a:r>
          </a:p>
        </p:txBody>
      </p:sp>
    </p:spTree>
    <p:extLst>
      <p:ext uri="{BB962C8B-B14F-4D97-AF65-F5344CB8AC3E}">
        <p14:creationId xmlns:p14="http://schemas.microsoft.com/office/powerpoint/2010/main" val="1723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Differential Splicing</a:t>
            </a:r>
          </a:p>
        </p:txBody>
      </p:sp>
      <p:pic>
        <p:nvPicPr>
          <p:cNvPr id="58370" name="Picture 3" descr="DevBio8e-Fig-05-26-0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7165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1143000" y="1847850"/>
            <a:ext cx="31242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35210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/>
              <a:t>one gene makes two different mRNA molecules</a:t>
            </a:r>
          </a:p>
          <a:p>
            <a:pPr>
              <a:defRPr/>
            </a:pPr>
            <a:endParaRPr lang="en-US" b="0"/>
          </a:p>
          <a:p>
            <a:pPr>
              <a:defRPr/>
            </a:pPr>
            <a:r>
              <a:rPr lang="en-US" b="0"/>
              <a:t>nRNA is alternatively spliced</a:t>
            </a:r>
          </a:p>
          <a:p>
            <a:pPr>
              <a:defRPr/>
            </a:pPr>
            <a:endParaRPr lang="en-US" b="0"/>
          </a:p>
          <a:p>
            <a:pPr>
              <a:defRPr/>
            </a:pPr>
            <a:r>
              <a:rPr lang="en-US" b="0"/>
              <a:t>different protein coding sequences </a:t>
            </a:r>
          </a:p>
        </p:txBody>
      </p:sp>
    </p:spTree>
    <p:extLst>
      <p:ext uri="{BB962C8B-B14F-4D97-AF65-F5344CB8AC3E}">
        <p14:creationId xmlns:p14="http://schemas.microsoft.com/office/powerpoint/2010/main" val="33300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Spliceosomes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609600" y="2590800"/>
            <a:ext cx="42497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00050" indent="-4000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143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b="0" smtClean="0"/>
              <a:t>small nuclear RNA (snRNAs)</a:t>
            </a:r>
          </a:p>
          <a:p>
            <a:pPr>
              <a:buFontTx/>
              <a:buChar char="•"/>
              <a:defRPr/>
            </a:pPr>
            <a:endParaRPr lang="en-US" b="0" smtClean="0"/>
          </a:p>
          <a:p>
            <a:pPr>
              <a:buFontTx/>
              <a:buChar char="•"/>
              <a:defRPr/>
            </a:pPr>
            <a:r>
              <a:rPr lang="en-US" b="0" smtClean="0"/>
              <a:t>splicing factors (proteins)</a:t>
            </a:r>
          </a:p>
          <a:p>
            <a:pPr>
              <a:buFontTx/>
              <a:buChar char="•"/>
              <a:defRPr/>
            </a:pPr>
            <a:endParaRPr lang="en-US" b="0" smtClean="0"/>
          </a:p>
          <a:p>
            <a:pPr>
              <a:defRPr/>
            </a:pPr>
            <a:endParaRPr lang="en-US" b="0" smtClean="0"/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1981200" y="1524000"/>
            <a:ext cx="546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/>
              <a:t>a complex of  small RNAs and proteins</a:t>
            </a: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/>
              <a:t>recognize splice sites - conserved RNA sequences at the ends of the intron</a:t>
            </a:r>
          </a:p>
        </p:txBody>
      </p:sp>
      <p:pic>
        <p:nvPicPr>
          <p:cNvPr id="59397" name="Picture 6" descr="SpliceosomeComplex.gif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276600"/>
            <a:ext cx="38735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78163"/>
            <a:ext cx="86868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j-cs"/>
              </a:rPr>
              <a:t>Fig. 3.25**  The </a:t>
            </a:r>
            <a:r>
              <a:rPr lang="en-US" sz="2400" i="1" dirty="0" err="1" smtClean="0">
                <a:cs typeface="+mj-cs"/>
              </a:rPr>
              <a:t>Dscam</a:t>
            </a:r>
            <a:r>
              <a:rPr lang="en-US" sz="2400" dirty="0" smtClean="0">
                <a:cs typeface="+mj-cs"/>
              </a:rPr>
              <a:t> gene of </a:t>
            </a:r>
            <a:r>
              <a:rPr lang="en-US" sz="2400" i="1" dirty="0" smtClean="0">
                <a:cs typeface="+mj-cs"/>
              </a:rPr>
              <a:t>Drosophila</a:t>
            </a:r>
            <a:r>
              <a:rPr lang="en-US" sz="2400" dirty="0" smtClean="0">
                <a:cs typeface="+mj-cs"/>
              </a:rPr>
              <a:t> can produce 38,016 different types of proteins by alternative </a:t>
            </a:r>
            <a:r>
              <a:rPr lang="en-US" sz="2400" dirty="0" err="1" smtClean="0">
                <a:cs typeface="+mj-cs"/>
              </a:rPr>
              <a:t>nRNA</a:t>
            </a:r>
            <a:r>
              <a:rPr lang="en-US" sz="2400" dirty="0" smtClean="0">
                <a:cs typeface="+mj-cs"/>
              </a:rPr>
              <a:t> splicing</a:t>
            </a: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1160"/>
            <a:ext cx="85344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88"/>
            <a:ext cx="91440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err="1" smtClean="0">
                <a:cs typeface="+mj-cs"/>
              </a:rPr>
              <a:t>Dscam</a:t>
            </a:r>
            <a:r>
              <a:rPr lang="en-US" sz="2600" dirty="0" smtClean="0">
                <a:cs typeface="+mj-cs"/>
              </a:rPr>
              <a:t> protein is specifically required to keep dendrites from the same neuron from adhering to each other</a:t>
            </a:r>
            <a:endParaRPr lang="en-US" dirty="0" smtClean="0">
              <a:cs typeface="+mj-cs"/>
            </a:endParaRP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437252" name="Picture 4" descr="DevBio9e-Fig-02-29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9325"/>
            <a:ext cx="7848600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54864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66800" y="4191000"/>
            <a:ext cx="69342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Splice site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sz="2000" b="1" dirty="0" smtClean="0"/>
              <a:t>Fig 3.26**</a:t>
            </a:r>
            <a:endParaRPr lang="en-US" sz="2000" b="1" dirty="0"/>
          </a:p>
        </p:txBody>
      </p:sp>
      <p:pic>
        <p:nvPicPr>
          <p:cNvPr id="4" name="Picture 4" descr="DevBio9e-Fig-02-30-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7" y="1295400"/>
            <a:ext cx="7192963" cy="540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83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Regulation of mRNA stability</a:t>
            </a:r>
          </a:p>
        </p:txBody>
      </p:sp>
    </p:spTree>
    <p:extLst>
      <p:ext uri="{BB962C8B-B14F-4D97-AF65-F5344CB8AC3E}">
        <p14:creationId xmlns:p14="http://schemas.microsoft.com/office/powerpoint/2010/main" val="39435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Regulation of mRNA </a:t>
            </a:r>
            <a:r>
              <a:rPr lang="en-US" sz="2800" dirty="0" smtClean="0"/>
              <a:t>stability – fig 3.27 **</a:t>
            </a:r>
            <a:endParaRPr lang="en-US" sz="2800" dirty="0"/>
          </a:p>
        </p:txBody>
      </p:sp>
      <p:pic>
        <p:nvPicPr>
          <p:cNvPr id="447491" name="Picture 3" descr="DevBio9e-Fig-02-31-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976313"/>
            <a:ext cx="65278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381000" y="5638800"/>
            <a:ext cx="789661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casein mRNA (encodes milk protein) </a:t>
            </a:r>
          </a:p>
          <a:p>
            <a:pPr>
              <a:defRPr/>
            </a:pPr>
            <a:r>
              <a:rPr lang="en-US" sz="1600" dirty="0"/>
              <a:t>cultured rat mammary cells - pulse/chase </a:t>
            </a:r>
            <a:r>
              <a:rPr lang="en-US" sz="1600" dirty="0" smtClean="0"/>
              <a:t>experiment</a:t>
            </a:r>
          </a:p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://www.sumanasinc.com/webcontent/animations/content/pulsechase/pulsechase.html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28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Promoter and transcription initiation site</a:t>
            </a: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7086600" y="57150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96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4267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Promoter (cis-element) </a:t>
            </a:r>
          </a:p>
          <a:p>
            <a:pPr>
              <a:defRPr/>
            </a:pPr>
            <a:r>
              <a:rPr lang="en-US" b="0">
                <a:cs typeface="+mn-cs"/>
              </a:rPr>
              <a:t>(i.e. a DNA sequence)</a:t>
            </a:r>
          </a:p>
          <a:p>
            <a:pPr>
              <a:defRPr/>
            </a:pPr>
            <a:endParaRPr lang="en-US" b="0">
              <a:cs typeface="+mn-cs"/>
            </a:endParaRPr>
          </a:p>
          <a:p>
            <a:pPr>
              <a:defRPr/>
            </a:pPr>
            <a:r>
              <a:rPr lang="en-US" b="0">
                <a:cs typeface="+mn-cs"/>
              </a:rPr>
              <a:t>Main job: allows RNA polymerase II</a:t>
            </a:r>
          </a:p>
          <a:p>
            <a:pPr>
              <a:defRPr/>
            </a:pPr>
            <a:r>
              <a:rPr lang="en-US" b="0">
                <a:cs typeface="+mn-cs"/>
              </a:rPr>
              <a:t>to bind and initiate transcription</a:t>
            </a:r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4876800" y="1143000"/>
            <a:ext cx="2057400" cy="2209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8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Regulation of mRNA stability</a:t>
            </a:r>
          </a:p>
        </p:txBody>
      </p:sp>
      <p:pic>
        <p:nvPicPr>
          <p:cNvPr id="445443" name="Picture 3" descr="DevBio9e-Fig-02-31-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066800"/>
            <a:ext cx="57785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919162" y="5257800"/>
            <a:ext cx="73056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stability of message often depends on </a:t>
            </a:r>
            <a:r>
              <a:rPr lang="en-US" dirty="0" err="1"/>
              <a:t>polyA</a:t>
            </a:r>
            <a:r>
              <a:rPr lang="en-US" dirty="0"/>
              <a:t> tail length </a:t>
            </a:r>
          </a:p>
          <a:p>
            <a:pPr>
              <a:defRPr/>
            </a:pPr>
            <a:r>
              <a:rPr lang="en-US" dirty="0"/>
              <a:t>and on sequences in the 3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UTR </a:t>
            </a:r>
          </a:p>
        </p:txBody>
      </p:sp>
    </p:spTree>
    <p:extLst>
      <p:ext uri="{BB962C8B-B14F-4D97-AF65-F5344CB8AC3E}">
        <p14:creationId xmlns:p14="http://schemas.microsoft.com/office/powerpoint/2010/main" val="41275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Regulation of Translation</a:t>
            </a:r>
          </a:p>
        </p:txBody>
      </p:sp>
    </p:spTree>
    <p:extLst>
      <p:ext uri="{BB962C8B-B14F-4D97-AF65-F5344CB8AC3E}">
        <p14:creationId xmlns:p14="http://schemas.microsoft.com/office/powerpoint/2010/main" val="3200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Regulation of Translation</a:t>
            </a:r>
          </a:p>
        </p:txBody>
      </p:sp>
      <p:pic>
        <p:nvPicPr>
          <p:cNvPr id="68610" name="Picture 3" descr="DevBio8e-Fig-05-33-0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307388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3276600" y="1676400"/>
            <a:ext cx="50292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533400" y="4876800"/>
            <a:ext cx="50292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3276600" y="1752600"/>
            <a:ext cx="5334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/>
              <a:t>mRNA molecules are often circular</a:t>
            </a:r>
          </a:p>
          <a:p>
            <a:pPr>
              <a:spcBef>
                <a:spcPct val="50000"/>
              </a:spcBef>
              <a:defRPr/>
            </a:pPr>
            <a:r>
              <a:rPr lang="en-US"/>
              <a:t>eIF4E</a:t>
            </a:r>
            <a:r>
              <a:rPr lang="en-US" b="0"/>
              <a:t> - eukaryotic initiation factor-4E binds the 5 prime 7-methylguanosine cap</a:t>
            </a:r>
          </a:p>
          <a:p>
            <a:pPr>
              <a:spcBef>
                <a:spcPct val="50000"/>
              </a:spcBef>
              <a:defRPr/>
            </a:pPr>
            <a:r>
              <a:rPr lang="en-US"/>
              <a:t>eIF4G </a:t>
            </a:r>
            <a:r>
              <a:rPr lang="en-US" b="0"/>
              <a:t>- scaffold or linker protein</a:t>
            </a:r>
          </a:p>
          <a:p>
            <a:pPr>
              <a:spcBef>
                <a:spcPct val="50000"/>
              </a:spcBef>
              <a:defRPr/>
            </a:pPr>
            <a:r>
              <a:rPr lang="en-US"/>
              <a:t>PolyA binding protein</a:t>
            </a:r>
            <a:r>
              <a:rPr lang="en-US" b="0"/>
              <a:t> - (PABP)</a:t>
            </a:r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4419600" y="4667250"/>
            <a:ext cx="914400" cy="457200"/>
          </a:xfrm>
          <a:prstGeom prst="rect">
            <a:avLst/>
          </a:prstGeom>
          <a:solidFill>
            <a:srgbClr val="FF0000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eIF4E</a:t>
            </a: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4495800" y="5097463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5</a:t>
            </a:r>
            <a:r>
              <a:rPr lang="ja-JP" altLang="en-US" sz="2000" b="0">
                <a:latin typeface="Arial"/>
              </a:rPr>
              <a:t>’</a:t>
            </a:r>
            <a:r>
              <a:rPr lang="en-US" sz="2000" b="0"/>
              <a:t>CAP</a:t>
            </a:r>
            <a:endParaRPr lang="en-US" b="0"/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6172200" y="5097463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3</a:t>
            </a:r>
            <a:r>
              <a:rPr lang="ja-JP" altLang="en-US" sz="2000" b="0">
                <a:latin typeface="Arial"/>
              </a:rPr>
              <a:t>’</a:t>
            </a:r>
            <a:r>
              <a:rPr lang="en-US" sz="2000" b="0"/>
              <a:t>polyA</a:t>
            </a:r>
            <a:endParaRPr lang="en-US" b="0"/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5257800" y="4743450"/>
            <a:ext cx="990600" cy="457200"/>
          </a:xfrm>
          <a:prstGeom prst="rect">
            <a:avLst/>
          </a:prstGeom>
          <a:solidFill>
            <a:srgbClr val="FF6600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eIF4G</a:t>
            </a:r>
          </a:p>
        </p:txBody>
      </p:sp>
      <p:sp>
        <p:nvSpPr>
          <p:cNvPr id="448523" name="Freeform 11"/>
          <p:cNvSpPr>
            <a:spLocks/>
          </p:cNvSpPr>
          <p:nvPr/>
        </p:nvSpPr>
        <p:spPr bwMode="auto">
          <a:xfrm>
            <a:off x="3541713" y="5214938"/>
            <a:ext cx="4117975" cy="1566862"/>
          </a:xfrm>
          <a:custGeom>
            <a:avLst/>
            <a:gdLst>
              <a:gd name="T0" fmla="*/ 656 w 2594"/>
              <a:gd name="T1" fmla="*/ 13 h 987"/>
              <a:gd name="T2" fmla="*/ 106 w 2594"/>
              <a:gd name="T3" fmla="*/ 163 h 987"/>
              <a:gd name="T4" fmla="*/ 0 w 2594"/>
              <a:gd name="T5" fmla="*/ 338 h 987"/>
              <a:gd name="T6" fmla="*/ 31 w 2594"/>
              <a:gd name="T7" fmla="*/ 431 h 987"/>
              <a:gd name="T8" fmla="*/ 106 w 2594"/>
              <a:gd name="T9" fmla="*/ 487 h 987"/>
              <a:gd name="T10" fmla="*/ 338 w 2594"/>
              <a:gd name="T11" fmla="*/ 619 h 987"/>
              <a:gd name="T12" fmla="*/ 688 w 2594"/>
              <a:gd name="T13" fmla="*/ 775 h 987"/>
              <a:gd name="T14" fmla="*/ 950 w 2594"/>
              <a:gd name="T15" fmla="*/ 881 h 987"/>
              <a:gd name="T16" fmla="*/ 1044 w 2594"/>
              <a:gd name="T17" fmla="*/ 912 h 987"/>
              <a:gd name="T18" fmla="*/ 1394 w 2594"/>
              <a:gd name="T19" fmla="*/ 987 h 987"/>
              <a:gd name="T20" fmla="*/ 1888 w 2594"/>
              <a:gd name="T21" fmla="*/ 944 h 987"/>
              <a:gd name="T22" fmla="*/ 2300 w 2594"/>
              <a:gd name="T23" fmla="*/ 825 h 987"/>
              <a:gd name="T24" fmla="*/ 2456 w 2594"/>
              <a:gd name="T25" fmla="*/ 744 h 987"/>
              <a:gd name="T26" fmla="*/ 2500 w 2594"/>
              <a:gd name="T27" fmla="*/ 675 h 987"/>
              <a:gd name="T28" fmla="*/ 2544 w 2594"/>
              <a:gd name="T29" fmla="*/ 631 h 987"/>
              <a:gd name="T30" fmla="*/ 2569 w 2594"/>
              <a:gd name="T31" fmla="*/ 606 h 987"/>
              <a:gd name="T32" fmla="*/ 2594 w 2594"/>
              <a:gd name="T33" fmla="*/ 506 h 987"/>
              <a:gd name="T34" fmla="*/ 2581 w 2594"/>
              <a:gd name="T35" fmla="*/ 387 h 987"/>
              <a:gd name="T36" fmla="*/ 2481 w 2594"/>
              <a:gd name="T37" fmla="*/ 263 h 987"/>
              <a:gd name="T38" fmla="*/ 2406 w 2594"/>
              <a:gd name="T39" fmla="*/ 206 h 987"/>
              <a:gd name="T40" fmla="*/ 2225 w 2594"/>
              <a:gd name="T41" fmla="*/ 163 h 987"/>
              <a:gd name="T42" fmla="*/ 2056 w 2594"/>
              <a:gd name="T43" fmla="*/ 113 h 987"/>
              <a:gd name="T44" fmla="*/ 1981 w 2594"/>
              <a:gd name="T45" fmla="*/ 94 h 987"/>
              <a:gd name="T46" fmla="*/ 1888 w 2594"/>
              <a:gd name="T47" fmla="*/ 56 h 987"/>
              <a:gd name="T48" fmla="*/ 1794 w 2594"/>
              <a:gd name="T49" fmla="*/ 19 h 987"/>
              <a:gd name="T50" fmla="*/ 1700 w 2594"/>
              <a:gd name="T51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94" h="987">
                <a:moveTo>
                  <a:pt x="656" y="13"/>
                </a:moveTo>
                <a:cubicBezTo>
                  <a:pt x="474" y="25"/>
                  <a:pt x="259" y="48"/>
                  <a:pt x="106" y="163"/>
                </a:cubicBezTo>
                <a:cubicBezTo>
                  <a:pt x="50" y="204"/>
                  <a:pt x="23" y="275"/>
                  <a:pt x="0" y="338"/>
                </a:cubicBezTo>
                <a:cubicBezTo>
                  <a:pt x="10" y="369"/>
                  <a:pt x="12" y="404"/>
                  <a:pt x="31" y="431"/>
                </a:cubicBezTo>
                <a:cubicBezTo>
                  <a:pt x="49" y="456"/>
                  <a:pt x="80" y="468"/>
                  <a:pt x="106" y="487"/>
                </a:cubicBezTo>
                <a:cubicBezTo>
                  <a:pt x="200" y="555"/>
                  <a:pt x="197" y="548"/>
                  <a:pt x="338" y="619"/>
                </a:cubicBezTo>
                <a:cubicBezTo>
                  <a:pt x="452" y="676"/>
                  <a:pt x="571" y="722"/>
                  <a:pt x="688" y="775"/>
                </a:cubicBezTo>
                <a:cubicBezTo>
                  <a:pt x="773" y="813"/>
                  <a:pt x="859" y="856"/>
                  <a:pt x="950" y="881"/>
                </a:cubicBezTo>
                <a:cubicBezTo>
                  <a:pt x="980" y="901"/>
                  <a:pt x="1008" y="903"/>
                  <a:pt x="1044" y="912"/>
                </a:cubicBezTo>
                <a:cubicBezTo>
                  <a:pt x="1162" y="939"/>
                  <a:pt x="1273" y="970"/>
                  <a:pt x="1394" y="987"/>
                </a:cubicBezTo>
                <a:cubicBezTo>
                  <a:pt x="1573" y="978"/>
                  <a:pt x="1712" y="950"/>
                  <a:pt x="1888" y="944"/>
                </a:cubicBezTo>
                <a:cubicBezTo>
                  <a:pt x="2032" y="918"/>
                  <a:pt x="2161" y="872"/>
                  <a:pt x="2300" y="825"/>
                </a:cubicBezTo>
                <a:cubicBezTo>
                  <a:pt x="2356" y="805"/>
                  <a:pt x="2402" y="769"/>
                  <a:pt x="2456" y="744"/>
                </a:cubicBezTo>
                <a:cubicBezTo>
                  <a:pt x="2485" y="714"/>
                  <a:pt x="2479" y="702"/>
                  <a:pt x="2500" y="675"/>
                </a:cubicBezTo>
                <a:cubicBezTo>
                  <a:pt x="2512" y="658"/>
                  <a:pt x="2529" y="645"/>
                  <a:pt x="2544" y="631"/>
                </a:cubicBezTo>
                <a:cubicBezTo>
                  <a:pt x="2552" y="622"/>
                  <a:pt x="2569" y="606"/>
                  <a:pt x="2569" y="606"/>
                </a:cubicBezTo>
                <a:cubicBezTo>
                  <a:pt x="2577" y="571"/>
                  <a:pt x="2588" y="540"/>
                  <a:pt x="2594" y="506"/>
                </a:cubicBezTo>
                <a:cubicBezTo>
                  <a:pt x="2589" y="466"/>
                  <a:pt x="2587" y="426"/>
                  <a:pt x="2581" y="387"/>
                </a:cubicBezTo>
                <a:cubicBezTo>
                  <a:pt x="2573" y="342"/>
                  <a:pt x="2513" y="293"/>
                  <a:pt x="2481" y="263"/>
                </a:cubicBezTo>
                <a:cubicBezTo>
                  <a:pt x="2464" y="228"/>
                  <a:pt x="2441" y="215"/>
                  <a:pt x="2406" y="206"/>
                </a:cubicBezTo>
                <a:cubicBezTo>
                  <a:pt x="2352" y="170"/>
                  <a:pt x="2287" y="167"/>
                  <a:pt x="2225" y="163"/>
                </a:cubicBezTo>
                <a:cubicBezTo>
                  <a:pt x="2173" y="136"/>
                  <a:pt x="2112" y="123"/>
                  <a:pt x="2056" y="113"/>
                </a:cubicBezTo>
                <a:cubicBezTo>
                  <a:pt x="2031" y="103"/>
                  <a:pt x="2006" y="101"/>
                  <a:pt x="1981" y="94"/>
                </a:cubicBezTo>
                <a:cubicBezTo>
                  <a:pt x="1958" y="69"/>
                  <a:pt x="1918" y="67"/>
                  <a:pt x="1888" y="56"/>
                </a:cubicBezTo>
                <a:cubicBezTo>
                  <a:pt x="1857" y="27"/>
                  <a:pt x="1836" y="24"/>
                  <a:pt x="1794" y="19"/>
                </a:cubicBezTo>
                <a:cubicBezTo>
                  <a:pt x="1757" y="7"/>
                  <a:pt x="1737" y="0"/>
                  <a:pt x="170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8524" name="Rectangle 12"/>
          <p:cNvSpPr>
            <a:spLocks noChangeArrowheads="1"/>
          </p:cNvSpPr>
          <p:nvPr/>
        </p:nvSpPr>
        <p:spPr bwMode="auto">
          <a:xfrm>
            <a:off x="6172200" y="4724400"/>
            <a:ext cx="990600" cy="457200"/>
          </a:xfrm>
          <a:prstGeom prst="rect">
            <a:avLst/>
          </a:prstGeom>
          <a:solidFill>
            <a:schemeClr val="accent2">
              <a:alpha val="71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PABP</a:t>
            </a:r>
          </a:p>
        </p:txBody>
      </p:sp>
      <p:sp>
        <p:nvSpPr>
          <p:cNvPr id="448525" name="Text Box 13"/>
          <p:cNvSpPr txBox="1">
            <a:spLocks noChangeArrowheads="1"/>
          </p:cNvSpPr>
          <p:nvPr/>
        </p:nvSpPr>
        <p:spPr bwMode="auto">
          <a:xfrm>
            <a:off x="4038600" y="6172200"/>
            <a:ext cx="736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AUG</a:t>
            </a:r>
            <a:endParaRPr lang="en-US" b="0"/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7086600" y="5943600"/>
            <a:ext cx="736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UAA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2462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Translation</a:t>
            </a:r>
          </a:p>
        </p:txBody>
      </p:sp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505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/>
              <a:t>Small ribosomal subunit 40S RNA - scans for AUG</a:t>
            </a:r>
          </a:p>
          <a:p>
            <a:pPr>
              <a:spcBef>
                <a:spcPct val="50000"/>
              </a:spcBef>
              <a:defRPr/>
            </a:pPr>
            <a:endParaRPr lang="en-US" b="0"/>
          </a:p>
          <a:p>
            <a:pPr>
              <a:spcBef>
                <a:spcPct val="50000"/>
              </a:spcBef>
              <a:defRPr/>
            </a:pPr>
            <a:r>
              <a:rPr lang="en-US" b="0"/>
              <a:t>Initiation tRNA charged with Methionine</a:t>
            </a:r>
          </a:p>
          <a:p>
            <a:pPr>
              <a:spcBef>
                <a:spcPct val="50000"/>
              </a:spcBef>
              <a:defRPr/>
            </a:pPr>
            <a:endParaRPr lang="en-US" b="0"/>
          </a:p>
          <a:p>
            <a:pPr>
              <a:spcBef>
                <a:spcPct val="50000"/>
              </a:spcBef>
              <a:defRPr/>
            </a:pPr>
            <a:r>
              <a:rPr lang="en-US" b="0"/>
              <a:t>60S ribosomal unit  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5141913" y="2895600"/>
            <a:ext cx="914400" cy="457200"/>
          </a:xfrm>
          <a:prstGeom prst="rect">
            <a:avLst/>
          </a:prstGeom>
          <a:solidFill>
            <a:srgbClr val="FF0000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eIF4E</a:t>
            </a:r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5218113" y="3325813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5</a:t>
            </a:r>
            <a:r>
              <a:rPr lang="ja-JP" altLang="en-US" sz="2000" b="0">
                <a:latin typeface="Arial"/>
              </a:rPr>
              <a:t>’</a:t>
            </a:r>
            <a:r>
              <a:rPr lang="en-US" sz="2000" b="0"/>
              <a:t>CAP</a:t>
            </a:r>
            <a:endParaRPr lang="en-US" b="0"/>
          </a:p>
        </p:txBody>
      </p:sp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6894513" y="3325813"/>
            <a:ext cx="103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3</a:t>
            </a:r>
            <a:r>
              <a:rPr lang="ja-JP" altLang="en-US" sz="2000" b="0">
                <a:latin typeface="Arial"/>
              </a:rPr>
              <a:t>’</a:t>
            </a:r>
            <a:r>
              <a:rPr lang="en-US" sz="2000" b="0"/>
              <a:t>polyA</a:t>
            </a:r>
            <a:endParaRPr lang="en-US" b="0"/>
          </a:p>
        </p:txBody>
      </p:sp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980113" y="2971800"/>
            <a:ext cx="990600" cy="457200"/>
          </a:xfrm>
          <a:prstGeom prst="rect">
            <a:avLst/>
          </a:prstGeom>
          <a:solidFill>
            <a:srgbClr val="FF6600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eIF4G</a:t>
            </a:r>
          </a:p>
        </p:txBody>
      </p:sp>
      <p:sp>
        <p:nvSpPr>
          <p:cNvPr id="401416" name="Freeform 8"/>
          <p:cNvSpPr>
            <a:spLocks/>
          </p:cNvSpPr>
          <p:nvPr/>
        </p:nvSpPr>
        <p:spPr bwMode="auto">
          <a:xfrm>
            <a:off x="4264025" y="3443288"/>
            <a:ext cx="4117975" cy="1566862"/>
          </a:xfrm>
          <a:custGeom>
            <a:avLst/>
            <a:gdLst>
              <a:gd name="T0" fmla="*/ 656 w 2594"/>
              <a:gd name="T1" fmla="*/ 13 h 987"/>
              <a:gd name="T2" fmla="*/ 106 w 2594"/>
              <a:gd name="T3" fmla="*/ 163 h 987"/>
              <a:gd name="T4" fmla="*/ 0 w 2594"/>
              <a:gd name="T5" fmla="*/ 338 h 987"/>
              <a:gd name="T6" fmla="*/ 31 w 2594"/>
              <a:gd name="T7" fmla="*/ 431 h 987"/>
              <a:gd name="T8" fmla="*/ 106 w 2594"/>
              <a:gd name="T9" fmla="*/ 487 h 987"/>
              <a:gd name="T10" fmla="*/ 338 w 2594"/>
              <a:gd name="T11" fmla="*/ 619 h 987"/>
              <a:gd name="T12" fmla="*/ 688 w 2594"/>
              <a:gd name="T13" fmla="*/ 775 h 987"/>
              <a:gd name="T14" fmla="*/ 950 w 2594"/>
              <a:gd name="T15" fmla="*/ 881 h 987"/>
              <a:gd name="T16" fmla="*/ 1044 w 2594"/>
              <a:gd name="T17" fmla="*/ 912 h 987"/>
              <a:gd name="T18" fmla="*/ 1394 w 2594"/>
              <a:gd name="T19" fmla="*/ 987 h 987"/>
              <a:gd name="T20" fmla="*/ 1888 w 2594"/>
              <a:gd name="T21" fmla="*/ 944 h 987"/>
              <a:gd name="T22" fmla="*/ 2300 w 2594"/>
              <a:gd name="T23" fmla="*/ 825 h 987"/>
              <a:gd name="T24" fmla="*/ 2456 w 2594"/>
              <a:gd name="T25" fmla="*/ 744 h 987"/>
              <a:gd name="T26" fmla="*/ 2500 w 2594"/>
              <a:gd name="T27" fmla="*/ 675 h 987"/>
              <a:gd name="T28" fmla="*/ 2544 w 2594"/>
              <a:gd name="T29" fmla="*/ 631 h 987"/>
              <a:gd name="T30" fmla="*/ 2569 w 2594"/>
              <a:gd name="T31" fmla="*/ 606 h 987"/>
              <a:gd name="T32" fmla="*/ 2594 w 2594"/>
              <a:gd name="T33" fmla="*/ 506 h 987"/>
              <a:gd name="T34" fmla="*/ 2581 w 2594"/>
              <a:gd name="T35" fmla="*/ 387 h 987"/>
              <a:gd name="T36" fmla="*/ 2481 w 2594"/>
              <a:gd name="T37" fmla="*/ 263 h 987"/>
              <a:gd name="T38" fmla="*/ 2406 w 2594"/>
              <a:gd name="T39" fmla="*/ 206 h 987"/>
              <a:gd name="T40" fmla="*/ 2225 w 2594"/>
              <a:gd name="T41" fmla="*/ 163 h 987"/>
              <a:gd name="T42" fmla="*/ 2056 w 2594"/>
              <a:gd name="T43" fmla="*/ 113 h 987"/>
              <a:gd name="T44" fmla="*/ 1981 w 2594"/>
              <a:gd name="T45" fmla="*/ 94 h 987"/>
              <a:gd name="T46" fmla="*/ 1888 w 2594"/>
              <a:gd name="T47" fmla="*/ 56 h 987"/>
              <a:gd name="T48" fmla="*/ 1794 w 2594"/>
              <a:gd name="T49" fmla="*/ 19 h 987"/>
              <a:gd name="T50" fmla="*/ 1700 w 2594"/>
              <a:gd name="T51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94" h="987">
                <a:moveTo>
                  <a:pt x="656" y="13"/>
                </a:moveTo>
                <a:cubicBezTo>
                  <a:pt x="474" y="25"/>
                  <a:pt x="259" y="48"/>
                  <a:pt x="106" y="163"/>
                </a:cubicBezTo>
                <a:cubicBezTo>
                  <a:pt x="50" y="204"/>
                  <a:pt x="23" y="275"/>
                  <a:pt x="0" y="338"/>
                </a:cubicBezTo>
                <a:cubicBezTo>
                  <a:pt x="10" y="369"/>
                  <a:pt x="12" y="404"/>
                  <a:pt x="31" y="431"/>
                </a:cubicBezTo>
                <a:cubicBezTo>
                  <a:pt x="49" y="456"/>
                  <a:pt x="80" y="468"/>
                  <a:pt x="106" y="487"/>
                </a:cubicBezTo>
                <a:cubicBezTo>
                  <a:pt x="200" y="555"/>
                  <a:pt x="197" y="548"/>
                  <a:pt x="338" y="619"/>
                </a:cubicBezTo>
                <a:cubicBezTo>
                  <a:pt x="452" y="676"/>
                  <a:pt x="571" y="722"/>
                  <a:pt x="688" y="775"/>
                </a:cubicBezTo>
                <a:cubicBezTo>
                  <a:pt x="773" y="813"/>
                  <a:pt x="859" y="856"/>
                  <a:pt x="950" y="881"/>
                </a:cubicBezTo>
                <a:cubicBezTo>
                  <a:pt x="980" y="901"/>
                  <a:pt x="1008" y="903"/>
                  <a:pt x="1044" y="912"/>
                </a:cubicBezTo>
                <a:cubicBezTo>
                  <a:pt x="1162" y="939"/>
                  <a:pt x="1273" y="970"/>
                  <a:pt x="1394" y="987"/>
                </a:cubicBezTo>
                <a:cubicBezTo>
                  <a:pt x="1573" y="978"/>
                  <a:pt x="1712" y="950"/>
                  <a:pt x="1888" y="944"/>
                </a:cubicBezTo>
                <a:cubicBezTo>
                  <a:pt x="2032" y="918"/>
                  <a:pt x="2161" y="872"/>
                  <a:pt x="2300" y="825"/>
                </a:cubicBezTo>
                <a:cubicBezTo>
                  <a:pt x="2356" y="805"/>
                  <a:pt x="2402" y="769"/>
                  <a:pt x="2456" y="744"/>
                </a:cubicBezTo>
                <a:cubicBezTo>
                  <a:pt x="2485" y="714"/>
                  <a:pt x="2479" y="702"/>
                  <a:pt x="2500" y="675"/>
                </a:cubicBezTo>
                <a:cubicBezTo>
                  <a:pt x="2512" y="658"/>
                  <a:pt x="2529" y="645"/>
                  <a:pt x="2544" y="631"/>
                </a:cubicBezTo>
                <a:cubicBezTo>
                  <a:pt x="2552" y="622"/>
                  <a:pt x="2569" y="606"/>
                  <a:pt x="2569" y="606"/>
                </a:cubicBezTo>
                <a:cubicBezTo>
                  <a:pt x="2577" y="571"/>
                  <a:pt x="2588" y="540"/>
                  <a:pt x="2594" y="506"/>
                </a:cubicBezTo>
                <a:cubicBezTo>
                  <a:pt x="2589" y="466"/>
                  <a:pt x="2587" y="426"/>
                  <a:pt x="2581" y="387"/>
                </a:cubicBezTo>
                <a:cubicBezTo>
                  <a:pt x="2573" y="342"/>
                  <a:pt x="2513" y="293"/>
                  <a:pt x="2481" y="263"/>
                </a:cubicBezTo>
                <a:cubicBezTo>
                  <a:pt x="2464" y="228"/>
                  <a:pt x="2441" y="215"/>
                  <a:pt x="2406" y="206"/>
                </a:cubicBezTo>
                <a:cubicBezTo>
                  <a:pt x="2352" y="170"/>
                  <a:pt x="2287" y="167"/>
                  <a:pt x="2225" y="163"/>
                </a:cubicBezTo>
                <a:cubicBezTo>
                  <a:pt x="2173" y="136"/>
                  <a:pt x="2112" y="123"/>
                  <a:pt x="2056" y="113"/>
                </a:cubicBezTo>
                <a:cubicBezTo>
                  <a:pt x="2031" y="103"/>
                  <a:pt x="2006" y="101"/>
                  <a:pt x="1981" y="94"/>
                </a:cubicBezTo>
                <a:cubicBezTo>
                  <a:pt x="1958" y="69"/>
                  <a:pt x="1918" y="67"/>
                  <a:pt x="1888" y="56"/>
                </a:cubicBezTo>
                <a:cubicBezTo>
                  <a:pt x="1857" y="27"/>
                  <a:pt x="1836" y="24"/>
                  <a:pt x="1794" y="19"/>
                </a:cubicBezTo>
                <a:cubicBezTo>
                  <a:pt x="1757" y="7"/>
                  <a:pt x="1737" y="0"/>
                  <a:pt x="170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auto">
          <a:xfrm>
            <a:off x="6894513" y="2952750"/>
            <a:ext cx="990600" cy="457200"/>
          </a:xfrm>
          <a:prstGeom prst="rect">
            <a:avLst/>
          </a:prstGeom>
          <a:solidFill>
            <a:schemeClr val="accent2">
              <a:alpha val="71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PABP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4837113" y="4419600"/>
            <a:ext cx="736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AUG</a:t>
            </a:r>
            <a:endParaRPr lang="en-US" b="0"/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7951788" y="4191000"/>
            <a:ext cx="736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UAA</a:t>
            </a:r>
            <a:endParaRPr lang="en-US" b="0"/>
          </a:p>
        </p:txBody>
      </p:sp>
      <p:sp>
        <p:nvSpPr>
          <p:cNvPr id="401420" name="AutoShape 12"/>
          <p:cNvSpPr>
            <a:spLocks noChangeArrowheads="1"/>
          </p:cNvSpPr>
          <p:nvPr/>
        </p:nvSpPr>
        <p:spPr bwMode="auto">
          <a:xfrm>
            <a:off x="4760913" y="3962400"/>
            <a:ext cx="762000" cy="685800"/>
          </a:xfrm>
          <a:prstGeom prst="octagon">
            <a:avLst>
              <a:gd name="adj" fmla="val 29287"/>
            </a:avLst>
          </a:prstGeom>
          <a:solidFill>
            <a:srgbClr val="FF0000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40S</a:t>
            </a:r>
          </a:p>
        </p:txBody>
      </p:sp>
      <p:sp>
        <p:nvSpPr>
          <p:cNvPr id="401421" name="AutoShape 13"/>
          <p:cNvSpPr>
            <a:spLocks noChangeArrowheads="1"/>
          </p:cNvSpPr>
          <p:nvPr/>
        </p:nvSpPr>
        <p:spPr bwMode="auto">
          <a:xfrm>
            <a:off x="4989513" y="4648200"/>
            <a:ext cx="1371600" cy="1295400"/>
          </a:xfrm>
          <a:prstGeom prst="octagon">
            <a:avLst>
              <a:gd name="adj" fmla="val 29287"/>
            </a:avLst>
          </a:prstGeom>
          <a:solidFill>
            <a:srgbClr val="FF00FF">
              <a:alpha val="57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/>
              <a:t>60S</a:t>
            </a:r>
          </a:p>
        </p:txBody>
      </p:sp>
      <p:sp>
        <p:nvSpPr>
          <p:cNvPr id="401422" name="Freeform 14"/>
          <p:cNvSpPr>
            <a:spLocks/>
          </p:cNvSpPr>
          <p:nvPr/>
        </p:nvSpPr>
        <p:spPr bwMode="auto">
          <a:xfrm>
            <a:off x="4954588" y="4445000"/>
            <a:ext cx="533400" cy="1041400"/>
          </a:xfrm>
          <a:custGeom>
            <a:avLst/>
            <a:gdLst>
              <a:gd name="T0" fmla="*/ 48 w 336"/>
              <a:gd name="T1" fmla="*/ 24 h 656"/>
              <a:gd name="T2" fmla="*/ 48 w 336"/>
              <a:gd name="T3" fmla="*/ 216 h 656"/>
              <a:gd name="T4" fmla="*/ 336 w 336"/>
              <a:gd name="T5" fmla="*/ 408 h 656"/>
              <a:gd name="T6" fmla="*/ 48 w 336"/>
              <a:gd name="T7" fmla="*/ 648 h 656"/>
              <a:gd name="T8" fmla="*/ 288 w 336"/>
              <a:gd name="T9" fmla="*/ 360 h 656"/>
              <a:gd name="T10" fmla="*/ 48 w 336"/>
              <a:gd name="T11" fmla="*/ 216 h 656"/>
              <a:gd name="T12" fmla="*/ 96 w 336"/>
              <a:gd name="T13" fmla="*/ 72 h 656"/>
              <a:gd name="T14" fmla="*/ 48 w 336"/>
              <a:gd name="T15" fmla="*/ 24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6" h="656">
                <a:moveTo>
                  <a:pt x="48" y="24"/>
                </a:moveTo>
                <a:cubicBezTo>
                  <a:pt x="40" y="48"/>
                  <a:pt x="0" y="152"/>
                  <a:pt x="48" y="216"/>
                </a:cubicBezTo>
                <a:cubicBezTo>
                  <a:pt x="96" y="280"/>
                  <a:pt x="336" y="336"/>
                  <a:pt x="336" y="408"/>
                </a:cubicBezTo>
                <a:cubicBezTo>
                  <a:pt x="336" y="480"/>
                  <a:pt x="56" y="656"/>
                  <a:pt x="48" y="648"/>
                </a:cubicBezTo>
                <a:cubicBezTo>
                  <a:pt x="40" y="640"/>
                  <a:pt x="288" y="432"/>
                  <a:pt x="288" y="360"/>
                </a:cubicBezTo>
                <a:cubicBezTo>
                  <a:pt x="288" y="288"/>
                  <a:pt x="80" y="264"/>
                  <a:pt x="48" y="216"/>
                </a:cubicBezTo>
                <a:cubicBezTo>
                  <a:pt x="16" y="168"/>
                  <a:pt x="96" y="104"/>
                  <a:pt x="96" y="72"/>
                </a:cubicBezTo>
                <a:cubicBezTo>
                  <a:pt x="96" y="40"/>
                  <a:pt x="56" y="0"/>
                  <a:pt x="48" y="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1423" name="Text Box 15"/>
          <p:cNvSpPr txBox="1">
            <a:spLocks noChangeArrowheads="1"/>
          </p:cNvSpPr>
          <p:nvPr/>
        </p:nvSpPr>
        <p:spPr bwMode="auto">
          <a:xfrm>
            <a:off x="4802188" y="4673600"/>
            <a:ext cx="722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/>
              <a:t>UAC</a:t>
            </a:r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>
            <a:off x="2286000" y="3048000"/>
            <a:ext cx="2667000" cy="1676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Figure 3.29**  Translational regulation in oocytes</a:t>
            </a:r>
            <a:r>
              <a:rPr lang="en-US" dirty="0" smtClean="0">
                <a:cs typeface="+mj-cs"/>
              </a:rPr>
              <a:t>  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427012" name="Picture 4" descr="DevBio9e-Fig-02-32-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914400"/>
            <a:ext cx="7597775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3886200" y="4876800"/>
            <a:ext cx="5334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4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microRNAs</a:t>
            </a: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990600" y="3429000"/>
            <a:ext cx="670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microRNAs (miRNAs) regulate gene expression at level of translation or message (mRNA) stability</a:t>
            </a:r>
          </a:p>
        </p:txBody>
      </p:sp>
    </p:spTree>
    <p:extLst>
      <p:ext uri="{BB962C8B-B14F-4D97-AF65-F5344CB8AC3E}">
        <p14:creationId xmlns:p14="http://schemas.microsoft.com/office/powerpoint/2010/main" val="12759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396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Figure 3.32**</a:t>
            </a:r>
            <a:br>
              <a:rPr lang="en-US" sz="3000" dirty="0" smtClean="0">
                <a:cs typeface="+mj-cs"/>
              </a:rPr>
            </a:br>
            <a:r>
              <a:rPr lang="en-US" sz="3000" dirty="0" smtClean="0">
                <a:cs typeface="+mj-cs"/>
              </a:rPr>
              <a:t>  Current model for the formation and use of microRNAs and siRNAs</a:t>
            </a:r>
            <a:endParaRPr lang="en-US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386072" cy="61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Artificial miRNA</a:t>
            </a:r>
          </a:p>
        </p:txBody>
      </p:sp>
      <p:pic>
        <p:nvPicPr>
          <p:cNvPr id="75778" name="Picture 3" descr="amirna fig1.tiff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839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7500"/>
            <a:ext cx="81915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9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2079625" y="3268663"/>
            <a:ext cx="3863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Reporter genes</a:t>
            </a:r>
            <a:endParaRPr lang="en-US" b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b="0">
              <a:cs typeface="+mn-cs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j-cs"/>
              </a:rPr>
              <a:t>Method to study enhancer elements</a:t>
            </a:r>
            <a:endParaRPr lang="en-US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4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5192"/>
            <a:ext cx="8534400" cy="4547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3.09**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1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evBio8e-Fig-05-04-1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41163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5638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smtClean="0">
                <a:cs typeface="+mj-cs"/>
              </a:rPr>
              <a:t>Basal transcription factors help RNA pol II bind to the promoter</a:t>
            </a:r>
            <a:endParaRPr lang="en-US" smtClean="0">
              <a:cs typeface="+mj-cs"/>
            </a:endParaRPr>
          </a:p>
        </p:txBody>
      </p:sp>
      <p:pic>
        <p:nvPicPr>
          <p:cNvPr id="35843" name="Picture 4" descr="DevBio8e-Fig-05-04-2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00400"/>
            <a:ext cx="4344988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4435475" y="1752600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cs typeface="+mn-cs"/>
              </a:rPr>
              <a:t>TFIID complex = TATA-binding protein (TBP) plus other </a:t>
            </a:r>
            <a:r>
              <a:rPr lang="en-US" b="0" dirty="0" smtClean="0">
                <a:cs typeface="+mn-cs"/>
              </a:rPr>
              <a:t>proteins (TAFS)</a:t>
            </a:r>
            <a:endParaRPr lang="en-US" b="0" dirty="0">
              <a:cs typeface="+mn-cs"/>
            </a:endParaRPr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4511675" y="2987675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cs typeface="+mn-cs"/>
              </a:rPr>
              <a:t>TFIIA complex and TFIIB complex bind</a:t>
            </a: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4587875" y="3810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RNA polymerase II binds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4587875" y="4495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cs typeface="+mn-cs"/>
              </a:rPr>
              <a:t>TFIIE, TFIIF, TFIIH bind. </a:t>
            </a:r>
          </a:p>
        </p:txBody>
      </p:sp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4587875" y="5334000"/>
            <a:ext cx="426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>
                <a:cs typeface="+mn-cs"/>
              </a:rPr>
              <a:t>TFIIH phosphorylates RNA polymerase II CTD. </a:t>
            </a:r>
            <a:r>
              <a:rPr lang="en-US" dirty="0">
                <a:cs typeface="+mn-cs"/>
              </a:rPr>
              <a:t>Initiation of transcription.</a:t>
            </a:r>
          </a:p>
        </p:txBody>
      </p:sp>
      <p:grpSp>
        <p:nvGrpSpPr>
          <p:cNvPr id="35849" name="Group 10"/>
          <p:cNvGrpSpPr>
            <a:grpSpLocks/>
          </p:cNvGrpSpPr>
          <p:nvPr/>
        </p:nvGrpSpPr>
        <p:grpSpPr bwMode="auto">
          <a:xfrm>
            <a:off x="3962400" y="1793875"/>
            <a:ext cx="514350" cy="4149725"/>
            <a:chOff x="2582" y="1370"/>
            <a:chExt cx="324" cy="2614"/>
          </a:xfrm>
        </p:grpSpPr>
        <p:sp>
          <p:nvSpPr>
            <p:cNvPr id="367627" name="Text Box 11"/>
            <p:cNvSpPr txBox="1">
              <a:spLocks noChangeArrowheads="1"/>
            </p:cNvSpPr>
            <p:nvPr/>
          </p:nvSpPr>
          <p:spPr bwMode="auto">
            <a:xfrm>
              <a:off x="2582" y="1370"/>
              <a:ext cx="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cs typeface="+mn-cs"/>
                </a:rPr>
                <a:t>1) </a:t>
              </a:r>
            </a:p>
          </p:txBody>
        </p:sp>
        <p:sp>
          <p:nvSpPr>
            <p:cNvPr id="367628" name="Text Box 12"/>
            <p:cNvSpPr txBox="1">
              <a:spLocks noChangeArrowheads="1"/>
            </p:cNvSpPr>
            <p:nvPr/>
          </p:nvSpPr>
          <p:spPr bwMode="auto">
            <a:xfrm>
              <a:off x="2582" y="2160"/>
              <a:ext cx="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cs typeface="+mn-cs"/>
                </a:rPr>
                <a:t>2) </a:t>
              </a:r>
            </a:p>
          </p:txBody>
        </p:sp>
        <p:sp>
          <p:nvSpPr>
            <p:cNvPr id="367629" name="Text Box 13"/>
            <p:cNvSpPr txBox="1">
              <a:spLocks noChangeArrowheads="1"/>
            </p:cNvSpPr>
            <p:nvPr/>
          </p:nvSpPr>
          <p:spPr bwMode="auto">
            <a:xfrm>
              <a:off x="2582" y="2640"/>
              <a:ext cx="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cs typeface="+mn-cs"/>
                </a:rPr>
                <a:t>3) </a:t>
              </a:r>
            </a:p>
          </p:txBody>
        </p:sp>
        <p:sp>
          <p:nvSpPr>
            <p:cNvPr id="367630" name="Text Box 14"/>
            <p:cNvSpPr txBox="1">
              <a:spLocks noChangeArrowheads="1"/>
            </p:cNvSpPr>
            <p:nvPr/>
          </p:nvSpPr>
          <p:spPr bwMode="auto">
            <a:xfrm>
              <a:off x="2582" y="3072"/>
              <a:ext cx="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cs typeface="+mn-cs"/>
                </a:rPr>
                <a:t>4) </a:t>
              </a:r>
            </a:p>
          </p:txBody>
        </p:sp>
        <p:sp>
          <p:nvSpPr>
            <p:cNvPr id="367631" name="Text Box 15"/>
            <p:cNvSpPr txBox="1">
              <a:spLocks noChangeArrowheads="1"/>
            </p:cNvSpPr>
            <p:nvPr/>
          </p:nvSpPr>
          <p:spPr bwMode="auto">
            <a:xfrm>
              <a:off x="2582" y="3696"/>
              <a:ext cx="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cs typeface="+mn-cs"/>
                </a:rPr>
                <a:t>5) </a:t>
              </a:r>
            </a:p>
          </p:txBody>
        </p:sp>
      </p:grp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4419600" y="1219200"/>
            <a:ext cx="376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diffusible trans-acting factors</a:t>
            </a:r>
          </a:p>
        </p:txBody>
      </p:sp>
    </p:spTree>
    <p:extLst>
      <p:ext uri="{BB962C8B-B14F-4D97-AF65-F5344CB8AC3E}">
        <p14:creationId xmlns:p14="http://schemas.microsoft.com/office/powerpoint/2010/main" val="10250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265176"/>
            <a:ext cx="5577840" cy="6327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219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3.10**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82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Pat Estes\Desktop\Gilbert DevBio book\text art\G05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6" b="32001"/>
          <a:stretch>
            <a:fillRect/>
          </a:stretch>
        </p:blipFill>
        <p:spPr bwMode="auto">
          <a:xfrm>
            <a:off x="533400" y="1295400"/>
            <a:ext cx="762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2514600" y="90488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Enhancers</a:t>
            </a:r>
            <a:endParaRPr lang="en-US" smtClean="0">
              <a:latin typeface="Arial" charset="0"/>
              <a:cs typeface="+mn-cs"/>
            </a:endParaRPr>
          </a:p>
        </p:txBody>
      </p:sp>
      <p:pic>
        <p:nvPicPr>
          <p:cNvPr id="43011" name="Picture 4" descr="C:\Documents and Settings\Pat Estes\Desktop\Gilbert DevBio book\text art\G05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7" b="27333"/>
          <a:stretch>
            <a:fillRect/>
          </a:stretch>
        </p:blipFill>
        <p:spPr bwMode="auto">
          <a:xfrm>
            <a:off x="685800" y="42672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1341438" y="609600"/>
            <a:ext cx="84137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Modular</a:t>
            </a:r>
            <a:r>
              <a:rPr lang="en-US" b="0" smtClean="0">
                <a:latin typeface="Arial" charset="0"/>
                <a:cs typeface="+mn-cs"/>
              </a:rPr>
              <a:t> - One gene can have several enhancer</a:t>
            </a:r>
            <a:r>
              <a:rPr lang="en-US" smtClean="0">
                <a:latin typeface="Arial" charset="0"/>
                <a:cs typeface="+mn-cs"/>
              </a:rPr>
              <a:t> </a:t>
            </a:r>
            <a:r>
              <a:rPr lang="en-US" b="0" smtClean="0">
                <a:latin typeface="Arial" charset="0"/>
                <a:cs typeface="+mn-cs"/>
              </a:rPr>
              <a:t>sites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for different sets of cells (Pax6 enhancer elements)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Combinatorial</a:t>
            </a:r>
            <a:r>
              <a:rPr lang="en-US" b="0" smtClean="0">
                <a:latin typeface="Arial" charset="0"/>
                <a:cs typeface="+mn-cs"/>
              </a:rPr>
              <a:t> - Many transcription factors can bind 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	each enhancer (somatostatin enhancer elements)	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4098925" y="5410200"/>
            <a:ext cx="5045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Enhancers can </a:t>
            </a:r>
            <a:r>
              <a:rPr lang="en-US" smtClean="0">
                <a:latin typeface="Arial" charset="0"/>
                <a:cs typeface="+mn-cs"/>
              </a:rPr>
              <a:t>inhibit</a:t>
            </a:r>
            <a:r>
              <a:rPr lang="en-US" b="0" smtClean="0">
                <a:latin typeface="Arial" charset="0"/>
                <a:cs typeface="+mn-cs"/>
              </a:rPr>
              <a:t> transcription 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Negative enhancers = silencers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235226" y="3413125"/>
            <a:ext cx="3863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cs typeface="+mn-cs"/>
              </a:rPr>
              <a:t>DNA Binding </a:t>
            </a:r>
            <a:r>
              <a:rPr lang="en-US" sz="3000" dirty="0" smtClean="0">
                <a:cs typeface="+mn-cs"/>
              </a:rPr>
              <a:t>assay</a:t>
            </a:r>
            <a:endParaRPr lang="en-US" b="0" dirty="0">
              <a:cs typeface="+mn-cs"/>
            </a:endParaRP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cs typeface="+mj-cs"/>
              </a:rPr>
              <a:t>Methods to study transcription factors and transcriptional regulation</a:t>
            </a: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235226" y="3962400"/>
            <a:ext cx="5045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 smtClean="0">
                <a:cs typeface="+mn-cs"/>
              </a:rPr>
              <a:t>Chromatin </a:t>
            </a:r>
            <a:r>
              <a:rPr lang="en-US" b="0" dirty="0">
                <a:cs typeface="+mn-cs"/>
              </a:rPr>
              <a:t>Immunoprecipitation </a:t>
            </a:r>
            <a:r>
              <a:rPr lang="ja-JP" altLang="en-US" b="0" dirty="0">
                <a:latin typeface="Arial"/>
                <a:cs typeface="+mn-cs"/>
              </a:rPr>
              <a:t>“</a:t>
            </a:r>
            <a:r>
              <a:rPr lang="en-US" b="0" dirty="0" err="1">
                <a:cs typeface="+mn-cs"/>
              </a:rPr>
              <a:t>ChIP</a:t>
            </a:r>
            <a:r>
              <a:rPr lang="ja-JP" altLang="en-US" b="0" dirty="0">
                <a:latin typeface="Arial"/>
                <a:cs typeface="+mn-cs"/>
              </a:rPr>
              <a:t>”</a:t>
            </a:r>
            <a:r>
              <a:rPr lang="en-US" b="0" dirty="0">
                <a:cs typeface="+mn-cs"/>
              </a:rPr>
              <a:t> Assay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152400"/>
            <a:ext cx="2578608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3048000" y="3048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Pax6</a:t>
            </a:r>
            <a:endParaRPr lang="en-US" smtClean="0">
              <a:latin typeface="Arial" charset="0"/>
              <a:cs typeface="+mn-cs"/>
            </a:endParaRP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153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Needed for eye, nervous system and pancreas development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Binding sites for Pax6 found in enhancers of </a:t>
            </a:r>
            <a:r>
              <a:rPr lang="en-US" smtClean="0">
                <a:latin typeface="Arial" charset="0"/>
                <a:cs typeface="+mn-cs"/>
              </a:rPr>
              <a:t>crystallin genes - proteins in the eye lens</a:t>
            </a:r>
          </a:p>
          <a:p>
            <a:pPr>
              <a:defRPr/>
            </a:pPr>
            <a:endParaRPr lang="en-US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Known as </a:t>
            </a:r>
            <a:r>
              <a:rPr lang="ja-JP" altLang="en-US" b="0" smtClean="0">
                <a:latin typeface="Arial"/>
                <a:cs typeface="+mn-cs"/>
              </a:rPr>
              <a:t>“</a:t>
            </a:r>
            <a:r>
              <a:rPr lang="en-US" smtClean="0">
                <a:latin typeface="Arial" charset="0"/>
                <a:cs typeface="+mn-cs"/>
              </a:rPr>
              <a:t>eyeless</a:t>
            </a:r>
            <a:r>
              <a:rPr lang="ja-JP" altLang="en-US" b="0" smtClean="0">
                <a:latin typeface="Arial"/>
                <a:cs typeface="+mn-cs"/>
              </a:rPr>
              <a:t>”</a:t>
            </a:r>
            <a:r>
              <a:rPr lang="en-US" b="0" smtClean="0">
                <a:latin typeface="Arial" charset="0"/>
                <a:cs typeface="+mn-cs"/>
              </a:rPr>
              <a:t> in Drosophila due to mutant phenotype - loss of eyes during development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45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1"/>
                </a:solidFill>
                <a:cs typeface="+mj-cs"/>
              </a:rPr>
              <a:t>Ectopic expression assay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800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b="0">
              <a:cs typeface="+mn-cs"/>
            </a:endParaRPr>
          </a:p>
        </p:txBody>
      </p:sp>
      <p:pic>
        <p:nvPicPr>
          <p:cNvPr id="46083" name="Picture 4" descr="C:\Documents and Settings\Pat Estes\Desktop\Gilbert DevBio book\photos\G051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606675"/>
            <a:ext cx="54197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32766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0">
                <a:latin typeface="Arial" charset="0"/>
                <a:cs typeface="+mn-cs"/>
              </a:rPr>
              <a:t>Experimentally cause ectopic expression of Pax6 in the imaginal discs that normally generates mouth parts</a:t>
            </a:r>
            <a:endParaRPr lang="en-US" sz="2800">
              <a:latin typeface="Arial" charset="0"/>
              <a:cs typeface="+mn-cs"/>
            </a:endParaRPr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1066800" y="4419600"/>
            <a:ext cx="173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Normal eyes</a:t>
            </a:r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609600" y="5257800"/>
            <a:ext cx="182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extra </a:t>
            </a:r>
            <a:r>
              <a:rPr lang="ja-JP" altLang="en-US" b="0">
                <a:latin typeface="Arial"/>
                <a:cs typeface="+mn-cs"/>
              </a:rPr>
              <a:t>“</a:t>
            </a:r>
            <a:r>
              <a:rPr lang="en-US" b="0">
                <a:cs typeface="+mn-cs"/>
              </a:rPr>
              <a:t>eyes</a:t>
            </a:r>
            <a:r>
              <a:rPr lang="ja-JP" altLang="en-US" b="0">
                <a:latin typeface="Arial"/>
                <a:cs typeface="+mn-cs"/>
              </a:rPr>
              <a:t>”</a:t>
            </a:r>
            <a:endParaRPr lang="en-US" b="0">
              <a:cs typeface="+mn-cs"/>
            </a:endParaRPr>
          </a:p>
          <a:p>
            <a:pPr>
              <a:defRPr/>
            </a:pPr>
            <a:r>
              <a:rPr lang="en-US" b="0">
                <a:cs typeface="+mn-cs"/>
              </a:rPr>
              <a:t>Replace mouth parts</a:t>
            </a:r>
          </a:p>
        </p:txBody>
      </p:sp>
      <p:sp>
        <p:nvSpPr>
          <p:cNvPr id="385032" name="Line 8"/>
          <p:cNvSpPr>
            <a:spLocks noChangeShapeType="1"/>
          </p:cNvSpPr>
          <p:nvPr/>
        </p:nvSpPr>
        <p:spPr bwMode="auto">
          <a:xfrm flipV="1">
            <a:off x="2971800" y="45720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5033" name="Line 9"/>
          <p:cNvSpPr>
            <a:spLocks noChangeShapeType="1"/>
          </p:cNvSpPr>
          <p:nvPr/>
        </p:nvSpPr>
        <p:spPr bwMode="auto">
          <a:xfrm flipV="1">
            <a:off x="2971800" y="3657600"/>
            <a:ext cx="4267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5034" name="Line 10"/>
          <p:cNvSpPr>
            <a:spLocks noChangeShapeType="1"/>
          </p:cNvSpPr>
          <p:nvPr/>
        </p:nvSpPr>
        <p:spPr bwMode="auto">
          <a:xfrm>
            <a:off x="2286000" y="5562600"/>
            <a:ext cx="6172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5035" name="Line 11"/>
          <p:cNvSpPr>
            <a:spLocks noChangeShapeType="1"/>
          </p:cNvSpPr>
          <p:nvPr/>
        </p:nvSpPr>
        <p:spPr bwMode="auto">
          <a:xfrm>
            <a:off x="2286000" y="5715000"/>
            <a:ext cx="1676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4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5715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Genetic Mapping</a:t>
            </a:r>
          </a:p>
          <a:p>
            <a:endParaRPr lang="en-US" dirty="0"/>
          </a:p>
          <a:p>
            <a:r>
              <a:rPr lang="en-US" dirty="0" smtClean="0"/>
              <a:t>Types of maps???</a:t>
            </a:r>
          </a:p>
          <a:p>
            <a:endParaRPr lang="en-US" dirty="0"/>
          </a:p>
          <a:p>
            <a:r>
              <a:rPr lang="en-US" dirty="0" smtClean="0"/>
              <a:t>Methods to make maps???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SNPs – single nucleotide polymorphisms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Haplotype – a set of SNPs that are close to each other on the chromosome and thus most often inherited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57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https://www.uic.edu/classes/bms/bms655/lesson12.html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397474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648200" y="2857500"/>
            <a:ext cx="1447800" cy="2362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2857500"/>
            <a:ext cx="990600" cy="2362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8474" y="27680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Large majority of progeny have these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638800" y="3352800"/>
            <a:ext cx="1371600" cy="9781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209801" y="3257667"/>
            <a:ext cx="4568673" cy="9147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Left Brace 14"/>
          <p:cNvSpPr/>
          <p:nvPr/>
        </p:nvSpPr>
        <p:spPr bwMode="auto">
          <a:xfrm rot="16200000">
            <a:off x="3424680" y="4419600"/>
            <a:ext cx="381000" cy="1676399"/>
          </a:xfrm>
          <a:prstGeom prst="leftBrace">
            <a:avLst>
              <a:gd name="adj1" fmla="val 587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6740" y="548907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Small percentage of progeny have these chromosomes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53369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994346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https://www.uic.edu/classes/bms/bms655/lesson12.html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1138237"/>
            <a:ext cx="61055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20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02104"/>
            <a:ext cx="4191000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endParaRPr lang="en-US" altLang="en-US" sz="1800" b="0" dirty="0">
              <a:latin typeface="Arial" panose="020B0604020202020204" pitchFamily="34" charset="0"/>
            </a:endParaRPr>
          </a:p>
          <a:p>
            <a:pPr lvl="0" eaLnBrk="0" hangingPunct="0"/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map of the locations of identifiable landmarks on DNA (e.g., restriction-enzyme cutting sites, </a:t>
            </a:r>
            <a:r>
              <a:rPr lang="en-US" alt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genes, or specific sequences, Giemsa staining bands), 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inheritance. Distance is measured in base pairs. For the human genome, the lowest-resolution physical map is the banding patterns on the 24 different chromosomes; the highest-resolution map is the complete nucleotide sequence of the chromosomes</a:t>
            </a:r>
            <a:r>
              <a:rPr lang="en-US" alt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eaLnBrk="0" hangingPunct="0"/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US" alt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en-US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Genome Project Information  </a:t>
            </a:r>
            <a:r>
              <a:rPr lang="en-US" altLang="en-US" sz="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U.S. Department of </a:t>
            </a:r>
            <a:r>
              <a:rPr lang="en-US" altLang="en-US" sz="18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lvl="1" indent="-457200" eaLnBrk="0" hangingPunct="0"/>
            <a:endParaRPr lang="en-US" altLang="en-US" sz="1800" b="0" u="sng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eaLnBrk="0" hangingPunct="0"/>
            <a:r>
              <a:rPr lang="en-US" altLang="en-US" sz="1800" b="0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http://web.ornl.gov/sci/techresources/Human_Genome/glossary.shtml</a:t>
            </a:r>
          </a:p>
          <a:p>
            <a:pPr lvl="0" eaLnBrk="0" hangingPunct="0"/>
            <a:endParaRPr lang="en-US" altLang="en-US" sz="1800" b="0" u="sng" dirty="0">
              <a:solidFill>
                <a:srgbClr val="551A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is link leads to a site outside Genetics Home Referenc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38113"/>
            <a:ext cx="1428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4015" y="237621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map (distances are in bases or </a:t>
            </a:r>
            <a:r>
              <a:rPr lang="en-US" dirty="0" err="1" smtClean="0"/>
              <a:t>megabases</a:t>
            </a:r>
            <a:r>
              <a:rPr lang="en-US" dirty="0" smtClean="0"/>
              <a:t> 10</a:t>
            </a:r>
            <a:r>
              <a:rPr lang="en-US" baseline="30000" dirty="0" smtClean="0"/>
              <a:t>6</a:t>
            </a:r>
            <a:r>
              <a:rPr lang="en-US" dirty="0" smtClean="0"/>
              <a:t> bases)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40" y="1143000"/>
            <a:ext cx="3740150" cy="2992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6215" y="4648200"/>
            <a:ext cx="325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http://wiki.yeastgenome.org/index.php/Combined_Physical_and_Genetic_Maps_of_S._cerevisiae</a:t>
            </a:r>
          </a:p>
        </p:txBody>
      </p:sp>
    </p:spTree>
    <p:extLst>
      <p:ext uri="{BB962C8B-B14F-4D97-AF65-F5344CB8AC3E}">
        <p14:creationId xmlns:p14="http://schemas.microsoft.com/office/powerpoint/2010/main" val="2267943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2578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http://www.cincinnatichildrens.org/assets/0/9823/9824/9839/9932/9933/10567/12239/12722/c9ab3a3b-a9c0-4cad-a34a-4c72d30218f1.jpg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6553200" cy="4914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5791200" y="4343400"/>
            <a:ext cx="1219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266289" y="4648200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Line of statistically significance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096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evBio8e-Fig-05-04-1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41163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3" descr="DevBio8e-Fig-05-04-2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00400"/>
            <a:ext cx="4344988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1981200"/>
            <a:ext cx="5638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600" b="1" smtClean="0">
                <a:cs typeface="+mj-cs"/>
              </a:rPr>
              <a:t>TAFs (TBP associated factors) </a:t>
            </a:r>
            <a:br>
              <a:rPr lang="en-US" sz="2600" b="1" smtClean="0">
                <a:cs typeface="+mj-cs"/>
              </a:rPr>
            </a:br>
            <a:r>
              <a:rPr lang="en-US" sz="2600" b="1" smtClean="0">
                <a:cs typeface="+mj-cs"/>
              </a:rPr>
              <a:t/>
            </a:r>
            <a:br>
              <a:rPr lang="en-US" sz="2600" b="1" smtClean="0">
                <a:cs typeface="+mj-cs"/>
              </a:rPr>
            </a:br>
            <a:r>
              <a:rPr lang="en-US" sz="2600" b="1" smtClean="0">
                <a:cs typeface="+mj-cs"/>
              </a:rPr>
              <a:t>and the mediator complex </a:t>
            </a:r>
            <a:br>
              <a:rPr lang="en-US" sz="2600" b="1" smtClean="0">
                <a:cs typeface="+mj-cs"/>
              </a:rPr>
            </a:br>
            <a:r>
              <a:rPr lang="en-US" sz="2600" smtClean="0">
                <a:cs typeface="+mj-cs"/>
              </a:rPr>
              <a:t/>
            </a:r>
            <a:br>
              <a:rPr lang="en-US" sz="2600" smtClean="0">
                <a:cs typeface="+mj-cs"/>
              </a:rPr>
            </a:br>
            <a:r>
              <a:rPr lang="en-US" sz="2600" smtClean="0">
                <a:cs typeface="+mj-cs"/>
              </a:rPr>
              <a:t>assist basal transcription factors and RNA polymerase II</a:t>
            </a:r>
            <a:r>
              <a:rPr lang="en-US" sz="2600" b="1" smtClean="0">
                <a:cs typeface="+mj-cs"/>
              </a:rPr>
              <a:t/>
            </a:r>
            <a:br>
              <a:rPr lang="en-US" sz="2600" b="1" smtClean="0">
                <a:cs typeface="+mj-cs"/>
              </a:rPr>
            </a:br>
            <a:r>
              <a:rPr lang="en-US" sz="2600" b="1" smtClean="0">
                <a:cs typeface="+mj-cs"/>
              </a:rPr>
              <a:t/>
            </a:r>
            <a:br>
              <a:rPr lang="en-US" sz="2600" b="1" smtClean="0">
                <a:cs typeface="+mj-cs"/>
              </a:rPr>
            </a:br>
            <a:endParaRPr lang="en-US" sz="3000" b="1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5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295400"/>
            <a:ext cx="624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Very basic info on genetic linkage mapping from NIH –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www.genome.gov/10000715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Association mapping and Haplotype/HAPMAP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www.genome.gov/10001665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Wikipedia page describing the </a:t>
            </a:r>
            <a:r>
              <a:rPr lang="en-US" dirty="0" err="1" smtClean="0"/>
              <a:t>HapMAp</a:t>
            </a:r>
            <a:r>
              <a:rPr lang="en-US" dirty="0" smtClean="0"/>
              <a:t> effort</a:t>
            </a:r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en.wikipedia.org/wiki/International_HapMap_Project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320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10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087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Stem Cell Biology and DNA Methylation</a:t>
            </a:r>
          </a:p>
        </p:txBody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1524000" y="2209800"/>
            <a:ext cx="5715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methylation during differentiation</a:t>
            </a:r>
          </a:p>
          <a:p>
            <a:pPr>
              <a:defRPr/>
            </a:pPr>
            <a:endParaRPr lang="en-US" b="0">
              <a:cs typeface="+mn-cs"/>
            </a:endParaRPr>
          </a:p>
          <a:p>
            <a:pPr>
              <a:defRPr/>
            </a:pPr>
            <a:r>
              <a:rPr lang="en-US" b="0">
                <a:cs typeface="+mn-cs"/>
              </a:rPr>
              <a:t>pluripotent cells of the inner cell mass - very limited methylation of DNA</a:t>
            </a:r>
          </a:p>
          <a:p>
            <a:pPr>
              <a:defRPr/>
            </a:pPr>
            <a:endParaRPr lang="en-US" b="0">
              <a:cs typeface="+mn-cs"/>
            </a:endParaRPr>
          </a:p>
          <a:p>
            <a:pPr>
              <a:defRPr/>
            </a:pPr>
            <a:r>
              <a:rPr lang="en-US" b="0">
                <a:cs typeface="+mn-cs"/>
              </a:rPr>
              <a:t>later multipotent, progenitor and mature somatic cells - more methylation of DNA</a:t>
            </a:r>
          </a:p>
          <a:p>
            <a:pPr>
              <a:defRPr/>
            </a:pPr>
            <a:endParaRPr lang="en-US" b="0">
              <a:cs typeface="+mn-cs"/>
            </a:endParaRPr>
          </a:p>
          <a:p>
            <a:pPr>
              <a:defRPr/>
            </a:pPr>
            <a:r>
              <a:rPr lang="en-US" b="0">
                <a:cs typeface="+mn-cs"/>
              </a:rPr>
              <a:t>methylation marks need to be ignored or removed (reprogramming) for cloning from adult cells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265176"/>
            <a:ext cx="4437888" cy="6327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74646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Pre-initiation complex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1158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Transcription elongation complex (TEC)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133600" y="4495800"/>
            <a:ext cx="25908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5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609600" y="22098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cs typeface="+mn-cs"/>
              </a:rPr>
              <a:t>In vitro transcription assays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j-cs"/>
              </a:rPr>
              <a:t>Methods to study transcription factors and transcriptional regulation</a:t>
            </a:r>
            <a:endParaRPr lang="en-US" smtClean="0">
              <a:cs typeface="+mj-cs"/>
            </a:endParaRP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82883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b="0">
                <a:cs typeface="+mn-cs"/>
              </a:rPr>
              <a:t>Grind up tissue and extract basal transcription factors</a:t>
            </a:r>
            <a:br>
              <a:rPr lang="en-US" b="0">
                <a:cs typeface="+mn-cs"/>
              </a:rPr>
            </a:br>
            <a:endParaRPr lang="en-US" b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b="0">
                <a:cs typeface="+mn-cs"/>
              </a:rPr>
              <a:t>Pass the extract over a column - fractionate</a:t>
            </a:r>
            <a:br>
              <a:rPr lang="en-US" b="0">
                <a:cs typeface="+mn-cs"/>
              </a:rPr>
            </a:br>
            <a:endParaRPr lang="en-US" b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b="0">
                <a:cs typeface="+mn-cs"/>
              </a:rPr>
              <a:t>Add back fractions to a test tube with promoter:reporter gene</a:t>
            </a:r>
            <a:br>
              <a:rPr lang="en-US" b="0">
                <a:cs typeface="+mn-cs"/>
              </a:rPr>
            </a:br>
            <a:endParaRPr lang="en-US" b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b="0">
                <a:cs typeface="+mn-cs"/>
              </a:rPr>
              <a:t>Determine with fractions are required for transcription of reporter</a:t>
            </a:r>
          </a:p>
        </p:txBody>
      </p:sp>
    </p:spTree>
    <p:extLst>
      <p:ext uri="{BB962C8B-B14F-4D97-AF65-F5344CB8AC3E}">
        <p14:creationId xmlns:p14="http://schemas.microsoft.com/office/powerpoint/2010/main" val="3531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18891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1508125" y="4841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5105400" y="3124200"/>
            <a:ext cx="152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389" name="Picture 6" descr="DevBio8e-Fig-05-02-1.jpg                                       000003D5Gilbert 8e IRL                 7C25B07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6630988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Enhancer elements</a:t>
            </a:r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76200" y="3048000"/>
            <a:ext cx="25908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152400" y="2716213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cs typeface="+mn-cs"/>
              </a:rPr>
              <a:t>Enhancer regions</a:t>
            </a:r>
            <a:endParaRPr lang="en-US" b="0">
              <a:cs typeface="+mn-cs"/>
            </a:endParaRPr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990600" y="3048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675" name="Rectangle 11"/>
          <p:cNvSpPr>
            <a:spLocks noChangeArrowheads="1"/>
          </p:cNvSpPr>
          <p:nvPr/>
        </p:nvSpPr>
        <p:spPr bwMode="auto">
          <a:xfrm>
            <a:off x="1524000" y="3048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676" name="Rectangle 12"/>
          <p:cNvSpPr>
            <a:spLocks noChangeArrowheads="1"/>
          </p:cNvSpPr>
          <p:nvPr/>
        </p:nvSpPr>
        <p:spPr bwMode="auto">
          <a:xfrm>
            <a:off x="381000" y="3048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677" name="Rectangle 13"/>
          <p:cNvSpPr>
            <a:spLocks noChangeArrowheads="1"/>
          </p:cNvSpPr>
          <p:nvPr/>
        </p:nvSpPr>
        <p:spPr bwMode="auto">
          <a:xfrm>
            <a:off x="5486400" y="5257800"/>
            <a:ext cx="3962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0" y="2667000"/>
            <a:ext cx="2209800" cy="762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679" name="Text Box 15"/>
          <p:cNvSpPr txBox="1">
            <a:spLocks noChangeArrowheads="1"/>
          </p:cNvSpPr>
          <p:nvPr/>
        </p:nvSpPr>
        <p:spPr bwMode="auto">
          <a:xfrm>
            <a:off x="304800" y="4572000"/>
            <a:ext cx="869156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4538" indent="-7445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588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731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35000"/>
              </a:lnSpc>
              <a:buFontTx/>
              <a:buChar char="•"/>
              <a:defRPr/>
            </a:pPr>
            <a:r>
              <a:rPr lang="en-US" b="0" smtClean="0">
                <a:cs typeface="+mn-cs"/>
              </a:rPr>
              <a:t>Enhancers can be upstream or downstream of transcription start</a:t>
            </a:r>
          </a:p>
          <a:p>
            <a:pPr>
              <a:lnSpc>
                <a:spcPct val="135000"/>
              </a:lnSpc>
              <a:buFontTx/>
              <a:buChar char="•"/>
              <a:defRPr/>
            </a:pPr>
            <a:r>
              <a:rPr lang="en-US" b="0" smtClean="0">
                <a:cs typeface="+mn-cs"/>
              </a:rPr>
              <a:t>they act at a distance</a:t>
            </a:r>
          </a:p>
          <a:p>
            <a:pPr>
              <a:lnSpc>
                <a:spcPct val="135000"/>
              </a:lnSpc>
              <a:buFontTx/>
              <a:buChar char="•"/>
              <a:defRPr/>
            </a:pPr>
            <a:r>
              <a:rPr lang="en-US" b="0" smtClean="0">
                <a:cs typeface="+mn-cs"/>
              </a:rPr>
              <a:t>they are bound by cell-specific transcription factors</a:t>
            </a:r>
          </a:p>
          <a:p>
            <a:pPr>
              <a:lnSpc>
                <a:spcPct val="135000"/>
              </a:lnSpc>
              <a:buFontTx/>
              <a:buChar char="•"/>
              <a:defRPr/>
            </a:pPr>
            <a:r>
              <a:rPr lang="en-US" b="0" smtClean="0">
                <a:cs typeface="+mn-cs"/>
              </a:rPr>
              <a:t>Alter rate of transcription initiation</a:t>
            </a:r>
          </a:p>
          <a:p>
            <a:pPr>
              <a:lnSpc>
                <a:spcPct val="135000"/>
              </a:lnSpc>
              <a:defRPr/>
            </a:pPr>
            <a:endParaRPr lang="en-US" b="0" smtClean="0">
              <a:cs typeface="+mn-cs"/>
            </a:endParaRPr>
          </a:p>
          <a:p>
            <a:pPr>
              <a:lnSpc>
                <a:spcPct val="135000"/>
              </a:lnSpc>
              <a:buFontTx/>
              <a:buChar char="•"/>
              <a:defRPr/>
            </a:pPr>
            <a:endParaRPr lang="en-US" b="0" smtClean="0">
              <a:cs typeface="+mn-cs"/>
            </a:endParaRPr>
          </a:p>
          <a:p>
            <a:pPr>
              <a:defRPr/>
            </a:pPr>
            <a:endParaRPr lang="en-US" b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Pat Estes\Desktop\Gilbert DevBio book\text art\G05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6" b="32001"/>
          <a:stretch>
            <a:fillRect/>
          </a:stretch>
        </p:blipFill>
        <p:spPr bwMode="auto">
          <a:xfrm>
            <a:off x="533400" y="1295400"/>
            <a:ext cx="762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2514600" y="90488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latin typeface="Arial" charset="0"/>
                <a:cs typeface="+mn-cs"/>
              </a:rPr>
              <a:t>	Enhancers</a:t>
            </a:r>
            <a:endParaRPr lang="en-US" smtClean="0">
              <a:latin typeface="Arial" charset="0"/>
              <a:cs typeface="+mn-cs"/>
            </a:endParaRPr>
          </a:p>
        </p:txBody>
      </p:sp>
      <p:pic>
        <p:nvPicPr>
          <p:cNvPr id="43011" name="Picture 4" descr="C:\Documents and Settings\Pat Estes\Desktop\Gilbert DevBio book\text art\G05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7" b="27333"/>
          <a:stretch>
            <a:fillRect/>
          </a:stretch>
        </p:blipFill>
        <p:spPr bwMode="auto">
          <a:xfrm>
            <a:off x="685800" y="42672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1341438" y="609600"/>
            <a:ext cx="84137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Modular</a:t>
            </a:r>
            <a:r>
              <a:rPr lang="en-US" b="0" smtClean="0">
                <a:latin typeface="Arial" charset="0"/>
                <a:cs typeface="+mn-cs"/>
              </a:rPr>
              <a:t> - One gene can have several enhancer</a:t>
            </a:r>
            <a:r>
              <a:rPr lang="en-US" smtClean="0">
                <a:latin typeface="Arial" charset="0"/>
                <a:cs typeface="+mn-cs"/>
              </a:rPr>
              <a:t> </a:t>
            </a:r>
            <a:r>
              <a:rPr lang="en-US" b="0" smtClean="0">
                <a:latin typeface="Arial" charset="0"/>
                <a:cs typeface="+mn-cs"/>
              </a:rPr>
              <a:t>sites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for different sets of cells (Pax6 enhancer elements)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smtClean="0">
                <a:latin typeface="Arial" charset="0"/>
                <a:cs typeface="+mn-cs"/>
              </a:rPr>
              <a:t>Combinatorial</a:t>
            </a:r>
            <a:r>
              <a:rPr lang="en-US" b="0" smtClean="0">
                <a:latin typeface="Arial" charset="0"/>
                <a:cs typeface="+mn-cs"/>
              </a:rPr>
              <a:t> - Many transcription factors can bind 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	each enhancer (somatostatin enhancer elements)	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4098925" y="5410200"/>
            <a:ext cx="5045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Enhancers can </a:t>
            </a:r>
            <a:r>
              <a:rPr lang="en-US" smtClean="0">
                <a:latin typeface="Arial" charset="0"/>
                <a:cs typeface="+mn-cs"/>
              </a:rPr>
              <a:t>inhibit</a:t>
            </a:r>
            <a:r>
              <a:rPr lang="en-US" b="0" smtClean="0">
                <a:latin typeface="Arial" charset="0"/>
                <a:cs typeface="+mn-cs"/>
              </a:rPr>
              <a:t> transcription </a:t>
            </a:r>
          </a:p>
          <a:p>
            <a:pPr>
              <a:defRPr/>
            </a:pPr>
            <a:r>
              <a:rPr lang="en-US" b="0" smtClean="0">
                <a:latin typeface="Arial" charset="0"/>
                <a:cs typeface="+mn-cs"/>
              </a:rPr>
              <a:t>	Negative enhancers = silencers</a:t>
            </a:r>
          </a:p>
          <a:p>
            <a:pPr>
              <a:defRPr/>
            </a:pPr>
            <a:endParaRPr lang="en-US" b="0" smtClean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1160</Words>
  <Application>Microsoft Office PowerPoint</Application>
  <PresentationFormat>On-screen Show (4:3)</PresentationFormat>
  <Paragraphs>366</Paragraphs>
  <Slides>64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ＭＳ Ｐゴシック</vt:lpstr>
      <vt:lpstr>Arial</vt:lpstr>
      <vt:lpstr>Roboto</vt:lpstr>
      <vt:lpstr>Symbol</vt:lpstr>
      <vt:lpstr>Times New Roman</vt:lpstr>
      <vt:lpstr>Default Design</vt:lpstr>
      <vt:lpstr>PowerPoint Presentation</vt:lpstr>
      <vt:lpstr>PowerPoint Presentation</vt:lpstr>
      <vt:lpstr>Parts of a Gene (b-globin)</vt:lpstr>
      <vt:lpstr>PowerPoint Presentation</vt:lpstr>
      <vt:lpstr>Basal transcription factors help RNA pol II bind to the promoter</vt:lpstr>
      <vt:lpstr>TAFs (TBP associated factors)   and the mediator complex   assist basal transcription factors and RNA polymerase II  </vt:lpstr>
      <vt:lpstr>Methods to study transcription factors and transcriptional regulation</vt:lpstr>
      <vt:lpstr>Enhancer elements</vt:lpstr>
      <vt:lpstr>PowerPoint Presentation</vt:lpstr>
      <vt:lpstr>PowerPoint Presentation</vt:lpstr>
      <vt:lpstr>RNA polymerase is stabilized on the promoter site of the DNA by transcription factors recruited by the enhancers</vt:lpstr>
      <vt:lpstr>PowerPoint Presentation</vt:lpstr>
      <vt:lpstr>PowerPoint Presentation</vt:lpstr>
      <vt:lpstr>PowerPoint Presentation</vt:lpstr>
      <vt:lpstr>Nucleosome and chromatin structure</vt:lpstr>
      <vt:lpstr>Nucleosome and chromatin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Activation of MITF transcription factor through the binding of stem cell factor by the Kit RTK protein</vt:lpstr>
      <vt:lpstr>Additional Biochemical mechanisms to regulate gene expression</vt:lpstr>
      <vt:lpstr>Methylation of DNA and transcription regulation</vt:lpstr>
      <vt:lpstr>Methylation of globin genes in human embryonic blood cells  </vt:lpstr>
      <vt:lpstr>DNA methylation can block transcription by preventing transcription factors binding to enhancer region  </vt:lpstr>
      <vt:lpstr>Methylated DNA can alter histone modifications -</vt:lpstr>
      <vt:lpstr>It goes both ways: alterations of histones affects DNA methylation</vt:lpstr>
      <vt:lpstr>PowerPoint Presentation</vt:lpstr>
      <vt:lpstr>Differential regulation via alternative splicing</vt:lpstr>
      <vt:lpstr>Differential Splicing</vt:lpstr>
      <vt:lpstr>Spliceosomes</vt:lpstr>
      <vt:lpstr>Fig. 3.25**  The Dscam gene of Drosophila can produce 38,016 different types of proteins by alternative nRNA splicing </vt:lpstr>
      <vt:lpstr>Dscam protein is specifically required to keep dendrites from the same neuron from adhering to each other</vt:lpstr>
      <vt:lpstr>Splice site mutations</vt:lpstr>
      <vt:lpstr>Regulation of mRNA stability</vt:lpstr>
      <vt:lpstr>Regulation of mRNA stability – fig 3.27 **</vt:lpstr>
      <vt:lpstr>Regulation of mRNA stability</vt:lpstr>
      <vt:lpstr>Regulation of Translation</vt:lpstr>
      <vt:lpstr>Regulation of Translation</vt:lpstr>
      <vt:lpstr>Translation</vt:lpstr>
      <vt:lpstr>Figure 3.29**  Translational regulation in oocytes  </vt:lpstr>
      <vt:lpstr>microRNAs</vt:lpstr>
      <vt:lpstr>Figure 3.32**   Current model for the formation and use of microRNAs and siRNAs</vt:lpstr>
      <vt:lpstr>Artificial miRNA</vt:lpstr>
      <vt:lpstr>Method to study enhancer elements</vt:lpstr>
      <vt:lpstr>PowerPoint Presentation</vt:lpstr>
      <vt:lpstr>PowerPoint Presentation</vt:lpstr>
      <vt:lpstr>PowerPoint Presentation</vt:lpstr>
      <vt:lpstr>Methods to study transcription factors and transcriptional regulation</vt:lpstr>
      <vt:lpstr>PowerPoint Presentation</vt:lpstr>
      <vt:lpstr>Ectopic expression assay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Cell Biology and DNA Methylation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Estes</dc:creator>
  <cp:lastModifiedBy>Bob Franks</cp:lastModifiedBy>
  <cp:revision>733</cp:revision>
  <dcterms:created xsi:type="dcterms:W3CDTF">2003-01-06T13:33:08Z</dcterms:created>
  <dcterms:modified xsi:type="dcterms:W3CDTF">2018-01-24T16:29:51Z</dcterms:modified>
</cp:coreProperties>
</file>