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82" r:id="rId2"/>
    <p:sldId id="599" r:id="rId3"/>
    <p:sldId id="603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63" r:id="rId12"/>
    <p:sldId id="669" r:id="rId13"/>
    <p:sldId id="675" r:id="rId14"/>
    <p:sldId id="611" r:id="rId15"/>
    <p:sldId id="612" r:id="rId16"/>
    <p:sldId id="614" r:id="rId17"/>
    <p:sldId id="615" r:id="rId18"/>
    <p:sldId id="616" r:id="rId19"/>
    <p:sldId id="676" r:id="rId20"/>
    <p:sldId id="678" r:id="rId21"/>
    <p:sldId id="681" r:id="rId22"/>
    <p:sldId id="680" r:id="rId23"/>
    <p:sldId id="679" r:id="rId24"/>
    <p:sldId id="619" r:id="rId25"/>
    <p:sldId id="674" r:id="rId26"/>
    <p:sldId id="621" r:id="rId27"/>
    <p:sldId id="668" r:id="rId28"/>
    <p:sldId id="622" r:id="rId29"/>
    <p:sldId id="623" r:id="rId30"/>
    <p:sldId id="624" r:id="rId31"/>
    <p:sldId id="625" r:id="rId32"/>
    <p:sldId id="677" r:id="rId33"/>
    <p:sldId id="673" r:id="rId34"/>
    <p:sldId id="628" r:id="rId35"/>
    <p:sldId id="629" r:id="rId36"/>
    <p:sldId id="630" r:id="rId37"/>
    <p:sldId id="63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67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6A945A-003C-5149-9EA7-E4FF417C0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6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6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12E7B2-26A1-B545-B1B7-0C2C2443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2E7B2-26A1-B545-B1B7-0C2C2443DF4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19C6-4522-1649-8D9B-1BBC9346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8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82D2-ED80-B043-AB84-616A32ED8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7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0FF8-F26E-9647-A6C7-4BE2CC97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0D9E-A636-4A49-81BD-489654403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4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A60C-37A1-804C-8A45-4B52C5AB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515A8-74A9-A341-A334-58F543BD8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5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674F-C45B-4746-8D36-E360F7320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4F304-D32E-454B-BA56-34A2BD243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CA98-BB5D-E149-875D-B0C6F9722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B1A9-8C37-BB4B-A4FA-2D87BF83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EB19-AB2D-7542-8FBC-FCAF3FF22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1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B54D08-6323-334F-B402-F5D0B731A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2438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dirty="0" smtClean="0">
                <a:cs typeface="+mn-cs"/>
              </a:rPr>
              <a:t>Chapter 4 Figures– </a:t>
            </a:r>
          </a:p>
          <a:p>
            <a:pPr>
              <a:defRPr/>
            </a:pPr>
            <a:r>
              <a:rPr lang="en-US" sz="1800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1800" dirty="0" smtClean="0">
                <a:cs typeface="+mn-cs"/>
              </a:rPr>
              <a:t>Fig</a:t>
            </a:r>
            <a:r>
              <a:rPr lang="en-US" sz="1800" dirty="0">
                <a:cs typeface="+mn-cs"/>
              </a:rPr>
              <a:t>. </a:t>
            </a:r>
            <a:r>
              <a:rPr lang="en-US" sz="1800" dirty="0" smtClean="0">
                <a:cs typeface="+mn-cs"/>
              </a:rPr>
              <a:t>4.6 – Emily D.  </a:t>
            </a: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dirty="0" smtClean="0">
                <a:cs typeface="+mn-cs"/>
              </a:rPr>
              <a:t>4.15 – Aidan G.</a:t>
            </a: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dirty="0" smtClean="0"/>
              <a:t>4.24 – Brandon G.</a:t>
            </a:r>
          </a:p>
          <a:p>
            <a:pPr>
              <a:defRPr/>
            </a:pPr>
            <a:r>
              <a:rPr lang="en-US" sz="1800" dirty="0" smtClean="0">
                <a:cs typeface="+mn-cs"/>
              </a:rPr>
              <a:t>4.25 – John H.</a:t>
            </a:r>
          </a:p>
          <a:p>
            <a:pPr>
              <a:defRPr/>
            </a:pPr>
            <a:r>
              <a:rPr lang="en-US" sz="1800" dirty="0" smtClean="0"/>
              <a:t>4.26 – </a:t>
            </a:r>
            <a:r>
              <a:rPr lang="en-US" sz="1800" dirty="0" err="1" smtClean="0"/>
              <a:t>Chinmaya</a:t>
            </a:r>
            <a:r>
              <a:rPr lang="en-US" sz="1800" dirty="0" smtClean="0"/>
              <a:t> J.</a:t>
            </a:r>
          </a:p>
          <a:p>
            <a:pPr>
              <a:defRPr/>
            </a:pPr>
            <a:r>
              <a:rPr lang="en-US" sz="1800" dirty="0" smtClean="0"/>
              <a:t>4.13 – Kerri K.</a:t>
            </a:r>
          </a:p>
          <a:p>
            <a:pPr>
              <a:defRPr/>
            </a:pPr>
            <a:r>
              <a:rPr lang="en-US" sz="1800" dirty="0" smtClean="0"/>
              <a:t>4.22 – Monty K.</a:t>
            </a:r>
          </a:p>
          <a:p>
            <a:pPr>
              <a:defRPr/>
            </a:pPr>
            <a:r>
              <a:rPr lang="en-US" sz="1800" dirty="0" smtClean="0"/>
              <a:t>4.23 – Nathan K.</a:t>
            </a:r>
            <a:endParaRPr lang="en-US" sz="1800" dirty="0"/>
          </a:p>
          <a:p>
            <a:pPr>
              <a:defRPr/>
            </a:pPr>
            <a:endParaRPr lang="en-US" sz="1800" dirty="0" smtClean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1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4781868" y="72364"/>
            <a:ext cx="44390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800" b="1" dirty="0" err="1" smtClean="0">
                <a:latin typeface="Arial" charset="0"/>
              </a:rPr>
              <a:t>Cadherins</a:t>
            </a:r>
            <a:r>
              <a:rPr lang="en-US" sz="2800" b="1" dirty="0" smtClean="0">
                <a:latin typeface="Arial" charset="0"/>
              </a:rPr>
              <a:t> – figure 4.6** -</a:t>
            </a:r>
            <a:endParaRPr lang="en-US" sz="2400" b="1" dirty="0" smtClean="0">
              <a:latin typeface="Arial" charset="0"/>
            </a:endParaRP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sp>
        <p:nvSpPr>
          <p:cNvPr id="460807" name="Text Box 7"/>
          <p:cNvSpPr txBox="1">
            <a:spLocks noChangeArrowheads="1"/>
          </p:cNvSpPr>
          <p:nvPr/>
        </p:nvSpPr>
        <p:spPr bwMode="auto">
          <a:xfrm>
            <a:off x="0" y="1219200"/>
            <a:ext cx="7318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2">
              <a:buFontTx/>
              <a:buChar char="-"/>
              <a:defRPr/>
            </a:pPr>
            <a:endParaRPr lang="en-US" dirty="0" smtClean="0">
              <a:latin typeface="Arial" charset="0"/>
              <a:cs typeface="+mn-cs"/>
            </a:endParaRPr>
          </a:p>
          <a:p>
            <a:pPr lvl="3">
              <a:defRPr/>
            </a:pPr>
            <a:endParaRPr lang="en-US" dirty="0" smtClean="0">
              <a:latin typeface="Arial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9" y="304800"/>
            <a:ext cx="3852672" cy="632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304800" y="1905000"/>
            <a:ext cx="7980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Morpholinos – </a:t>
            </a:r>
          </a:p>
          <a:p>
            <a:pPr eaLnBrk="1" hangingPunct="1"/>
            <a:r>
              <a:rPr lang="en-US"/>
              <a:t>antisense oligonucleotide complementary to a mRNA molecule</a:t>
            </a:r>
          </a:p>
        </p:txBody>
      </p:sp>
      <p:pic>
        <p:nvPicPr>
          <p:cNvPr id="3" name="Picture 4" descr="DevBio9e-Fig-03-05-2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1613"/>
            <a:ext cx="5465763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860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/>
              <a:t>Cadherin mediated cell adhesion in amphibian embryo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1925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Cadherins</a:t>
            </a: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pic>
        <p:nvPicPr>
          <p:cNvPr id="25605" name="Picture 6" descr="C:\Documents and Settings\Pat Estes\Desktop\Gilbert DevBio book\text art\G03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r="23489"/>
          <a:stretch>
            <a:fillRect/>
          </a:stretch>
        </p:blipFill>
        <p:spPr bwMode="auto">
          <a:xfrm>
            <a:off x="0" y="2743200"/>
            <a:ext cx="290671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7" name="Text Box 7"/>
          <p:cNvSpPr txBox="1">
            <a:spLocks noChangeArrowheads="1"/>
          </p:cNvSpPr>
          <p:nvPr/>
        </p:nvSpPr>
        <p:spPr bwMode="auto">
          <a:xfrm>
            <a:off x="0" y="1219200"/>
            <a:ext cx="887888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2">
              <a:buFontTx/>
              <a:buChar char="-"/>
              <a:defRPr/>
            </a:pPr>
            <a:r>
              <a:rPr lang="en-US" smtClean="0">
                <a:latin typeface="Arial" charset="0"/>
                <a:cs typeface="+mn-cs"/>
              </a:rPr>
              <a:t>establish and maintain intercellular connections</a:t>
            </a:r>
          </a:p>
          <a:p>
            <a:pPr lvl="2">
              <a:buFontTx/>
              <a:buChar char="-"/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2">
              <a:buFontTx/>
              <a:buChar char="-"/>
              <a:defRPr/>
            </a:pPr>
            <a:r>
              <a:rPr lang="en-US" smtClean="0">
                <a:latin typeface="Arial" charset="0"/>
                <a:cs typeface="+mn-cs"/>
              </a:rPr>
              <a:t>spatially segregate cell types and </a:t>
            </a:r>
          </a:p>
          <a:p>
            <a:pPr lvl="3">
              <a:defRPr/>
            </a:pPr>
            <a:r>
              <a:rPr lang="en-US" smtClean="0">
                <a:latin typeface="Arial" charset="0"/>
                <a:cs typeface="+mn-cs"/>
              </a:rPr>
              <a:t>	organize animal form</a:t>
            </a:r>
          </a:p>
          <a:p>
            <a:pPr lvl="3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3">
              <a:defRPr/>
            </a:pPr>
            <a:r>
              <a:rPr lang="en-US" smtClean="0">
                <a:latin typeface="Arial" charset="0"/>
                <a:cs typeface="+mn-cs"/>
              </a:rPr>
              <a:t>		  Anchored by </a:t>
            </a:r>
            <a:r>
              <a:rPr lang="en-US" b="1" smtClean="0">
                <a:latin typeface="Arial" charset="0"/>
                <a:cs typeface="+mn-cs"/>
              </a:rPr>
              <a:t>catenins</a:t>
            </a:r>
          </a:p>
          <a:p>
            <a:pPr lvl="3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3">
              <a:defRPr/>
            </a:pPr>
            <a:r>
              <a:rPr lang="en-US" smtClean="0">
                <a:latin typeface="Arial" charset="0"/>
                <a:cs typeface="+mn-cs"/>
              </a:rPr>
              <a:t>		  Form </a:t>
            </a:r>
            <a:r>
              <a:rPr lang="en-US" b="1" smtClean="0">
                <a:latin typeface="Arial" charset="0"/>
                <a:cs typeface="+mn-cs"/>
              </a:rPr>
              <a:t>adherens junctions</a:t>
            </a:r>
          </a:p>
          <a:p>
            <a:pPr lvl="3">
              <a:defRPr/>
            </a:pPr>
            <a:endParaRPr lang="en-US" b="1" smtClean="0">
              <a:latin typeface="Arial" charset="0"/>
              <a:cs typeface="+mn-cs"/>
            </a:endParaRPr>
          </a:p>
          <a:p>
            <a:pPr lvl="3">
              <a:defRPr/>
            </a:pPr>
            <a:r>
              <a:rPr lang="en-US" smtClean="0">
                <a:latin typeface="Arial" charset="0"/>
                <a:cs typeface="+mn-cs"/>
              </a:rPr>
              <a:t>		  Catenins bind to actin cytoskeleton</a:t>
            </a:r>
          </a:p>
          <a:p>
            <a:pPr lvl="3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3">
              <a:defRPr/>
            </a:pPr>
            <a:r>
              <a:rPr lang="en-US" smtClean="0">
                <a:latin typeface="Arial" charset="0"/>
                <a:cs typeface="+mn-cs"/>
              </a:rPr>
              <a:t>			integrate epithelial cells together into </a:t>
            </a:r>
          </a:p>
          <a:p>
            <a:pPr lvl="3">
              <a:defRPr/>
            </a:pPr>
            <a:r>
              <a:rPr lang="en-US" smtClean="0">
                <a:latin typeface="Arial" charset="0"/>
                <a:cs typeface="+mn-cs"/>
              </a:rPr>
              <a:t>			a mechanical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525463" y="152400"/>
            <a:ext cx="79327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Arial" charset="0"/>
                <a:cs typeface="+mn-cs"/>
              </a:rPr>
              <a:t>Induction between Epithelial and </a:t>
            </a:r>
            <a:r>
              <a:rPr lang="en-US" b="1" dirty="0" err="1" smtClean="0">
                <a:latin typeface="Arial" charset="0"/>
                <a:cs typeface="+mn-cs"/>
              </a:rPr>
              <a:t>Mesenchymal</a:t>
            </a:r>
            <a:r>
              <a:rPr lang="en-US" b="1" dirty="0" smtClean="0">
                <a:latin typeface="Arial" charset="0"/>
                <a:cs typeface="+mn-cs"/>
              </a:rPr>
              <a:t> cells </a:t>
            </a:r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 </a:t>
            </a:r>
          </a:p>
        </p:txBody>
      </p:sp>
      <p:sp>
        <p:nvSpPr>
          <p:cNvPr id="483334" name="Text Box 6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pic>
        <p:nvPicPr>
          <p:cNvPr id="4833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8598" r="51894" b="22157"/>
          <a:stretch>
            <a:fillRect/>
          </a:stretch>
        </p:blipFill>
        <p:spPr bwMode="auto">
          <a:xfrm>
            <a:off x="5943600" y="1219200"/>
            <a:ext cx="2895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833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r="27579"/>
          <a:stretch>
            <a:fillRect/>
          </a:stretch>
        </p:blipFill>
        <p:spPr bwMode="auto">
          <a:xfrm>
            <a:off x="381000" y="4124325"/>
            <a:ext cx="25146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83337" name="Text Box 9"/>
          <p:cNvSpPr txBox="1">
            <a:spLocks noChangeArrowheads="1"/>
          </p:cNvSpPr>
          <p:nvPr/>
        </p:nvSpPr>
        <p:spPr bwMode="auto">
          <a:xfrm>
            <a:off x="609600" y="952500"/>
            <a:ext cx="8229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Arial" charset="0"/>
                <a:cs typeface="+mn-cs"/>
              </a:rPr>
              <a:t>			Epithelial</a:t>
            </a:r>
            <a:r>
              <a:rPr lang="en-US" dirty="0" smtClean="0">
                <a:latin typeface="Arial" charset="0"/>
                <a:cs typeface="+mn-cs"/>
              </a:rPr>
              <a:t> cells are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tightly connected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to one another in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sheets or tubes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</a:t>
            </a:r>
          </a:p>
          <a:p>
            <a:pPr>
              <a:defRPr/>
            </a:pPr>
            <a:endParaRPr lang="en-US" b="1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 dirty="0" err="1" smtClean="0">
                <a:latin typeface="Arial" charset="0"/>
                <a:cs typeface="+mn-cs"/>
              </a:rPr>
              <a:t>Mesenchymal</a:t>
            </a:r>
            <a:r>
              <a:rPr lang="en-US" dirty="0" smtClean="0">
                <a:latin typeface="Arial" charset="0"/>
                <a:cs typeface="+mn-cs"/>
              </a:rPr>
              <a:t> cells are </a:t>
            </a:r>
          </a:p>
          <a:p>
            <a:pPr>
              <a:defRPr/>
            </a:pPr>
            <a:endParaRPr lang="en-US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	unconnected to one another and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	operate as semi-independent units</a:t>
            </a:r>
          </a:p>
          <a:p>
            <a:pPr>
              <a:defRPr/>
            </a:pPr>
            <a:endParaRPr lang="en-US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825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1925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Cadherins</a:t>
            </a: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sp>
        <p:nvSpPr>
          <p:cNvPr id="46183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1098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2"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61831" name="Text Box 7"/>
          <p:cNvSpPr txBox="1">
            <a:spLocks noChangeArrowheads="1"/>
          </p:cNvSpPr>
          <p:nvPr/>
        </p:nvSpPr>
        <p:spPr bwMode="auto">
          <a:xfrm>
            <a:off x="609600" y="1143000"/>
            <a:ext cx="67722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</a:rPr>
              <a:t>E-cadherin – </a:t>
            </a:r>
            <a:r>
              <a:rPr lang="en-US" sz="2400" smtClean="0">
                <a:latin typeface="Arial" charset="0"/>
              </a:rPr>
              <a:t>epithelial 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		</a:t>
            </a:r>
            <a:r>
              <a:rPr lang="en-US" sz="2000" smtClean="0">
                <a:latin typeface="Arial" charset="0"/>
              </a:rPr>
              <a:t>expressed on all early mammalian embryonic cells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		even at 1-cell stage</a:t>
            </a:r>
          </a:p>
          <a:p>
            <a:pPr>
              <a:defRPr/>
            </a:pPr>
            <a:endParaRPr lang="en-US" sz="2000" smtClean="0">
              <a:latin typeface="Arial" charset="0"/>
            </a:endParaRPr>
          </a:p>
          <a:p>
            <a:pPr>
              <a:defRPr/>
            </a:pPr>
            <a:r>
              <a:rPr lang="en-US" sz="2000" smtClean="0">
                <a:latin typeface="Arial" charset="0"/>
              </a:rPr>
              <a:t>		Later, restricted to epithelial cells</a:t>
            </a:r>
          </a:p>
          <a:p>
            <a:pPr>
              <a:defRPr/>
            </a:pPr>
            <a:endParaRPr lang="en-US" sz="2000" b="1" smtClean="0">
              <a:latin typeface="Arial" charset="0"/>
            </a:endParaRPr>
          </a:p>
          <a:p>
            <a:pPr>
              <a:defRPr/>
            </a:pPr>
            <a:r>
              <a:rPr lang="en-US" sz="2800" b="1" smtClean="0">
                <a:latin typeface="Arial" charset="0"/>
              </a:rPr>
              <a:t>P-cadherin- </a:t>
            </a:r>
            <a:r>
              <a:rPr lang="en-US" sz="2400" smtClean="0">
                <a:latin typeface="Arial" charset="0"/>
              </a:rPr>
              <a:t>placental 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		</a:t>
            </a:r>
            <a:r>
              <a:rPr lang="en-US" sz="2000" smtClean="0">
                <a:latin typeface="Arial" charset="0"/>
              </a:rPr>
              <a:t>expressed primarily on trophoblasts</a:t>
            </a:r>
          </a:p>
          <a:p>
            <a:pPr>
              <a:defRPr/>
            </a:pPr>
            <a:endParaRPr lang="en-US" sz="2000" smtClean="0">
              <a:latin typeface="Arial" charset="0"/>
            </a:endParaRPr>
          </a:p>
          <a:p>
            <a:pPr>
              <a:defRPr/>
            </a:pPr>
            <a:r>
              <a:rPr lang="en-US" sz="2000" smtClean="0">
                <a:latin typeface="Arial" charset="0"/>
              </a:rPr>
              <a:t>		(placental cells that contact the uterine wall) 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		and on the uterine wall epithelia</a:t>
            </a:r>
          </a:p>
          <a:p>
            <a:pPr>
              <a:defRPr/>
            </a:pPr>
            <a:endParaRPr lang="en-US" sz="2000" smtClean="0">
              <a:latin typeface="Arial" charset="0"/>
            </a:endParaRPr>
          </a:p>
          <a:p>
            <a:pPr>
              <a:defRPr/>
            </a:pPr>
            <a:r>
              <a:rPr lang="en-US" sz="2000" smtClean="0">
                <a:latin typeface="Arial" charset="0"/>
              </a:rPr>
              <a:t>		facilitates connection of embryo to uterus</a:t>
            </a:r>
            <a:endParaRPr lang="en-US" sz="2000" b="1" smtClean="0">
              <a:latin typeface="Arial" charset="0"/>
            </a:endParaRPr>
          </a:p>
          <a:p>
            <a:pPr>
              <a:defRPr/>
            </a:pPr>
            <a:endParaRPr lang="en-US" sz="2000" b="1" smtClean="0">
              <a:latin typeface="Arial" charset="0"/>
            </a:endParaRPr>
          </a:p>
        </p:txBody>
      </p:sp>
      <p:pic>
        <p:nvPicPr>
          <p:cNvPr id="26631" name="Picture 8" descr="C:\Documents and Settings\Pat Estes\Desktop\Gilbert DevBio book\text art\G03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r="23512"/>
          <a:stretch>
            <a:fillRect/>
          </a:stretch>
        </p:blipFill>
        <p:spPr bwMode="auto">
          <a:xfrm>
            <a:off x="6553200" y="3121025"/>
            <a:ext cx="25908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3352800" y="838200"/>
            <a:ext cx="1925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Cadherins</a:t>
            </a: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1098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2"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1066800" y="1676400"/>
            <a:ext cx="7024688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</a:rPr>
              <a:t>N-cadherin – </a:t>
            </a:r>
            <a:r>
              <a:rPr lang="en-US" sz="2400" smtClean="0">
                <a:latin typeface="Arial" charset="0"/>
              </a:rPr>
              <a:t>neural 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r>
              <a:rPr lang="en-US" sz="2000" smtClean="0">
                <a:latin typeface="Arial" charset="0"/>
              </a:rPr>
              <a:t>		1</a:t>
            </a:r>
            <a:r>
              <a:rPr lang="en-US" sz="2000" baseline="30000" smtClean="0">
                <a:latin typeface="Arial" charset="0"/>
              </a:rPr>
              <a:t>st</a:t>
            </a:r>
            <a:r>
              <a:rPr lang="en-US" sz="2000" smtClean="0">
                <a:latin typeface="Arial" charset="0"/>
              </a:rPr>
              <a:t> seen on mesodermal cells in gastrulating embryo 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			as they lose  their E-cadherin expression</a:t>
            </a:r>
          </a:p>
          <a:p>
            <a:pPr>
              <a:defRPr/>
            </a:pPr>
            <a:endParaRPr lang="en-US" sz="2000" smtClean="0">
              <a:latin typeface="Arial" charset="0"/>
            </a:endParaRPr>
          </a:p>
          <a:p>
            <a:pPr>
              <a:defRPr/>
            </a:pPr>
            <a:r>
              <a:rPr lang="en-US" sz="2000" smtClean="0">
                <a:latin typeface="Arial" charset="0"/>
              </a:rPr>
              <a:t>		Highly expressed on central nervous system cells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endParaRPr lang="en-US" sz="24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Pat Estes\Desktop\Gilbert DevBio book\text art\G03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 b="3999"/>
          <a:stretch>
            <a:fillRect/>
          </a:stretch>
        </p:blipFill>
        <p:spPr bwMode="auto">
          <a:xfrm>
            <a:off x="1752600" y="1066800"/>
            <a:ext cx="6934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7521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2 cadherins during formation of the mouse </a:t>
            </a:r>
          </a:p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				neural tube</a:t>
            </a: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5181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latin typeface="Arial" charset="0"/>
                <a:ea typeface="ＭＳ Ｐゴシック" charset="0"/>
                <a:cs typeface="+mn-cs"/>
              </a:rPr>
              <a:t>Xenopus</a:t>
            </a:r>
            <a:r>
              <a:rPr lang="en-US">
                <a:latin typeface="Arial" charset="0"/>
                <a:ea typeface="ＭＳ Ｐゴシック" charset="0"/>
                <a:cs typeface="+mn-cs"/>
              </a:rPr>
              <a:t> gastrula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2514600" y="32766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latin typeface="Arial" charset="0"/>
                <a:ea typeface="ＭＳ Ｐゴシック" charset="0"/>
                <a:cs typeface="+mn-cs"/>
              </a:rPr>
              <a:t>E-cadherin</a:t>
            </a:r>
          </a:p>
        </p:txBody>
      </p:sp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4495800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latin typeface="Arial" charset="0"/>
                <a:ea typeface="ＭＳ Ｐゴシック" charset="0"/>
                <a:cs typeface="+mn-cs"/>
              </a:rPr>
              <a:t>N-cadherin</a:t>
            </a:r>
          </a:p>
        </p:txBody>
      </p: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7239000" y="6172200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neural tube</a:t>
            </a:r>
          </a:p>
        </p:txBody>
      </p:sp>
      <p:sp>
        <p:nvSpPr>
          <p:cNvPr id="464904" name="Rectangle 8"/>
          <p:cNvSpPr>
            <a:spLocks noChangeArrowheads="1"/>
          </p:cNvSpPr>
          <p:nvPr/>
        </p:nvSpPr>
        <p:spPr bwMode="auto">
          <a:xfrm>
            <a:off x="1905000" y="6096000"/>
            <a:ext cx="150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epidermis</a:t>
            </a:r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152400" y="5334000"/>
            <a:ext cx="241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Pat Estes\Desktop\Gilbert DevBio book\text art\G03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 b="3999"/>
          <a:stretch>
            <a:fillRect/>
          </a:stretch>
        </p:blipFill>
        <p:spPr bwMode="auto">
          <a:xfrm>
            <a:off x="1981200" y="1066800"/>
            <a:ext cx="6477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7521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2 cadherins during formation of the mouse </a:t>
            </a:r>
          </a:p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				neural tube</a:t>
            </a: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2667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neural tube  inside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and epidermis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covers the body</a:t>
            </a: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4038600" y="15240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latin typeface="Arial" charset="0"/>
                <a:ea typeface="ＭＳ Ｐゴシック" charset="0"/>
                <a:cs typeface="+mn-cs"/>
              </a:rPr>
              <a:t>E-cadherin</a:t>
            </a:r>
          </a:p>
        </p:txBody>
      </p:sp>
      <p:sp>
        <p:nvSpPr>
          <p:cNvPr id="465926" name="Text Box 6"/>
          <p:cNvSpPr txBox="1">
            <a:spLocks noChangeArrowheads="1"/>
          </p:cNvSpPr>
          <p:nvPr/>
        </p:nvSpPr>
        <p:spPr bwMode="auto">
          <a:xfrm>
            <a:off x="3962400" y="4114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latin typeface="Arial" charset="0"/>
                <a:ea typeface="ＭＳ Ｐゴシック" charset="0"/>
                <a:cs typeface="+mn-cs"/>
              </a:rPr>
              <a:t>N-cadherin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5029200" y="685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914400" y="120650"/>
            <a:ext cx="7521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2 cadherins during formation of the mouse </a:t>
            </a:r>
          </a:p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				             neural tube</a:t>
            </a:r>
            <a:endParaRPr lang="en-US" b="1" smtClean="0">
              <a:latin typeface="Arial" charset="0"/>
              <a:cs typeface="+mn-cs"/>
            </a:endParaRPr>
          </a:p>
        </p:txBody>
      </p:sp>
      <p:pic>
        <p:nvPicPr>
          <p:cNvPr id="30723" name="Picture 4" descr="C:\Documents and Settings\Pat Estes\Desktop\Gilbert DevBio book\text art\G03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4999" b="3999"/>
          <a:stretch>
            <a:fillRect/>
          </a:stretch>
        </p:blipFill>
        <p:spPr bwMode="auto">
          <a:xfrm>
            <a:off x="3276600" y="1066800"/>
            <a:ext cx="5181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3276600" y="990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7467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Remove E-cadherin from the epidermis 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     epidermal epithelium falls apart</a:t>
            </a:r>
          </a:p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152400" y="3962400"/>
            <a:ext cx="8915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Express N-cadherin in epidermis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	or eliminate it in neural cells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Then neural tube will not separate 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	from the epidermis</a:t>
            </a:r>
          </a:p>
        </p:txBody>
      </p:sp>
      <p:pic>
        <p:nvPicPr>
          <p:cNvPr id="30727" name="Picture 8" descr="C:\Documents and Settings\Pat Estes\Desktop\Gilbert DevBio book\text art\G03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 b="3960"/>
          <a:stretch>
            <a:fillRect/>
          </a:stretch>
        </p:blipFill>
        <p:spPr bwMode="auto">
          <a:xfrm>
            <a:off x="457200" y="1905000"/>
            <a:ext cx="230346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53" name="Line 9"/>
          <p:cNvSpPr>
            <a:spLocks noChangeShapeType="1"/>
          </p:cNvSpPr>
          <p:nvPr/>
        </p:nvSpPr>
        <p:spPr bwMode="auto">
          <a:xfrm>
            <a:off x="2667000" y="3048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6477000" y="15240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latin typeface="Arial" charset="0"/>
                <a:ea typeface="ＭＳ Ｐゴシック" charset="0"/>
                <a:cs typeface="+mn-cs"/>
              </a:rPr>
              <a:t>E-cadherin</a:t>
            </a:r>
          </a:p>
        </p:txBody>
      </p:sp>
      <p:sp>
        <p:nvSpPr>
          <p:cNvPr id="466955" name="Text Box 11"/>
          <p:cNvSpPr txBox="1">
            <a:spLocks noChangeArrowheads="1"/>
          </p:cNvSpPr>
          <p:nvPr/>
        </p:nvSpPr>
        <p:spPr bwMode="auto">
          <a:xfrm>
            <a:off x="6400800" y="4114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latin typeface="Arial" charset="0"/>
                <a:ea typeface="ＭＳ Ｐゴシック" charset="0"/>
                <a:cs typeface="+mn-cs"/>
              </a:rPr>
              <a:t>N-cadherin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5776"/>
            <a:ext cx="8534400" cy="434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Epithelial to Mesenchymal transitions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8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2057400" y="587375"/>
            <a:ext cx="2190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431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590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048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05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962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19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latin typeface="Arial" charset="0"/>
                <a:cs typeface="+mn-cs"/>
              </a:rPr>
              <a:t>	</a:t>
            </a:r>
          </a:p>
          <a:p>
            <a:pPr>
              <a:defRPr/>
            </a:pPr>
            <a:r>
              <a:rPr lang="en-US" sz="3600" dirty="0" smtClean="0">
                <a:latin typeface="Arial" charset="0"/>
                <a:cs typeface="+mn-cs"/>
              </a:rPr>
              <a:t>Chapter 4</a:t>
            </a:r>
            <a:endParaRPr lang="en-US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dirty="0" smtClean="0">
              <a:latin typeface="Arial" charset="0"/>
              <a:cs typeface="+mn-cs"/>
            </a:endParaRP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3352800" y="3657600"/>
            <a:ext cx="3416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Cell Adhesion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Cell Signaling (Induction)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Cell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515" y="174612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Extracellular Matrix</a:t>
            </a:r>
          </a:p>
          <a:p>
            <a:endParaRPr lang="en-US" sz="2800" b="1" dirty="0" smtClean="0"/>
          </a:p>
          <a:p>
            <a:r>
              <a:rPr lang="en-US" sz="1800" dirty="0" smtClean="0"/>
              <a:t>1) Collagen</a:t>
            </a:r>
            <a:endParaRPr lang="en-US" sz="1800" dirty="0"/>
          </a:p>
          <a:p>
            <a:r>
              <a:rPr lang="en-US" sz="1800" dirty="0" smtClean="0"/>
              <a:t>2) </a:t>
            </a:r>
            <a:r>
              <a:rPr lang="en-US" sz="1800" dirty="0" err="1" smtClean="0"/>
              <a:t>Protoglycans</a:t>
            </a:r>
            <a:r>
              <a:rPr lang="en-US" sz="1800" dirty="0" smtClean="0"/>
              <a:t> – </a:t>
            </a:r>
            <a:r>
              <a:rPr lang="en-US" sz="1800" dirty="0" err="1" smtClean="0"/>
              <a:t>Heparan</a:t>
            </a:r>
            <a:r>
              <a:rPr lang="en-US" sz="1800" dirty="0" smtClean="0"/>
              <a:t> Sulfate – binds and concentrates paracrine factors</a:t>
            </a:r>
          </a:p>
          <a:p>
            <a:r>
              <a:rPr lang="en-US" sz="1800" dirty="0" smtClean="0"/>
              <a:t>3) Glycoproteins – Fibronectin and Laminin</a:t>
            </a:r>
          </a:p>
          <a:p>
            <a:endParaRPr lang="en-US" sz="1800" dirty="0" smtClean="0"/>
          </a:p>
          <a:p>
            <a:r>
              <a:rPr lang="en-US" sz="1800" dirty="0" smtClean="0"/>
              <a:t>Fibronectin – orient the movement of migrating cells</a:t>
            </a:r>
          </a:p>
          <a:p>
            <a:r>
              <a:rPr lang="en-US" sz="1800" dirty="0" smtClean="0"/>
              <a:t>Laminin and Type IV collagen – make up the </a:t>
            </a:r>
            <a:r>
              <a:rPr lang="en-US" sz="1800" b="1" dirty="0" smtClean="0"/>
              <a:t>basal </a:t>
            </a:r>
            <a:r>
              <a:rPr lang="en-US" sz="1800" b="1" dirty="0"/>
              <a:t>l</a:t>
            </a:r>
            <a:r>
              <a:rPr lang="en-US" sz="1800" b="1" dirty="0" smtClean="0"/>
              <a:t>amina </a:t>
            </a:r>
            <a:r>
              <a:rPr lang="en-US" sz="1800" dirty="0" smtClean="0"/>
              <a:t>– underlies epithelial sheets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8534400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86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1611"/>
            <a:ext cx="358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Integrins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000" dirty="0" smtClean="0"/>
              <a:t>Receptors for ECM molecules</a:t>
            </a:r>
          </a:p>
          <a:p>
            <a:r>
              <a:rPr lang="en-US" sz="2000" dirty="0" err="1" smtClean="0"/>
              <a:t>Integrins</a:t>
            </a:r>
            <a:r>
              <a:rPr lang="en-US" sz="2000" dirty="0" smtClean="0"/>
              <a:t> bind to “RDG” motif common in ECM proteins</a:t>
            </a:r>
          </a:p>
          <a:p>
            <a:endParaRPr lang="en-US" sz="2000" dirty="0"/>
          </a:p>
          <a:p>
            <a:r>
              <a:rPr lang="en-US" sz="2000" dirty="0" smtClean="0"/>
              <a:t>Interact with actin cytoskeleton</a:t>
            </a:r>
          </a:p>
          <a:p>
            <a:endParaRPr lang="en-US" sz="2000" dirty="0"/>
          </a:p>
          <a:p>
            <a:r>
              <a:rPr lang="en-US" sz="2000" dirty="0" smtClean="0"/>
              <a:t>Important for </a:t>
            </a:r>
          </a:p>
          <a:p>
            <a:r>
              <a:rPr lang="en-US" sz="2000" dirty="0" smtClean="0"/>
              <a:t>Cell migrations </a:t>
            </a:r>
          </a:p>
          <a:p>
            <a:r>
              <a:rPr lang="en-US" sz="2000" dirty="0" smtClean="0"/>
              <a:t>Cell shape changes</a:t>
            </a:r>
          </a:p>
          <a:p>
            <a:r>
              <a:rPr lang="en-US" sz="2000" dirty="0" smtClean="0"/>
              <a:t>Cell Fate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61" y="1011883"/>
            <a:ext cx="4992624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5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627120" cy="6327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9144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- 4.13 </a:t>
            </a:r>
          </a:p>
          <a:p>
            <a:r>
              <a:rPr lang="en-US" dirty="0" smtClean="0"/>
              <a:t>Interaction of Basal Lamina with </a:t>
            </a:r>
            <a:r>
              <a:rPr lang="en-US" dirty="0" err="1" smtClean="0"/>
              <a:t>Integrins</a:t>
            </a:r>
            <a:r>
              <a:rPr lang="en-US" dirty="0" smtClean="0"/>
              <a:t> is important for differentiation and organogenesis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38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6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ext Box 2"/>
          <p:cNvSpPr txBox="1">
            <a:spLocks noChangeArrowheads="1"/>
          </p:cNvSpPr>
          <p:nvPr/>
        </p:nvSpPr>
        <p:spPr bwMode="auto">
          <a:xfrm>
            <a:off x="3200400" y="563563"/>
            <a:ext cx="2466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latin typeface="Arial" charset="0"/>
                <a:ea typeface="ＭＳ Ｐゴシック" charset="0"/>
                <a:cs typeface="+mn-cs"/>
              </a:rPr>
              <a:t>Induction</a:t>
            </a:r>
            <a:endParaRPr lang="en-US" b="1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568325" y="1587500"/>
            <a:ext cx="8102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9144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</a:rPr>
              <a:t>Induction – one group of cells changing the behavior of an 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		adjacent set of cells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r>
              <a:rPr lang="en-US" sz="2400" smtClean="0">
                <a:latin typeface="Arial" charset="0"/>
              </a:rPr>
              <a:t>		causing them to change their </a:t>
            </a:r>
          </a:p>
          <a:p>
            <a:pPr lvl="2">
              <a:defRPr/>
            </a:pPr>
            <a:r>
              <a:rPr lang="en-US" smtClean="0">
                <a:latin typeface="Arial" charset="0"/>
              </a:rPr>
              <a:t>		shape </a:t>
            </a:r>
          </a:p>
          <a:p>
            <a:pPr lvl="2">
              <a:defRPr/>
            </a:pPr>
            <a:r>
              <a:rPr lang="en-US" smtClean="0">
                <a:latin typeface="Arial" charset="0"/>
              </a:rPr>
              <a:t>		mitotic rate </a:t>
            </a:r>
          </a:p>
          <a:p>
            <a:pPr lvl="2">
              <a:defRPr/>
            </a:pPr>
            <a:r>
              <a:rPr lang="en-US" smtClean="0">
                <a:latin typeface="Arial" charset="0"/>
              </a:rPr>
              <a:t>		or fate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r>
              <a:rPr lang="en-US" sz="2400" smtClean="0">
                <a:latin typeface="Arial" charset="0"/>
              </a:rPr>
              <a:t>Requires an inducer and a responder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6" y="301752"/>
            <a:ext cx="6815328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3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Pat Estes\Desktop\Gilbert DevBio book\text art\G06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6" y="11430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5943600" y="4876800"/>
            <a:ext cx="1371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2651125" y="268288"/>
            <a:ext cx="35157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+mn-cs"/>
              </a:rPr>
              <a:t>Induction Figure 4.15**</a:t>
            </a:r>
            <a:endParaRPr lang="en-US" b="1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Pat Estes\Desktop\Gilbert DevBio book\text art\G06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5943600" y="4876800"/>
            <a:ext cx="1371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381000" y="4575175"/>
            <a:ext cx="85915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Inducer:    the optic vesicle (presumptive retina) of </a:t>
            </a:r>
            <a:r>
              <a:rPr lang="en-US" i="1">
                <a:latin typeface="Arial" charset="0"/>
                <a:ea typeface="ＭＳ Ｐゴシック" charset="0"/>
                <a:cs typeface="+mn-cs"/>
              </a:rPr>
              <a:t>Xenopus</a:t>
            </a: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	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Responder: the head ectoderm must be competent to respond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	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2651125" y="268288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+mn-cs"/>
              </a:rPr>
              <a:t>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3657600" y="28575"/>
            <a:ext cx="2127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400" b="1">
                <a:latin typeface="Arial" charset="0"/>
                <a:ea typeface="ＭＳ Ｐゴシック" charset="0"/>
                <a:cs typeface="+mn-cs"/>
              </a:rPr>
              <a:t>Induction</a:t>
            </a:r>
          </a:p>
        </p:txBody>
      </p:sp>
      <p:pic>
        <p:nvPicPr>
          <p:cNvPr id="40962" name="Picture 3" descr="C:\Documents and Settings\Pat Estes\Desktop\Gilbert DevBio book\text art\G06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6169" b="12511"/>
          <a:stretch>
            <a:fillRect/>
          </a:stretch>
        </p:blipFill>
        <p:spPr bwMode="auto">
          <a:xfrm>
            <a:off x="4114800" y="3352800"/>
            <a:ext cx="487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0" y="2209800"/>
            <a:ext cx="4267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	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chick and mammalian eye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Pax6 protein makes ectoderm competent to respond to the optic vesicle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Expressed only in head ectoderm not other regions of ectoderm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5074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+mn-cs"/>
              </a:rPr>
              <a:t>Competence = ability to respond to inducer</a:t>
            </a:r>
            <a:r>
              <a:rPr lang="en-US">
                <a:latin typeface="Arial" charset="0"/>
                <a:ea typeface="ＭＳ Ｐゴシック" charset="0"/>
                <a:cs typeface="+mn-cs"/>
              </a:rPr>
              <a:t> 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Not all tissues can respond to the signal made by the inducer.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Actively acquired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F:\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433387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534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+mn-cs"/>
              </a:rPr>
              <a:t>Homozygous Pax6 mutant rats,similar to homozygous 	Pax6 mutant mice, lack eyes and nose</a:t>
            </a:r>
          </a:p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2819400" y="137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wild type</a:t>
            </a:r>
          </a:p>
        </p:txBody>
      </p:sp>
      <p:sp>
        <p:nvSpPr>
          <p:cNvPr id="480261" name="Text Box 5"/>
          <p:cNvSpPr txBox="1">
            <a:spLocks noChangeArrowheads="1"/>
          </p:cNvSpPr>
          <p:nvPr/>
        </p:nvSpPr>
        <p:spPr bwMode="auto">
          <a:xfrm>
            <a:off x="5029200" y="137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mutant</a:t>
            </a:r>
          </a:p>
        </p:txBody>
      </p:sp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990600" y="5441950"/>
            <a:ext cx="7202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Role of Pax6 as a competence factor 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	demonstrated by recombination experiments 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	using embryonic rat eye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4875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Reaggregation experiments</a:t>
            </a: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304800" y="1514475"/>
            <a:ext cx="76311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latin typeface="Arial" charset="0"/>
                <a:cs typeface="+mn-cs"/>
              </a:rPr>
              <a:t>Townes and Hoftreter 1955</a:t>
            </a:r>
          </a:p>
          <a:p>
            <a:pPr>
              <a:defRPr/>
            </a:pPr>
            <a:endParaRPr lang="en-US" i="1" smtClean="0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 smtClean="0">
                <a:latin typeface="Arial" charset="0"/>
                <a:cs typeface="+mn-cs"/>
              </a:rPr>
              <a:t>Dissociated amphibian tissues with alkaline solution</a:t>
            </a:r>
          </a:p>
          <a:p>
            <a:pPr lvl="1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304800" y="3051175"/>
            <a:ext cx="8051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 smtClean="0">
                <a:latin typeface="Arial" charset="0"/>
                <a:cs typeface="+mn-cs"/>
              </a:rPr>
              <a:t>Combined 2 or more cell suspensions</a:t>
            </a:r>
          </a:p>
          <a:p>
            <a:pPr lvl="1">
              <a:defRPr/>
            </a:pPr>
            <a:r>
              <a:rPr lang="en-US" smtClean="0">
                <a:latin typeface="Arial" charset="0"/>
                <a:cs typeface="+mn-cs"/>
              </a:rPr>
              <a:t>	then normalized the pH</a:t>
            </a:r>
          </a:p>
          <a:p>
            <a:pPr lvl="1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 smtClean="0">
                <a:latin typeface="Arial" charset="0"/>
                <a:cs typeface="+mn-cs"/>
              </a:rPr>
              <a:t>Cells adhered to each other and formed aggregates on</a:t>
            </a:r>
          </a:p>
          <a:p>
            <a:pPr lvl="1">
              <a:defRPr/>
            </a:pPr>
            <a:r>
              <a:rPr lang="en-US" smtClean="0">
                <a:latin typeface="Arial" charset="0"/>
                <a:cs typeface="+mn-cs"/>
              </a:rPr>
              <a:t>	agar-coated petri dishes</a:t>
            </a:r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>
            <a:off x="4038600" y="2743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>
            <a:off x="4038600" y="4267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7" name="Picture 10" descr="C:\Documents and Settings\Pat Estes\Desktop\Gilbert DevBio book\text art\G03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38667" r="53000" b="46666"/>
          <a:stretch>
            <a:fillRect/>
          </a:stretch>
        </p:blipFill>
        <p:spPr bwMode="auto">
          <a:xfrm>
            <a:off x="5715000" y="541020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2"/>
          <p:cNvSpPr txBox="1">
            <a:spLocks noChangeArrowheads="1"/>
          </p:cNvSpPr>
          <p:nvPr/>
        </p:nvSpPr>
        <p:spPr bwMode="auto">
          <a:xfrm>
            <a:off x="457200" y="5867400"/>
            <a:ext cx="8686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2286000" y="304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+mn-cs"/>
              </a:rPr>
              <a:t>Where is Pax6 required?</a:t>
            </a:r>
          </a:p>
        </p:txBody>
      </p:sp>
      <p:sp>
        <p:nvSpPr>
          <p:cNvPr id="481284" name="Text Box 4"/>
          <p:cNvSpPr txBox="1">
            <a:spLocks noChangeArrowheads="1"/>
          </p:cNvSpPr>
          <p:nvPr/>
        </p:nvSpPr>
        <p:spPr bwMode="auto">
          <a:xfrm>
            <a:off x="2667000" y="1600200"/>
            <a:ext cx="3429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In the inducing tissue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(optic vesicle)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Or the responding tissue (head ectoderm)?</a:t>
            </a:r>
          </a:p>
        </p:txBody>
      </p:sp>
      <p:pic>
        <p:nvPicPr>
          <p:cNvPr id="43012" name="Picture 5" descr="C:\Documents and Settings\Pat Estes\Desktop\Gilbert DevBio book\text art\G06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7" r="22884" b="30516"/>
          <a:stretch>
            <a:fillRect/>
          </a:stretch>
        </p:blipFill>
        <p:spPr bwMode="auto">
          <a:xfrm>
            <a:off x="3505200" y="23622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286" name="Line 6"/>
          <p:cNvSpPr>
            <a:spLocks noChangeShapeType="1"/>
          </p:cNvSpPr>
          <p:nvPr/>
        </p:nvSpPr>
        <p:spPr bwMode="auto">
          <a:xfrm>
            <a:off x="3657600" y="2349500"/>
            <a:ext cx="228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287" name="Line 7"/>
          <p:cNvSpPr>
            <a:spLocks noChangeShapeType="1"/>
          </p:cNvSpPr>
          <p:nvPr/>
        </p:nvSpPr>
        <p:spPr bwMode="auto">
          <a:xfrm flipH="1">
            <a:off x="3124200" y="32004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:\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4316413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457200" y="5867400"/>
            <a:ext cx="8686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2286000" y="304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+mn-cs"/>
              </a:rPr>
              <a:t>Where is Pax6 required?</a:t>
            </a: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3429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In the inducing tissue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(optic vesicle)?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Or the responding tissue (head ectoderm)?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Recombination Experiment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Answer: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responding tissue: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surface ectoderm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1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7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525463" y="152400"/>
            <a:ext cx="79327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Arial" charset="0"/>
                <a:cs typeface="+mn-cs"/>
              </a:rPr>
              <a:t>Induction between Epithelial and </a:t>
            </a:r>
            <a:r>
              <a:rPr lang="en-US" b="1" dirty="0" err="1" smtClean="0">
                <a:latin typeface="Arial" charset="0"/>
                <a:cs typeface="+mn-cs"/>
              </a:rPr>
              <a:t>Mesenchymal</a:t>
            </a:r>
            <a:r>
              <a:rPr lang="en-US" b="1" dirty="0" smtClean="0">
                <a:latin typeface="Arial" charset="0"/>
                <a:cs typeface="+mn-cs"/>
              </a:rPr>
              <a:t> cells </a:t>
            </a:r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 </a:t>
            </a:r>
          </a:p>
        </p:txBody>
      </p:sp>
      <p:sp>
        <p:nvSpPr>
          <p:cNvPr id="483334" name="Text Box 6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pic>
        <p:nvPicPr>
          <p:cNvPr id="4833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8598" r="51894" b="22157"/>
          <a:stretch>
            <a:fillRect/>
          </a:stretch>
        </p:blipFill>
        <p:spPr bwMode="auto">
          <a:xfrm>
            <a:off x="5943600" y="1219200"/>
            <a:ext cx="2895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833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r="27579"/>
          <a:stretch>
            <a:fillRect/>
          </a:stretch>
        </p:blipFill>
        <p:spPr bwMode="auto">
          <a:xfrm>
            <a:off x="381000" y="4124325"/>
            <a:ext cx="25146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83337" name="Text Box 9"/>
          <p:cNvSpPr txBox="1">
            <a:spLocks noChangeArrowheads="1"/>
          </p:cNvSpPr>
          <p:nvPr/>
        </p:nvSpPr>
        <p:spPr bwMode="auto">
          <a:xfrm>
            <a:off x="609600" y="952500"/>
            <a:ext cx="8229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Arial" charset="0"/>
                <a:cs typeface="+mn-cs"/>
              </a:rPr>
              <a:t>			Epithelial</a:t>
            </a:r>
            <a:r>
              <a:rPr lang="en-US" dirty="0" smtClean="0">
                <a:latin typeface="Arial" charset="0"/>
                <a:cs typeface="+mn-cs"/>
              </a:rPr>
              <a:t> cells are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tightly connected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to one another in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sheets or tubes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</a:t>
            </a:r>
          </a:p>
          <a:p>
            <a:pPr>
              <a:defRPr/>
            </a:pPr>
            <a:endParaRPr lang="en-US" b="1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 dirty="0" err="1" smtClean="0">
                <a:latin typeface="Arial" charset="0"/>
                <a:cs typeface="+mn-cs"/>
              </a:rPr>
              <a:t>Mesenchymal</a:t>
            </a:r>
            <a:r>
              <a:rPr lang="en-US" dirty="0" smtClean="0">
                <a:latin typeface="Arial" charset="0"/>
                <a:cs typeface="+mn-cs"/>
              </a:rPr>
              <a:t> cells are </a:t>
            </a:r>
          </a:p>
          <a:p>
            <a:pPr>
              <a:defRPr/>
            </a:pPr>
            <a:endParaRPr lang="en-US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	unconnected to one another and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	operate as semi-independent units</a:t>
            </a:r>
          </a:p>
          <a:p>
            <a:pPr>
              <a:defRPr/>
            </a:pPr>
            <a:endParaRPr lang="en-US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771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7556500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</a:rPr>
              <a:t>Example:  Induction of cutaneous structures 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(hairs, feathers, etc)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r>
              <a:rPr lang="en-US" sz="2400" smtClean="0">
                <a:latin typeface="Arial" charset="0"/>
              </a:rPr>
              <a:t>Skin consist of an epithelium 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	and an associated mesenchyme 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r>
              <a:rPr lang="en-US" sz="2400" smtClean="0">
                <a:latin typeface="Arial" charset="0"/>
              </a:rPr>
              <a:t>Skin has 2 main tissues: 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r>
              <a:rPr lang="en-US" sz="2400" smtClean="0">
                <a:latin typeface="Arial" charset="0"/>
              </a:rPr>
              <a:t>	</a:t>
            </a:r>
            <a:r>
              <a:rPr lang="en-US" sz="2400" b="1" smtClean="0">
                <a:latin typeface="Arial" charset="0"/>
              </a:rPr>
              <a:t>epidermis</a:t>
            </a:r>
            <a:r>
              <a:rPr lang="en-US" sz="2400" smtClean="0">
                <a:latin typeface="Arial" charset="0"/>
              </a:rPr>
              <a:t> – an epithelial tissue derived from 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					ectoderm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r>
              <a:rPr lang="en-US" sz="2400" smtClean="0">
                <a:latin typeface="Arial" charset="0"/>
              </a:rPr>
              <a:t>	</a:t>
            </a:r>
            <a:r>
              <a:rPr lang="en-US" sz="2400" b="1" smtClean="0">
                <a:latin typeface="Arial" charset="0"/>
              </a:rPr>
              <a:t>dermis</a:t>
            </a:r>
            <a:r>
              <a:rPr lang="en-US" sz="2400" smtClean="0">
                <a:latin typeface="Arial" charset="0"/>
              </a:rPr>
              <a:t> - 	        a mesenchymal tissue derived from 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					mesoderm</a:t>
            </a:r>
          </a:p>
          <a:p>
            <a:pPr>
              <a:defRPr/>
            </a:pPr>
            <a:endParaRPr lang="en-US" sz="2400" smtClean="0">
              <a:latin typeface="Arial" charset="0"/>
            </a:endParaRPr>
          </a:p>
          <a:p>
            <a:pPr>
              <a:defRPr/>
            </a:pPr>
            <a:endParaRPr lang="en-US" sz="2400" smtClean="0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5463" y="152400"/>
            <a:ext cx="79327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Arial" charset="0"/>
                <a:cs typeface="+mn-cs"/>
              </a:rPr>
              <a:t>Induction between Epithelial and </a:t>
            </a:r>
            <a:r>
              <a:rPr lang="en-US" b="1" dirty="0" err="1" smtClean="0">
                <a:latin typeface="Arial" charset="0"/>
                <a:cs typeface="+mn-cs"/>
              </a:rPr>
              <a:t>Mesenchymal</a:t>
            </a:r>
            <a:r>
              <a:rPr lang="en-US" b="1" dirty="0" smtClean="0">
                <a:latin typeface="Arial" charset="0"/>
                <a:cs typeface="+mn-cs"/>
              </a:rPr>
              <a:t> cells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Documents and Settings\Pat Estes\Desktop\Gilbert DevBio book\photos\G06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5775"/>
            <a:ext cx="28654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4038600" y="5622925"/>
            <a:ext cx="563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>
                <a:latin typeface="Arial" charset="0"/>
                <a:ea typeface="ＭＳ Ｐゴシック" charset="0"/>
                <a:cs typeface="+mn-cs"/>
              </a:rPr>
              <a:t>In situ</a:t>
            </a:r>
            <a:r>
              <a:rPr lang="en-US" sz="2000">
                <a:latin typeface="Arial" charset="0"/>
                <a:ea typeface="ＭＳ Ｐゴシック" charset="0"/>
                <a:cs typeface="+mn-cs"/>
              </a:rPr>
              <a:t> hybridization of a day 10 chick </a:t>
            </a:r>
          </a:p>
          <a:p>
            <a:pPr>
              <a:defRPr/>
            </a:pPr>
            <a:r>
              <a:rPr lang="en-US" sz="2000">
                <a:latin typeface="Arial" charset="0"/>
                <a:ea typeface="ＭＳ Ｐゴシック" charset="0"/>
                <a:cs typeface="+mn-cs"/>
              </a:rPr>
              <a:t>Sonic hedgehog expression in ectoderm of 	developing feathers and scales</a:t>
            </a:r>
          </a:p>
        </p:txBody>
      </p:sp>
      <p:pic>
        <p:nvPicPr>
          <p:cNvPr id="47107" name="Picture 4" descr="F:\6-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60575"/>
            <a:ext cx="27336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381000" y="641350"/>
            <a:ext cx="937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Chick epidermis signals the underlying dermal cells to 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	form condensations (by secreting Sonic hedgehog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	and TGF-</a:t>
            </a:r>
            <a:r>
              <a:rPr lang="en-US">
                <a:latin typeface="Symbol" charset="0"/>
                <a:ea typeface="ＭＳ Ｐゴシック" charset="0"/>
                <a:cs typeface="+mn-cs"/>
              </a:rPr>
              <a:t>b</a:t>
            </a:r>
            <a:r>
              <a:rPr lang="en-US">
                <a:latin typeface="Arial" charset="0"/>
                <a:ea typeface="ＭＳ Ｐゴシック" charset="0"/>
                <a:cs typeface="+mn-cs"/>
              </a:rPr>
              <a:t> proteins)</a:t>
            </a:r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>
            <a:off x="381000" y="5851525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+mn-cs"/>
              </a:rPr>
              <a:t>Feather tracts on a day 9 chick embryo</a:t>
            </a: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057400" y="152400"/>
            <a:ext cx="461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+mn-cs"/>
              </a:rPr>
              <a:t>Region specificity of 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Documents and Settings\Pat Estes\Desktop\Gilbert DevBio book\text art\G06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3" t="6667" b="1666"/>
          <a:stretch>
            <a:fillRect/>
          </a:stretch>
        </p:blipFill>
        <p:spPr bwMode="auto">
          <a:xfrm>
            <a:off x="6705600" y="2667000"/>
            <a:ext cx="22113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486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+mn-cs"/>
              </a:rPr>
              <a:t>Regional specificity of induction</a:t>
            </a:r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633413" y="762000"/>
            <a:ext cx="7858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chick 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 smtClean="0">
                <a:latin typeface="Arial" charset="0"/>
                <a:cs typeface="+mn-cs"/>
              </a:rPr>
              <a:t>epidermis</a:t>
            </a:r>
            <a:r>
              <a:rPr lang="en-US" smtClean="0">
                <a:latin typeface="Arial" charset="0"/>
                <a:cs typeface="+mn-cs"/>
              </a:rPr>
              <a:t> 				</a:t>
            </a:r>
            <a:r>
              <a:rPr lang="en-US" b="1" smtClean="0">
                <a:latin typeface="Arial" charset="0"/>
                <a:cs typeface="+mn-cs"/>
              </a:rPr>
              <a:t>dermal mesenchyme</a:t>
            </a:r>
            <a:r>
              <a:rPr lang="en-US" smtClean="0">
                <a:latin typeface="Arial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000" smtClean="0">
                <a:latin typeface="Arial" charset="0"/>
                <a:cs typeface="+mn-cs"/>
              </a:rPr>
              <a:t>secrete TGF-</a:t>
            </a:r>
            <a:r>
              <a:rPr lang="en-US" sz="2000" smtClean="0">
                <a:latin typeface="Symbol" charset="0"/>
                <a:cs typeface="+mn-cs"/>
              </a:rPr>
              <a:t>b</a:t>
            </a:r>
            <a:r>
              <a:rPr lang="en-US" sz="2000" smtClean="0">
                <a:latin typeface="Arial" charset="0"/>
                <a:cs typeface="+mn-cs"/>
              </a:rPr>
              <a:t> and Sonic</a:t>
            </a:r>
            <a:r>
              <a:rPr lang="en-US" smtClean="0">
                <a:latin typeface="Arial" charset="0"/>
                <a:cs typeface="+mn-cs"/>
              </a:rPr>
              <a:t>		form condensations</a:t>
            </a:r>
          </a:p>
          <a:p>
            <a:pPr>
              <a:defRPr/>
            </a:pPr>
            <a:r>
              <a:rPr lang="en-US" sz="2000" smtClean="0">
                <a:latin typeface="Arial" charset="0"/>
                <a:cs typeface="+mn-cs"/>
              </a:rPr>
              <a:t>hedgehog</a:t>
            </a:r>
            <a:r>
              <a:rPr lang="en-US" smtClean="0">
                <a:latin typeface="Arial" charset="0"/>
                <a:cs typeface="+mn-cs"/>
              </a:rPr>
              <a:t> 				and secretes factors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 				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forms regionally specific cutaneous structures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87429" name="Line 5"/>
          <p:cNvSpPr>
            <a:spLocks noChangeShapeType="1"/>
          </p:cNvSpPr>
          <p:nvPr/>
        </p:nvSpPr>
        <p:spPr bwMode="auto">
          <a:xfrm>
            <a:off x="2819400" y="1676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 flipV="1">
            <a:off x="2743200" y="2590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7431" name="Text Box 7"/>
          <p:cNvSpPr txBox="1">
            <a:spLocks noChangeArrowheads="1"/>
          </p:cNvSpPr>
          <p:nvPr/>
        </p:nvSpPr>
        <p:spPr bwMode="auto">
          <a:xfrm>
            <a:off x="709613" y="3175000"/>
            <a:ext cx="49466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Can be broad feathers  of the wing 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narrow feathers of the thigh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or scales and claws of feet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1" smtClean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Documents and Settings\Pat Estes\Desktop\Gilbert DevBio book\text art\G06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486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+mn-cs"/>
              </a:rPr>
              <a:t>Regional specificity of induction</a:t>
            </a: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152400" y="5029200"/>
            <a:ext cx="8915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+mn-cs"/>
              </a:rPr>
              <a:t>Recombine cells from the dermis (mesenchyme) 				with the epidermis (epithelium) in the chick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+mn-cs"/>
              </a:rPr>
              <a:t>Type of cutaneous structure made by the epidermal epithelium is 	determined by source of </a:t>
            </a:r>
            <a:r>
              <a:rPr lang="en-US" sz="2000" b="1">
                <a:latin typeface="Arial" charset="0"/>
                <a:ea typeface="ＭＳ Ｐゴシック" charset="0"/>
                <a:cs typeface="+mn-cs"/>
              </a:rPr>
              <a:t>mesenchyme</a:t>
            </a:r>
            <a:endParaRPr lang="en-US" sz="200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Pat Estes\Desktop\Gilbert DevBio book\text art\G03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4"/>
          <a:stretch>
            <a:fillRect/>
          </a:stretch>
        </p:blipFill>
        <p:spPr bwMode="auto">
          <a:xfrm>
            <a:off x="609600" y="2057400"/>
            <a:ext cx="762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5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Reaggregation of cells from amphibian neurulae</a:t>
            </a: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762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after formation of neural tube cell suspensions mixed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separation of epidermal and neural cells</a:t>
            </a: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2227263" y="990600"/>
            <a:ext cx="3944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Reaggregation results</a:t>
            </a: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266700" y="2209800"/>
            <a:ext cx="88773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1. Reaggregated cells become spatially segregated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	(true also for the three different germ layers)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AutoNum type="arabicPeriod"/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 smtClean="0">
                <a:latin typeface="Arial" charset="0"/>
                <a:cs typeface="+mn-cs"/>
              </a:rPr>
              <a:t>2. Final positions of the reaggregated cells reflect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		their embryonic positions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buFontTx/>
              <a:buAutoNum type="arabicPeriod"/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 smtClean="0">
                <a:latin typeface="Arial" charset="0"/>
                <a:cs typeface="+mn-cs"/>
              </a:rPr>
              <a:t>3. </a:t>
            </a:r>
            <a:r>
              <a:rPr lang="en-US" b="1" smtClean="0">
                <a:latin typeface="Arial" charset="0"/>
                <a:cs typeface="+mn-cs"/>
              </a:rPr>
              <a:t>Selective affinities</a:t>
            </a:r>
            <a:r>
              <a:rPr lang="en-US" smtClean="0">
                <a:latin typeface="Arial" charset="0"/>
                <a:cs typeface="+mn-cs"/>
              </a:rPr>
              <a:t> must change over developmental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295400" y="381000"/>
            <a:ext cx="5686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Differential adhesion hypothesis</a:t>
            </a: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72009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Cells interact to form an aggregate with the smallest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interfacial free energy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the most thermodynamically stable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lower surface tension moves to the outside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t="3047" r="28978" b="20207"/>
          <a:stretch>
            <a:fillRect/>
          </a:stretch>
        </p:blipFill>
        <p:spPr bwMode="auto">
          <a:xfrm>
            <a:off x="3352800" y="917575"/>
            <a:ext cx="28194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3276600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latin typeface="Arial" charset="0"/>
                <a:ea typeface="ＭＳ Ｐゴシック" charset="0"/>
                <a:cs typeface="+mn-cs"/>
              </a:rPr>
              <a:t>Foty et al., 1996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  <a:cs typeface="+mn-cs"/>
              </a:rPr>
              <a:t>Measuring surface tensions of different reaggregated tissues</a:t>
            </a:r>
            <a:endParaRPr lang="en-US" i="1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011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smtClean="0">
                <a:latin typeface="Arial" charset="0"/>
                <a:cs typeface="+mn-cs"/>
              </a:rPr>
              <a:t>Testing differential adhesion hypothesis</a:t>
            </a:r>
          </a:p>
          <a:p>
            <a:pPr algn="ctr">
              <a:defRPr/>
            </a:pPr>
            <a:endParaRPr lang="en-US" sz="2800" b="1" smtClean="0">
              <a:latin typeface="Arial" charset="0"/>
              <a:cs typeface="+mn-cs"/>
            </a:endParaRPr>
          </a:p>
        </p:txBody>
      </p:sp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6172200" y="1371600"/>
            <a:ext cx="3673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Spherical heart aggregate </a:t>
            </a:r>
            <a:r>
              <a:rPr lang="en-US" b="1">
                <a:latin typeface="Arial" charset="0"/>
                <a:ea typeface="ＭＳ Ｐゴシック" charset="0"/>
                <a:cs typeface="+mn-cs"/>
              </a:rPr>
              <a:t>before</a:t>
            </a:r>
            <a:r>
              <a:rPr lang="en-US">
                <a:latin typeface="Arial" charset="0"/>
                <a:ea typeface="ＭＳ Ｐゴシック" charset="0"/>
                <a:cs typeface="+mn-cs"/>
              </a:rPr>
              <a:t> compression</a:t>
            </a:r>
          </a:p>
        </p:txBody>
      </p:sp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6172200" y="30480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+mn-cs"/>
              </a:rPr>
              <a:t>Initiation</a:t>
            </a:r>
            <a:r>
              <a:rPr lang="en-US">
                <a:latin typeface="Arial" charset="0"/>
                <a:ea typeface="ＭＳ Ｐゴシック" charset="0"/>
                <a:cs typeface="+mn-cs"/>
              </a:rPr>
              <a:t> of compression</a:t>
            </a:r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6172200" y="4495800"/>
            <a:ext cx="2971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Released </a:t>
            </a:r>
            <a:r>
              <a:rPr lang="en-US" b="1">
                <a:latin typeface="Arial" charset="0"/>
                <a:ea typeface="ＭＳ Ｐゴシック" charset="0"/>
                <a:cs typeface="+mn-cs"/>
              </a:rPr>
              <a:t>after</a:t>
            </a:r>
            <a:r>
              <a:rPr lang="en-US">
                <a:latin typeface="Arial" charset="0"/>
                <a:ea typeface="ＭＳ Ｐゴシック" charset="0"/>
                <a:cs typeface="+mn-cs"/>
              </a:rPr>
              <a:t> compression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000">
                <a:latin typeface="Arial" charset="0"/>
                <a:ea typeface="ＭＳ Ｐゴシック" charset="0"/>
                <a:cs typeface="+mn-cs"/>
              </a:rPr>
              <a:t>behaves as an elastic solid springing back to its original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2057400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22530" name="Picture 3" descr="http://www.devbio.com/chap03/steinber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28600"/>
            <a:ext cx="461645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42672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latin typeface="Arial" charset="0"/>
                <a:ea typeface="ＭＳ Ｐゴシック" charset="0"/>
                <a:cs typeface="+mn-cs"/>
              </a:rPr>
              <a:t>Hierarchy of cell sorting in order of decreasing surface tensions</a:t>
            </a:r>
            <a:endParaRPr lang="en-US" sz="2800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+mn-cs"/>
              </a:rPr>
              <a:t>After </a:t>
            </a:r>
            <a:r>
              <a:rPr lang="en-US" i="1">
                <a:latin typeface="Arial" charset="0"/>
                <a:ea typeface="ＭＳ Ｐゴシック" charset="0"/>
                <a:cs typeface="+mn-cs"/>
              </a:rPr>
              <a:t>Foty et al., 1996</a:t>
            </a:r>
            <a:endParaRPr lang="en-US" i="1"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  <a:cs typeface="+mn-cs"/>
              </a:rPr>
              <a:t>Colors assigned by computer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i="1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7958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latin typeface="Arial" charset="0"/>
                <a:cs typeface="+mn-cs"/>
              </a:rPr>
              <a:t>The thermodynamic model of cell interactions</a:t>
            </a:r>
            <a:endParaRPr lang="en-US" b="1" smtClean="0">
              <a:latin typeface="Arial" charset="0"/>
              <a:cs typeface="+mn-cs"/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349250" y="1114425"/>
            <a:ext cx="856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822325" y="118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ea typeface="ＭＳ Ｐゴシック" charset="0"/>
              <a:cs typeface="+mn-cs"/>
            </a:endParaRPr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792638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Boundaries between tissues can by created both by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(1) Different cell types having different </a:t>
            </a:r>
            <a:r>
              <a:rPr lang="en-US" b="1" smtClean="0">
                <a:latin typeface="Arial" charset="0"/>
                <a:cs typeface="+mn-cs"/>
              </a:rPr>
              <a:t>types</a:t>
            </a:r>
            <a:r>
              <a:rPr lang="en-US" smtClean="0">
                <a:latin typeface="Arial" charset="0"/>
                <a:cs typeface="+mn-cs"/>
              </a:rPr>
              <a:t> of cell 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		adhesion molecules 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		and </a:t>
            </a:r>
          </a:p>
          <a:p>
            <a:pPr lvl="1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 smtClean="0">
                <a:latin typeface="Arial" charset="0"/>
                <a:cs typeface="+mn-cs"/>
              </a:rPr>
              <a:t>(2) Different cell types having different </a:t>
            </a:r>
            <a:r>
              <a:rPr lang="en-US" b="1" smtClean="0">
                <a:latin typeface="Arial" charset="0"/>
                <a:cs typeface="+mn-cs"/>
              </a:rPr>
              <a:t>amount</a:t>
            </a:r>
            <a:r>
              <a:rPr lang="en-US" smtClean="0">
                <a:latin typeface="Arial" charset="0"/>
                <a:cs typeface="+mn-cs"/>
              </a:rPr>
              <a:t> of cell </a:t>
            </a:r>
          </a:p>
          <a:p>
            <a:pPr lvl="1">
              <a:defRPr/>
            </a:pPr>
            <a:r>
              <a:rPr lang="en-US" smtClean="0">
                <a:latin typeface="Arial" charset="0"/>
                <a:cs typeface="+mn-cs"/>
              </a:rPr>
              <a:t>		adhesion molecules</a:t>
            </a:r>
          </a:p>
          <a:p>
            <a:pPr lvl="1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2">
              <a:defRPr/>
            </a:pPr>
            <a:r>
              <a:rPr lang="en-US" b="1" smtClean="0">
                <a:latin typeface="Arial" charset="0"/>
                <a:cs typeface="+mn-cs"/>
              </a:rPr>
              <a:t>cadherins</a:t>
            </a:r>
            <a:r>
              <a:rPr lang="en-US" smtClean="0">
                <a:latin typeface="Arial" charset="0"/>
                <a:cs typeface="+mn-cs"/>
              </a:rPr>
              <a:t> = major cell adhesion molecules</a:t>
            </a:r>
          </a:p>
          <a:p>
            <a:pPr lvl="2"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3">
              <a:defRPr/>
            </a:pPr>
            <a:r>
              <a:rPr lang="en-US" b="1" smtClean="0">
                <a:latin typeface="Arial" charset="0"/>
                <a:cs typeface="+mn-cs"/>
              </a:rPr>
              <a:t>Ca</a:t>
            </a:r>
            <a:r>
              <a:rPr lang="en-US" smtClean="0">
                <a:latin typeface="Arial" charset="0"/>
                <a:cs typeface="+mn-cs"/>
              </a:rPr>
              <a:t>lcium-</a:t>
            </a:r>
            <a:r>
              <a:rPr lang="en-US" b="1" smtClean="0">
                <a:latin typeface="Arial" charset="0"/>
                <a:cs typeface="+mn-cs"/>
              </a:rPr>
              <a:t>d</a:t>
            </a:r>
            <a:r>
              <a:rPr lang="en-US" smtClean="0">
                <a:latin typeface="Arial" charset="0"/>
                <a:cs typeface="+mn-cs"/>
              </a:rPr>
              <a:t>ependent ad</a:t>
            </a:r>
            <a:r>
              <a:rPr lang="en-US" b="1" smtClean="0">
                <a:latin typeface="Arial" charset="0"/>
                <a:cs typeface="+mn-cs"/>
              </a:rPr>
              <a:t>he</a:t>
            </a:r>
            <a:r>
              <a:rPr lang="en-US" smtClean="0">
                <a:latin typeface="Arial" charset="0"/>
                <a:cs typeface="+mn-cs"/>
              </a:rPr>
              <a:t>sion molecules</a:t>
            </a:r>
          </a:p>
          <a:p>
            <a:pPr lvl="2">
              <a:defRPr/>
            </a:pPr>
            <a:endParaRPr lang="en-US" smtClean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586</Words>
  <Application>Microsoft Office PowerPoint</Application>
  <PresentationFormat>On-screen Show (4:3)</PresentationFormat>
  <Paragraphs>304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MS PGothic</vt:lpstr>
      <vt:lpstr>MS PGothic</vt:lpstr>
      <vt:lpstr>Arial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Estes</dc:creator>
  <cp:lastModifiedBy>Bob Franks</cp:lastModifiedBy>
  <cp:revision>565</cp:revision>
  <cp:lastPrinted>2008-09-08T01:56:39Z</cp:lastPrinted>
  <dcterms:created xsi:type="dcterms:W3CDTF">2003-01-16T18:11:39Z</dcterms:created>
  <dcterms:modified xsi:type="dcterms:W3CDTF">2018-01-27T20:54:27Z</dcterms:modified>
</cp:coreProperties>
</file>