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688" r:id="rId2"/>
    <p:sldId id="634" r:id="rId3"/>
    <p:sldId id="635" r:id="rId4"/>
    <p:sldId id="636" r:id="rId5"/>
    <p:sldId id="637" r:id="rId6"/>
    <p:sldId id="638" r:id="rId7"/>
    <p:sldId id="639" r:id="rId8"/>
    <p:sldId id="658" r:id="rId9"/>
    <p:sldId id="640" r:id="rId10"/>
    <p:sldId id="641" r:id="rId11"/>
    <p:sldId id="660" r:id="rId12"/>
    <p:sldId id="642" r:id="rId13"/>
    <p:sldId id="643" r:id="rId14"/>
    <p:sldId id="644" r:id="rId15"/>
    <p:sldId id="689" r:id="rId16"/>
    <p:sldId id="692" r:id="rId17"/>
    <p:sldId id="693" r:id="rId18"/>
    <p:sldId id="691" r:id="rId19"/>
    <p:sldId id="690" r:id="rId20"/>
    <p:sldId id="681" r:id="rId21"/>
    <p:sldId id="680" r:id="rId22"/>
    <p:sldId id="675" r:id="rId23"/>
    <p:sldId id="676" r:id="rId24"/>
    <p:sldId id="677" r:id="rId25"/>
    <p:sldId id="678" r:id="rId26"/>
    <p:sldId id="679" r:id="rId27"/>
    <p:sldId id="687" r:id="rId28"/>
    <p:sldId id="684" r:id="rId29"/>
    <p:sldId id="685" r:id="rId30"/>
    <p:sldId id="686"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S PGothic" charset="0"/>
        <a:cs typeface="MS PGothic" charset="0"/>
      </a:defRPr>
    </a:lvl1pPr>
    <a:lvl2pPr marL="457200" algn="l" rtl="0" fontAlgn="base">
      <a:spcBef>
        <a:spcPct val="0"/>
      </a:spcBef>
      <a:spcAft>
        <a:spcPct val="0"/>
      </a:spcAft>
      <a:defRPr sz="2400" kern="1200">
        <a:solidFill>
          <a:schemeClr val="tx1"/>
        </a:solidFill>
        <a:latin typeface="Times New Roman" charset="0"/>
        <a:ea typeface="MS PGothic" charset="0"/>
        <a:cs typeface="MS PGothic" charset="0"/>
      </a:defRPr>
    </a:lvl2pPr>
    <a:lvl3pPr marL="914400" algn="l" rtl="0" fontAlgn="base">
      <a:spcBef>
        <a:spcPct val="0"/>
      </a:spcBef>
      <a:spcAft>
        <a:spcPct val="0"/>
      </a:spcAft>
      <a:defRPr sz="2400" kern="1200">
        <a:solidFill>
          <a:schemeClr val="tx1"/>
        </a:solidFill>
        <a:latin typeface="Times New Roman" charset="0"/>
        <a:ea typeface="MS PGothic" charset="0"/>
        <a:cs typeface="MS PGothic" charset="0"/>
      </a:defRPr>
    </a:lvl3pPr>
    <a:lvl4pPr marL="1371600" algn="l" rtl="0" fontAlgn="base">
      <a:spcBef>
        <a:spcPct val="0"/>
      </a:spcBef>
      <a:spcAft>
        <a:spcPct val="0"/>
      </a:spcAft>
      <a:defRPr sz="2400" kern="1200">
        <a:solidFill>
          <a:schemeClr val="tx1"/>
        </a:solidFill>
        <a:latin typeface="Times New Roman" charset="0"/>
        <a:ea typeface="MS PGothic" charset="0"/>
        <a:cs typeface="MS PGothic" charset="0"/>
      </a:defRPr>
    </a:lvl4pPr>
    <a:lvl5pPr marL="1828800" algn="l" rtl="0" fontAlgn="base">
      <a:spcBef>
        <a:spcPct val="0"/>
      </a:spcBef>
      <a:spcAft>
        <a:spcPct val="0"/>
      </a:spcAft>
      <a:defRPr sz="2400" kern="1200">
        <a:solidFill>
          <a:schemeClr val="tx1"/>
        </a:solidFill>
        <a:latin typeface="Times New Roman" charset="0"/>
        <a:ea typeface="MS PGothic" charset="0"/>
        <a:cs typeface="MS PGothic" charset="0"/>
      </a:defRPr>
    </a:lvl5pPr>
    <a:lvl6pPr marL="2286000" algn="l" defTabSz="457200" rtl="0" eaLnBrk="1" latinLnBrk="0" hangingPunct="1">
      <a:defRPr sz="2400" kern="1200">
        <a:solidFill>
          <a:schemeClr val="tx1"/>
        </a:solidFill>
        <a:latin typeface="Times New Roman" charset="0"/>
        <a:ea typeface="MS PGothic" charset="0"/>
        <a:cs typeface="MS PGothic" charset="0"/>
      </a:defRPr>
    </a:lvl6pPr>
    <a:lvl7pPr marL="2743200" algn="l" defTabSz="457200" rtl="0" eaLnBrk="1" latinLnBrk="0" hangingPunct="1">
      <a:defRPr sz="2400" kern="1200">
        <a:solidFill>
          <a:schemeClr val="tx1"/>
        </a:solidFill>
        <a:latin typeface="Times New Roman" charset="0"/>
        <a:ea typeface="MS PGothic" charset="0"/>
        <a:cs typeface="MS PGothic" charset="0"/>
      </a:defRPr>
    </a:lvl7pPr>
    <a:lvl8pPr marL="3200400" algn="l" defTabSz="457200" rtl="0" eaLnBrk="1" latinLnBrk="0" hangingPunct="1">
      <a:defRPr sz="2400" kern="1200">
        <a:solidFill>
          <a:schemeClr val="tx1"/>
        </a:solidFill>
        <a:latin typeface="Times New Roman" charset="0"/>
        <a:ea typeface="MS PGothic" charset="0"/>
        <a:cs typeface="MS PGothic" charset="0"/>
      </a:defRPr>
    </a:lvl8pPr>
    <a:lvl9pPr marL="3657600" algn="l" defTabSz="457200" rtl="0" eaLnBrk="1" latinLnBrk="0" hangingPunct="1">
      <a:defRPr sz="2400" kern="1200">
        <a:solidFill>
          <a:schemeClr val="tx1"/>
        </a:solidFill>
        <a:latin typeface="Times New Roman"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24" autoAdjust="0"/>
  </p:normalViewPr>
  <p:slideViewPr>
    <p:cSldViewPr>
      <p:cViewPr varScale="1">
        <p:scale>
          <a:sx n="75" d="100"/>
          <a:sy n="75" d="100"/>
        </p:scale>
        <p:origin x="15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35737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35738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35738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F6A945A-003C-5149-9EA7-E4FF417C037D}" type="slidenum">
              <a:rPr lang="en-US"/>
              <a:pPr>
                <a:defRPr/>
              </a:pPr>
              <a:t>‹#›</a:t>
            </a:fld>
            <a:endParaRPr lang="en-US"/>
          </a:p>
        </p:txBody>
      </p:sp>
    </p:spTree>
    <p:extLst>
      <p:ext uri="{BB962C8B-B14F-4D97-AF65-F5344CB8AC3E}">
        <p14:creationId xmlns:p14="http://schemas.microsoft.com/office/powerpoint/2010/main" val="250037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516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516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516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6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516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312E7B2-26A1-B545-B1B7-0C2C2443DF41}" type="slidenum">
              <a:rPr lang="en-US"/>
              <a:pPr>
                <a:defRPr/>
              </a:pPr>
              <a:t>‹#›</a:t>
            </a:fld>
            <a:endParaRPr lang="en-US"/>
          </a:p>
        </p:txBody>
      </p:sp>
    </p:spTree>
    <p:extLst>
      <p:ext uri="{BB962C8B-B14F-4D97-AF65-F5344CB8AC3E}">
        <p14:creationId xmlns:p14="http://schemas.microsoft.com/office/powerpoint/2010/main" val="250783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pPr>
              <a:defRPr/>
            </a:pPr>
            <a:fld id="{F3BBED98-B799-6E4E-813C-4023FF0A6F01}" type="slidenum">
              <a:rPr lang="en-US" smtClean="0"/>
              <a:pPr>
                <a:defRPr/>
              </a:pPr>
              <a:t>8</a:t>
            </a:fld>
            <a:endParaRPr lang="en-US" smtClean="0"/>
          </a:p>
        </p:txBody>
      </p:sp>
      <p:sp>
        <p:nvSpPr>
          <p:cNvPr id="519170" name="Rectangle 2"/>
          <p:cNvSpPr>
            <a:spLocks noGrp="1" noRot="1" noChangeAspect="1" noChangeArrowheads="1" noTextEdit="1"/>
          </p:cNvSpPr>
          <p:nvPr>
            <p:ph type="sldImg"/>
          </p:nvPr>
        </p:nvSpPr>
        <p:spPr>
          <a:solidFill>
            <a:srgbClr val="FFFFFF"/>
          </a:solidFill>
          <a:ln/>
        </p:spPr>
      </p:sp>
      <p:sp>
        <p:nvSpPr>
          <p:cNvPr id="519171" name="Rectangle 3"/>
          <p:cNvSpPr>
            <a:spLocks noGrp="1" noChangeArrowheads="1"/>
          </p:cNvSpPr>
          <p:nvPr>
            <p:ph type="body" idx="1"/>
            <p:custDataLst>
              <p:tags r:id="rId1"/>
            </p:custDataLst>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r>
              <a:rPr lang="en-US" sz="1600" smtClean="0">
                <a:ea typeface="ＭＳ Ｐゴシック" charset="0"/>
                <a:cs typeface="+mn-cs"/>
              </a:rPr>
              <a:t>DevBio9e-Fig-03-20-0.jpg</a:t>
            </a:r>
            <a:br>
              <a:rPr lang="en-US" sz="1600" smtClean="0">
                <a:ea typeface="ＭＳ Ｐゴシック" charset="0"/>
                <a:cs typeface="+mn-cs"/>
              </a:rPr>
            </a:br>
            <a:endParaRPr lang="en-US" sz="1600" smtClean="0">
              <a:ea typeface="ＭＳ Ｐゴシック" charset="0"/>
              <a:cs typeface="+mn-cs"/>
            </a:endParaRPr>
          </a:p>
        </p:txBody>
      </p:sp>
    </p:spTree>
    <p:extLst>
      <p:ext uri="{BB962C8B-B14F-4D97-AF65-F5344CB8AC3E}">
        <p14:creationId xmlns:p14="http://schemas.microsoft.com/office/powerpoint/2010/main" val="13360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pPr>
              <a:defRPr/>
            </a:pPr>
            <a:fld id="{8AF04B0C-6C5E-6F47-ACF2-C84F18C49E7E}" type="slidenum">
              <a:rPr lang="en-US" smtClean="0"/>
              <a:pPr>
                <a:defRPr/>
              </a:pPr>
              <a:t>11</a:t>
            </a:fld>
            <a:endParaRPr lang="en-US" smtClean="0"/>
          </a:p>
        </p:txBody>
      </p:sp>
      <p:sp>
        <p:nvSpPr>
          <p:cNvPr id="523266" name="Rectangle 2"/>
          <p:cNvSpPr>
            <a:spLocks noGrp="1" noRot="1" noChangeAspect="1" noChangeArrowheads="1" noTextEdit="1"/>
          </p:cNvSpPr>
          <p:nvPr>
            <p:ph type="sldImg"/>
          </p:nvPr>
        </p:nvSpPr>
        <p:spPr>
          <a:solidFill>
            <a:srgbClr val="FFFFFF"/>
          </a:solidFill>
          <a:ln/>
        </p:spPr>
      </p:sp>
      <p:sp>
        <p:nvSpPr>
          <p:cNvPr id="523267" name="Rectangle 3"/>
          <p:cNvSpPr>
            <a:spLocks noGrp="1" noChangeArrowheads="1"/>
          </p:cNvSpPr>
          <p:nvPr>
            <p:ph type="body" idx="1"/>
            <p:custDataLst>
              <p:tags r:id="rId1"/>
            </p:custDataLst>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r>
              <a:rPr lang="en-US" sz="1600" smtClean="0">
                <a:ea typeface="ＭＳ Ｐゴシック" charset="0"/>
                <a:cs typeface="+mn-cs"/>
              </a:rPr>
              <a:t>DevBio9e-Fig-03-21-0.jpg</a:t>
            </a:r>
            <a:br>
              <a:rPr lang="en-US" sz="1600" smtClean="0">
                <a:ea typeface="ＭＳ Ｐゴシック" charset="0"/>
                <a:cs typeface="+mn-cs"/>
              </a:rPr>
            </a:br>
            <a:endParaRPr lang="en-US" sz="1600" smtClean="0">
              <a:ea typeface="ＭＳ Ｐゴシック" charset="0"/>
              <a:cs typeface="+mn-cs"/>
            </a:endParaRPr>
          </a:p>
        </p:txBody>
      </p:sp>
    </p:spTree>
    <p:extLst>
      <p:ext uri="{BB962C8B-B14F-4D97-AF65-F5344CB8AC3E}">
        <p14:creationId xmlns:p14="http://schemas.microsoft.com/office/powerpoint/2010/main" val="37530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charset="0"/>
                <a:ea typeface="MS PGothic" pitchFamily="34" charset="-128"/>
                <a:cs typeface="MS PGothic" charset="0"/>
              </a:rPr>
              <a:t>Fibroblast growth factors play important roles in human limb and craniofacial development. This can be seen in dominant human conditions that are characterized by the premature differentiation of cartilage and bone. Mutations in </a:t>
            </a:r>
            <a:r>
              <a:rPr lang="en-US" sz="1200" b="1" i="0" kern="1200" dirty="0" smtClean="0">
                <a:solidFill>
                  <a:schemeClr val="tx1"/>
                </a:solidFill>
                <a:effectLst/>
                <a:latin typeface="Times New Roman" charset="0"/>
                <a:ea typeface="MS PGothic" pitchFamily="34" charset="-128"/>
                <a:cs typeface="MS PGothic" charset="0"/>
              </a:rPr>
              <a:t>FGFR1</a:t>
            </a:r>
            <a:r>
              <a:rPr lang="en-US" sz="1200" b="0" i="0" kern="1200" dirty="0" smtClean="0">
                <a:solidFill>
                  <a:schemeClr val="tx1"/>
                </a:solidFill>
                <a:effectLst/>
                <a:latin typeface="Times New Roman" charset="0"/>
                <a:ea typeface="MS PGothic" pitchFamily="34" charset="-128"/>
                <a:cs typeface="MS PGothic" charset="0"/>
              </a:rPr>
              <a:t> can cause the </a:t>
            </a:r>
            <a:r>
              <a:rPr lang="en-US" sz="1200" b="1" i="0" kern="1200" dirty="0" smtClean="0">
                <a:solidFill>
                  <a:schemeClr val="tx1"/>
                </a:solidFill>
                <a:effectLst/>
                <a:latin typeface="Times New Roman" charset="0"/>
                <a:ea typeface="MS PGothic" pitchFamily="34" charset="-128"/>
                <a:cs typeface="MS PGothic" charset="0"/>
              </a:rPr>
              <a:t>Pfeiffer syndrome</a:t>
            </a:r>
            <a:r>
              <a:rPr lang="en-US" sz="1200" b="0" i="0" kern="1200" dirty="0" smtClean="0">
                <a:solidFill>
                  <a:schemeClr val="tx1"/>
                </a:solidFill>
                <a:effectLst/>
                <a:latin typeface="Times New Roman" charset="0"/>
                <a:ea typeface="MS PGothic" pitchFamily="34" charset="-128"/>
                <a:cs typeface="MS PGothic" charset="0"/>
              </a:rPr>
              <a:t>, a malformation syndrome characterized by limb defects and by the premature fusion of the cranial sutures (</a:t>
            </a:r>
            <a:r>
              <a:rPr lang="en-US" sz="1200" b="0" i="0" kern="1200" dirty="0" err="1" smtClean="0">
                <a:solidFill>
                  <a:schemeClr val="tx1"/>
                </a:solidFill>
                <a:effectLst/>
                <a:latin typeface="Times New Roman" charset="0"/>
                <a:ea typeface="MS PGothic" pitchFamily="34" charset="-128"/>
                <a:cs typeface="MS PGothic" charset="0"/>
              </a:rPr>
              <a:t>craniosynostosis</a:t>
            </a:r>
            <a:r>
              <a:rPr lang="en-US" sz="1200" b="0" i="0" kern="1200" dirty="0" smtClean="0">
                <a:solidFill>
                  <a:schemeClr val="tx1"/>
                </a:solidFill>
                <a:effectLst/>
                <a:latin typeface="Times New Roman" charset="0"/>
                <a:ea typeface="MS PGothic" pitchFamily="34" charset="-128"/>
                <a:cs typeface="MS PGothic" charset="0"/>
              </a:rPr>
              <a:t>) that results in abnormal skull and facial shape.</a:t>
            </a:r>
          </a:p>
          <a:p>
            <a:r>
              <a:rPr lang="en-US" sz="1200" b="0" i="0" kern="1200" dirty="0" smtClean="0">
                <a:solidFill>
                  <a:schemeClr val="tx1"/>
                </a:solidFill>
                <a:effectLst/>
                <a:latin typeface="Times New Roman" charset="0"/>
                <a:ea typeface="MS PGothic" pitchFamily="34" charset="-128"/>
                <a:cs typeface="MS PGothic" charset="0"/>
              </a:rPr>
              <a:t>Mutations in </a:t>
            </a:r>
            <a:r>
              <a:rPr lang="en-US" sz="1200" b="1" i="0" kern="1200" dirty="0" smtClean="0">
                <a:solidFill>
                  <a:schemeClr val="tx1"/>
                </a:solidFill>
                <a:effectLst/>
                <a:latin typeface="Times New Roman" charset="0"/>
                <a:ea typeface="MS PGothic" pitchFamily="34" charset="-128"/>
                <a:cs typeface="MS PGothic" charset="0"/>
              </a:rPr>
              <a:t>FGFR2</a:t>
            </a:r>
            <a:r>
              <a:rPr lang="en-US" sz="1200" b="0" i="0" kern="1200" dirty="0" smtClean="0">
                <a:solidFill>
                  <a:schemeClr val="tx1"/>
                </a:solidFill>
                <a:effectLst/>
                <a:latin typeface="Times New Roman" charset="0"/>
                <a:ea typeface="MS PGothic" pitchFamily="34" charset="-128"/>
                <a:cs typeface="MS PGothic" charset="0"/>
              </a:rPr>
              <a:t> can give a variety of syndromes (Figure 3). In one region of the protein, several mutations give rise to the Pfeiffer syndrome, just like the mutations of FGFR1. Overlapping this region is an area where mutations can give a different syndrome, the </a:t>
            </a:r>
            <a:r>
              <a:rPr lang="en-US" sz="1200" b="1" i="0" kern="1200" dirty="0" smtClean="0">
                <a:solidFill>
                  <a:schemeClr val="tx1"/>
                </a:solidFill>
                <a:effectLst/>
                <a:latin typeface="Times New Roman" charset="0"/>
                <a:ea typeface="MS PGothic" pitchFamily="34" charset="-128"/>
                <a:cs typeface="MS PGothic" charset="0"/>
              </a:rPr>
              <a:t>Crouzon Syndrome</a:t>
            </a:r>
            <a:r>
              <a:rPr lang="en-US" sz="1200" b="0" i="0" kern="1200" dirty="0" smtClean="0">
                <a:solidFill>
                  <a:schemeClr val="tx1"/>
                </a:solidFill>
                <a:effectLst/>
                <a:latin typeface="Times New Roman" charset="0"/>
                <a:ea typeface="MS PGothic" pitchFamily="34" charset="-128"/>
                <a:cs typeface="MS PGothic" charset="0"/>
              </a:rPr>
              <a:t>. Patients with Crouzon syndrome also have </a:t>
            </a:r>
            <a:r>
              <a:rPr lang="en-US" sz="1200" b="0" i="0" kern="1200" dirty="0" err="1" smtClean="0">
                <a:solidFill>
                  <a:schemeClr val="tx1"/>
                </a:solidFill>
                <a:effectLst/>
                <a:latin typeface="Times New Roman" charset="0"/>
                <a:ea typeface="MS PGothic" pitchFamily="34" charset="-128"/>
                <a:cs typeface="MS PGothic" charset="0"/>
              </a:rPr>
              <a:t>craniosynostosis</a:t>
            </a:r>
            <a:r>
              <a:rPr lang="en-US" sz="1200" b="0" i="0" kern="1200" dirty="0" smtClean="0">
                <a:solidFill>
                  <a:schemeClr val="tx1"/>
                </a:solidFill>
                <a:effectLst/>
                <a:latin typeface="Times New Roman" charset="0"/>
                <a:ea typeface="MS PGothic" pitchFamily="34" charset="-128"/>
                <a:cs typeface="MS PGothic" charset="0"/>
              </a:rPr>
              <a:t>, but have normal limbs. Also in this region are mutations that can give rise to the </a:t>
            </a:r>
            <a:r>
              <a:rPr lang="en-US" sz="1200" b="1" i="0" kern="1200" dirty="0" smtClean="0">
                <a:solidFill>
                  <a:schemeClr val="tx1"/>
                </a:solidFill>
                <a:effectLst/>
                <a:latin typeface="Times New Roman" charset="0"/>
                <a:ea typeface="MS PGothic" pitchFamily="34" charset="-128"/>
                <a:cs typeface="MS PGothic" charset="0"/>
              </a:rPr>
              <a:t>Jackson-Weiss syndrome</a:t>
            </a:r>
            <a:r>
              <a:rPr lang="en-US" sz="1200" b="0" i="0" kern="1200" dirty="0" smtClean="0">
                <a:solidFill>
                  <a:schemeClr val="tx1"/>
                </a:solidFill>
                <a:effectLst/>
                <a:latin typeface="Times New Roman" charset="0"/>
                <a:ea typeface="MS PGothic" pitchFamily="34" charset="-128"/>
                <a:cs typeface="MS PGothic" charset="0"/>
              </a:rPr>
              <a:t>, a syndrome of craniofacial malformation and foot abnormalities (enlarged great toes and the coalescence of the tarsals and metatarsals) and </a:t>
            </a:r>
            <a:r>
              <a:rPr lang="en-US" sz="1200" b="1" i="0" kern="1200" dirty="0" err="1" smtClean="0">
                <a:solidFill>
                  <a:schemeClr val="tx1"/>
                </a:solidFill>
                <a:effectLst/>
                <a:latin typeface="Times New Roman" charset="0"/>
                <a:ea typeface="MS PGothic" pitchFamily="34" charset="-128"/>
                <a:cs typeface="MS PGothic" charset="0"/>
              </a:rPr>
              <a:t>Apert</a:t>
            </a:r>
            <a:r>
              <a:rPr lang="en-US" sz="1200" b="1" i="0" kern="1200" dirty="0" smtClean="0">
                <a:solidFill>
                  <a:schemeClr val="tx1"/>
                </a:solidFill>
                <a:effectLst/>
                <a:latin typeface="Times New Roman" charset="0"/>
                <a:ea typeface="MS PGothic" pitchFamily="34" charset="-128"/>
                <a:cs typeface="MS PGothic" charset="0"/>
              </a:rPr>
              <a:t> Syndrome</a:t>
            </a:r>
            <a:r>
              <a:rPr lang="en-US" sz="1200" b="0" i="0" kern="1200" dirty="0" smtClean="0">
                <a:solidFill>
                  <a:schemeClr val="tx1"/>
                </a:solidFill>
                <a:effectLst/>
                <a:latin typeface="Times New Roman" charset="0"/>
                <a:ea typeface="MS PGothic" pitchFamily="34" charset="-128"/>
                <a:cs typeface="MS PGothic" charset="0"/>
              </a:rPr>
              <a:t>, a condition involving </a:t>
            </a:r>
            <a:r>
              <a:rPr lang="en-US" sz="1200" b="0" i="0" kern="1200" dirty="0" err="1" smtClean="0">
                <a:solidFill>
                  <a:schemeClr val="tx1"/>
                </a:solidFill>
                <a:effectLst/>
                <a:latin typeface="Times New Roman" charset="0"/>
                <a:ea typeface="MS PGothic" pitchFamily="34" charset="-128"/>
                <a:cs typeface="MS PGothic" charset="0"/>
              </a:rPr>
              <a:t>craniosynostosis</a:t>
            </a:r>
            <a:r>
              <a:rPr lang="en-US" sz="1200" b="0" i="0" kern="1200" dirty="0" smtClean="0">
                <a:solidFill>
                  <a:schemeClr val="tx1"/>
                </a:solidFill>
                <a:effectLst/>
                <a:latin typeface="Times New Roman" charset="0"/>
                <a:ea typeface="MS PGothic" pitchFamily="34" charset="-128"/>
                <a:cs typeface="MS PGothic" charset="0"/>
              </a:rPr>
              <a:t> and severe syndactyly (fusion of digits). The fact that identical FGFR2 mutations have been found in patients diagnosed with these three different syndromes suggests that these syndromes may actually constitute one spectrum of </a:t>
            </a:r>
            <a:r>
              <a:rPr lang="en-US" sz="1200" b="0" i="0" kern="1200" dirty="0" err="1" smtClean="0">
                <a:solidFill>
                  <a:schemeClr val="tx1"/>
                </a:solidFill>
                <a:effectLst/>
                <a:latin typeface="Times New Roman" charset="0"/>
                <a:ea typeface="MS PGothic" pitchFamily="34" charset="-128"/>
                <a:cs typeface="MS PGothic" charset="0"/>
              </a:rPr>
              <a:t>craniosynostosis</a:t>
            </a:r>
            <a:r>
              <a:rPr lang="en-US" sz="1200" b="0" i="0" kern="1200" dirty="0" smtClean="0">
                <a:solidFill>
                  <a:schemeClr val="tx1"/>
                </a:solidFill>
                <a:effectLst/>
                <a:latin typeface="Times New Roman" charset="0"/>
                <a:ea typeface="MS PGothic" pitchFamily="34" charset="-128"/>
                <a:cs typeface="MS PGothic" charset="0"/>
              </a:rPr>
              <a:t> and limb malformation anomalies, whose severity is modified by other genes (Park et al., 1995; </a:t>
            </a:r>
            <a:r>
              <a:rPr lang="en-US" sz="1200" b="0" i="0" kern="1200" dirty="0" err="1" smtClean="0">
                <a:solidFill>
                  <a:schemeClr val="tx1"/>
                </a:solidFill>
                <a:effectLst/>
                <a:latin typeface="Times New Roman" charset="0"/>
                <a:ea typeface="MS PGothic" pitchFamily="34" charset="-128"/>
                <a:cs typeface="MS PGothic" charset="0"/>
              </a:rPr>
              <a:t>Wilkie</a:t>
            </a:r>
            <a:r>
              <a:rPr lang="en-US" sz="1200" b="0" i="0" kern="1200" dirty="0" smtClean="0">
                <a:solidFill>
                  <a:schemeClr val="tx1"/>
                </a:solidFill>
                <a:effectLst/>
                <a:latin typeface="Times New Roman" charset="0"/>
                <a:ea typeface="MS PGothic" pitchFamily="34" charset="-128"/>
                <a:cs typeface="MS PGothic" charset="0"/>
              </a:rPr>
              <a:t> et al., 1995).</a:t>
            </a:r>
          </a:p>
          <a:p>
            <a:endParaRPr lang="en-US" dirty="0" smtClean="0"/>
          </a:p>
          <a:p>
            <a:r>
              <a:rPr lang="en-US" sz="1200" b="0" i="0" kern="1200" dirty="0" smtClean="0">
                <a:solidFill>
                  <a:schemeClr val="tx1"/>
                </a:solidFill>
                <a:effectLst/>
                <a:latin typeface="Times New Roman" charset="0"/>
                <a:ea typeface="MS PGothic" pitchFamily="34" charset="-128"/>
                <a:cs typeface="MS PGothic" charset="0"/>
              </a:rPr>
              <a:t>Mutations of </a:t>
            </a:r>
            <a:r>
              <a:rPr lang="en-US" sz="1200" b="1" i="0" kern="1200" dirty="0" smtClean="0">
                <a:solidFill>
                  <a:schemeClr val="tx1"/>
                </a:solidFill>
                <a:effectLst/>
                <a:latin typeface="Times New Roman" charset="0"/>
                <a:ea typeface="MS PGothic" pitchFamily="34" charset="-128"/>
                <a:cs typeface="MS PGothic" charset="0"/>
              </a:rPr>
              <a:t>FGFR3</a:t>
            </a:r>
            <a:r>
              <a:rPr lang="en-US" sz="1200" b="0" i="0" kern="1200" dirty="0" smtClean="0">
                <a:solidFill>
                  <a:schemeClr val="tx1"/>
                </a:solidFill>
                <a:effectLst/>
                <a:latin typeface="Times New Roman" charset="0"/>
                <a:ea typeface="MS PGothic" pitchFamily="34" charset="-128"/>
                <a:cs typeface="MS PGothic" charset="0"/>
              </a:rPr>
              <a:t> give </a:t>
            </a:r>
            <a:r>
              <a:rPr lang="en-US" sz="1200" b="1" i="0" kern="1200" dirty="0" smtClean="0">
                <a:solidFill>
                  <a:schemeClr val="tx1"/>
                </a:solidFill>
                <a:effectLst/>
                <a:latin typeface="Times New Roman" charset="0"/>
                <a:ea typeface="MS PGothic" pitchFamily="34" charset="-128"/>
                <a:cs typeface="MS PGothic" charset="0"/>
              </a:rPr>
              <a:t>achondroplasia</a:t>
            </a:r>
            <a:r>
              <a:rPr lang="en-US" sz="1200" b="0" i="0" kern="1200" dirty="0" smtClean="0">
                <a:solidFill>
                  <a:schemeClr val="tx1"/>
                </a:solidFill>
                <a:effectLst/>
                <a:latin typeface="Times New Roman" charset="0"/>
                <a:ea typeface="MS PGothic" pitchFamily="34" charset="-128"/>
                <a:cs typeface="MS PGothic" charset="0"/>
              </a:rPr>
              <a:t>. Roughly 95% of the </a:t>
            </a:r>
            <a:r>
              <a:rPr lang="en-US" sz="1200" b="0" i="0" kern="1200" dirty="0" err="1" smtClean="0">
                <a:solidFill>
                  <a:schemeClr val="tx1"/>
                </a:solidFill>
                <a:effectLst/>
                <a:latin typeface="Times New Roman" charset="0"/>
                <a:ea typeface="MS PGothic" pitchFamily="34" charset="-128"/>
                <a:cs typeface="MS PGothic" charset="0"/>
              </a:rPr>
              <a:t>achondroplastic</a:t>
            </a:r>
            <a:r>
              <a:rPr lang="en-US" sz="1200" b="0" i="0" kern="1200" dirty="0" smtClean="0">
                <a:solidFill>
                  <a:schemeClr val="tx1"/>
                </a:solidFill>
                <a:effectLst/>
                <a:latin typeface="Times New Roman" charset="0"/>
                <a:ea typeface="MS PGothic" pitchFamily="34" charset="-128"/>
                <a:cs typeface="MS PGothic" charset="0"/>
              </a:rPr>
              <a:t> dwarfs have the same mutation of FGFR3, a base pair substitution that converts glycine to arginine at position 380 in the transmembrane region of the protein. In addition, mutations in the extracellular portion of the FGFR3 protein or in the tyrosine kinase intracellular domain have resulted in </a:t>
            </a:r>
            <a:r>
              <a:rPr lang="en-US" sz="1200" b="1" i="0" kern="1200" dirty="0" err="1" smtClean="0">
                <a:solidFill>
                  <a:schemeClr val="tx1"/>
                </a:solidFill>
                <a:effectLst/>
                <a:latin typeface="Times New Roman" charset="0"/>
                <a:ea typeface="MS PGothic" pitchFamily="34" charset="-128"/>
                <a:cs typeface="MS PGothic" charset="0"/>
              </a:rPr>
              <a:t>thanatophoric</a:t>
            </a:r>
            <a:r>
              <a:rPr lang="en-US" sz="1200" b="1" i="0" kern="1200" dirty="0" smtClean="0">
                <a:solidFill>
                  <a:schemeClr val="tx1"/>
                </a:solidFill>
                <a:effectLst/>
                <a:latin typeface="Times New Roman" charset="0"/>
                <a:ea typeface="MS PGothic" pitchFamily="34" charset="-128"/>
                <a:cs typeface="MS PGothic" charset="0"/>
              </a:rPr>
              <a:t> dysplasia</a:t>
            </a:r>
            <a:r>
              <a:rPr lang="en-US" sz="1200" b="0" i="0" kern="1200" dirty="0" smtClean="0">
                <a:solidFill>
                  <a:schemeClr val="tx1"/>
                </a:solidFill>
                <a:effectLst/>
                <a:latin typeface="Times New Roman" charset="0"/>
                <a:ea typeface="MS PGothic" pitchFamily="34" charset="-128"/>
                <a:cs typeface="MS PGothic" charset="0"/>
              </a:rPr>
              <a:t>, a lethal form of dwarfism that resembles homozygous achondroplasia (</a:t>
            </a:r>
            <a:r>
              <a:rPr lang="en-US" sz="1200" b="0" i="0" kern="1200" dirty="0" err="1" smtClean="0">
                <a:solidFill>
                  <a:schemeClr val="tx1"/>
                </a:solidFill>
                <a:effectLst/>
                <a:latin typeface="Times New Roman" charset="0"/>
                <a:ea typeface="MS PGothic" pitchFamily="34" charset="-128"/>
                <a:cs typeface="MS PGothic" charset="0"/>
              </a:rPr>
              <a:t>Bellus</a:t>
            </a:r>
            <a:r>
              <a:rPr lang="en-US" sz="1200" b="0" i="0" kern="1200" dirty="0" smtClean="0">
                <a:solidFill>
                  <a:schemeClr val="tx1"/>
                </a:solidFill>
                <a:effectLst/>
                <a:latin typeface="Times New Roman" charset="0"/>
                <a:ea typeface="MS PGothic" pitchFamily="34" charset="-128"/>
                <a:cs typeface="MS PGothic" charset="0"/>
              </a:rPr>
              <a:t> et al., 1995; </a:t>
            </a:r>
            <a:r>
              <a:rPr lang="en-US" sz="1200" b="0" i="0" kern="1200" dirty="0" err="1" smtClean="0">
                <a:solidFill>
                  <a:schemeClr val="tx1"/>
                </a:solidFill>
                <a:effectLst/>
                <a:latin typeface="Times New Roman" charset="0"/>
                <a:ea typeface="MS PGothic" pitchFamily="34" charset="-128"/>
                <a:cs typeface="MS PGothic" charset="0"/>
              </a:rPr>
              <a:t>Tavormina</a:t>
            </a:r>
            <a:r>
              <a:rPr lang="en-US" sz="1200" b="0" i="0" kern="1200" dirty="0" smtClean="0">
                <a:solidFill>
                  <a:schemeClr val="tx1"/>
                </a:solidFill>
                <a:effectLst/>
                <a:latin typeface="Times New Roman" charset="0"/>
                <a:ea typeface="MS PGothic" pitchFamily="34" charset="-128"/>
                <a:cs typeface="MS PGothic" charset="0"/>
              </a:rPr>
              <a:t> et al., 1995).</a:t>
            </a:r>
          </a:p>
          <a:p>
            <a:r>
              <a:rPr lang="en-US" sz="1200" b="0" i="0" kern="1200" dirty="0" smtClean="0">
                <a:solidFill>
                  <a:schemeClr val="tx1"/>
                </a:solidFill>
                <a:effectLst/>
                <a:latin typeface="Times New Roman" charset="0"/>
                <a:ea typeface="MS PGothic" pitchFamily="34" charset="-128"/>
                <a:cs typeface="MS PGothic" charset="0"/>
              </a:rPr>
              <a:t>The mutations of fibroblast growth factor receptors that give rise to dwarfism and </a:t>
            </a:r>
            <a:r>
              <a:rPr lang="en-US" sz="1200" b="0" i="0" kern="1200" dirty="0" err="1" smtClean="0">
                <a:solidFill>
                  <a:schemeClr val="tx1"/>
                </a:solidFill>
                <a:effectLst/>
                <a:latin typeface="Times New Roman" charset="0"/>
                <a:ea typeface="MS PGothic" pitchFamily="34" charset="-128"/>
                <a:cs typeface="MS PGothic" charset="0"/>
              </a:rPr>
              <a:t>craniosynostosis</a:t>
            </a:r>
            <a:r>
              <a:rPr lang="en-US" sz="1200" b="0" i="0" kern="1200" dirty="0" smtClean="0">
                <a:solidFill>
                  <a:schemeClr val="tx1"/>
                </a:solidFill>
                <a:effectLst/>
                <a:latin typeface="Times New Roman" charset="0"/>
                <a:ea typeface="MS PGothic" pitchFamily="34" charset="-128"/>
                <a:cs typeface="MS PGothic" charset="0"/>
              </a:rPr>
              <a:t> are not loss-of-function mutations. Rather, they are gain-of-function mutations that enable the FGF receptor to become active without binding its FGF ligand (Webster and </a:t>
            </a:r>
            <a:r>
              <a:rPr lang="en-US" sz="1200" b="0" i="0" kern="1200" dirty="0" err="1" smtClean="0">
                <a:solidFill>
                  <a:schemeClr val="tx1"/>
                </a:solidFill>
                <a:effectLst/>
                <a:latin typeface="Times New Roman" charset="0"/>
                <a:ea typeface="MS PGothic" pitchFamily="34" charset="-128"/>
                <a:cs typeface="MS PGothic" charset="0"/>
              </a:rPr>
              <a:t>Donaghue</a:t>
            </a:r>
            <a:r>
              <a:rPr lang="en-US" sz="1200" b="0" i="0" kern="1200" dirty="0" smtClean="0">
                <a:solidFill>
                  <a:schemeClr val="tx1"/>
                </a:solidFill>
                <a:effectLst/>
                <a:latin typeface="Times New Roman" charset="0"/>
                <a:ea typeface="MS PGothic" pitchFamily="34" charset="-128"/>
                <a:cs typeface="MS PGothic" charset="0"/>
              </a:rPr>
              <a:t>, 1996; Deng et al., 1996). It appears that the normal role of the FGFs on cartilage cells is to limit cartilage cell growth. A constitutively active mutation would severely retard bone development in those areas (the skull and limb) where it normally functions. Conversely, the knockout of the FGFR3 gene from mice causes an expansion of endochondral bone growth. Most of these human FGFR mutations in single dosage do not appear to completely inhibit growth, as the homozygotes are more severely effected. The mutations of </a:t>
            </a:r>
            <a:r>
              <a:rPr lang="en-US" sz="1200" b="0" i="0" kern="1200" dirty="0" err="1" smtClean="0">
                <a:solidFill>
                  <a:schemeClr val="tx1"/>
                </a:solidFill>
                <a:effectLst/>
                <a:latin typeface="Times New Roman" charset="0"/>
                <a:ea typeface="MS PGothic" pitchFamily="34" charset="-128"/>
                <a:cs typeface="MS PGothic" charset="0"/>
              </a:rPr>
              <a:t>thanatophoric</a:t>
            </a:r>
            <a:r>
              <a:rPr lang="en-US" sz="1200" b="0" i="0" kern="1200" dirty="0" smtClean="0">
                <a:solidFill>
                  <a:schemeClr val="tx1"/>
                </a:solidFill>
                <a:effectLst/>
                <a:latin typeface="Times New Roman" charset="0"/>
                <a:ea typeface="MS PGothic" pitchFamily="34" charset="-128"/>
                <a:cs typeface="MS PGothic" charset="0"/>
              </a:rPr>
              <a:t> dwarfism appear to be most severe and resemble that of the achondroplasia homozygotes. The mutation in FGFR3 that characterizes </a:t>
            </a:r>
            <a:r>
              <a:rPr lang="en-US" sz="1200" b="0" i="0" kern="1200" dirty="0" err="1" smtClean="0">
                <a:solidFill>
                  <a:schemeClr val="tx1"/>
                </a:solidFill>
                <a:effectLst/>
                <a:latin typeface="Times New Roman" charset="0"/>
                <a:ea typeface="MS PGothic" pitchFamily="34" charset="-128"/>
                <a:cs typeface="MS PGothic" charset="0"/>
              </a:rPr>
              <a:t>thanatophoric</a:t>
            </a:r>
            <a:r>
              <a:rPr lang="en-US" sz="1200" b="0" i="0" kern="1200" dirty="0" smtClean="0">
                <a:solidFill>
                  <a:schemeClr val="tx1"/>
                </a:solidFill>
                <a:effectLst/>
                <a:latin typeface="Times New Roman" charset="0"/>
                <a:ea typeface="MS PGothic" pitchFamily="34" charset="-128"/>
                <a:cs typeface="MS PGothic" charset="0"/>
              </a:rPr>
              <a:t> dysplasia type II gives the FGFR3 constitutive tyrosine kinase activity. This particular activity has been seen to phosphorylate the Stat1 protein and to induce its translocation into the nucleus. Moreover, this kinase activity also promoted the expression of proteins that block the cell cycle (Su et al., 1997). Such constitutive Stat1 activation and cell cycle withdrawal were seen in cartilage cells from fetuses with </a:t>
            </a:r>
            <a:r>
              <a:rPr lang="en-US" sz="1200" b="0" i="0" kern="1200" dirty="0" err="1" smtClean="0">
                <a:solidFill>
                  <a:schemeClr val="tx1"/>
                </a:solidFill>
                <a:effectLst/>
                <a:latin typeface="Times New Roman" charset="0"/>
                <a:ea typeface="MS PGothic" pitchFamily="34" charset="-128"/>
                <a:cs typeface="MS PGothic" charset="0"/>
              </a:rPr>
              <a:t>thanatophoric</a:t>
            </a:r>
            <a:r>
              <a:rPr lang="en-US" sz="1200" b="0" i="0" kern="1200" dirty="0" smtClean="0">
                <a:solidFill>
                  <a:schemeClr val="tx1"/>
                </a:solidFill>
                <a:effectLst/>
                <a:latin typeface="Times New Roman" charset="0"/>
                <a:ea typeface="MS PGothic" pitchFamily="34" charset="-128"/>
                <a:cs typeface="MS PGothic" charset="0"/>
              </a:rPr>
              <a:t> dwarfism but not with cartilage cells from normal fetuses.</a:t>
            </a:r>
          </a:p>
          <a:p>
            <a:endParaRPr lang="en-US" dirty="0"/>
          </a:p>
        </p:txBody>
      </p:sp>
      <p:sp>
        <p:nvSpPr>
          <p:cNvPr id="4" name="Slide Number Placeholder 3"/>
          <p:cNvSpPr>
            <a:spLocks noGrp="1"/>
          </p:cNvSpPr>
          <p:nvPr>
            <p:ph type="sldNum" sz="quarter" idx="10"/>
          </p:nvPr>
        </p:nvSpPr>
        <p:spPr/>
        <p:txBody>
          <a:bodyPr/>
          <a:lstStyle/>
          <a:p>
            <a:pPr>
              <a:defRPr/>
            </a:pPr>
            <a:fld id="{F312E7B2-26A1-B545-B1B7-0C2C2443DF41}" type="slidenum">
              <a:rPr lang="en-US" smtClean="0"/>
              <a:pPr>
                <a:defRPr/>
              </a:pPr>
              <a:t>16</a:t>
            </a:fld>
            <a:endParaRPr lang="en-US"/>
          </a:p>
        </p:txBody>
      </p:sp>
    </p:spTree>
    <p:extLst>
      <p:ext uri="{BB962C8B-B14F-4D97-AF65-F5344CB8AC3E}">
        <p14:creationId xmlns:p14="http://schemas.microsoft.com/office/powerpoint/2010/main" val="36730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0E19C6-4522-1649-8D9B-1BBC934631D9}" type="slidenum">
              <a:rPr lang="en-US"/>
              <a:pPr>
                <a:defRPr/>
              </a:pPr>
              <a:t>‹#›</a:t>
            </a:fld>
            <a:endParaRPr lang="en-US"/>
          </a:p>
        </p:txBody>
      </p:sp>
    </p:spTree>
    <p:extLst>
      <p:ext uri="{BB962C8B-B14F-4D97-AF65-F5344CB8AC3E}">
        <p14:creationId xmlns:p14="http://schemas.microsoft.com/office/powerpoint/2010/main" val="311488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0D82D2-ED80-B043-AB84-616A32ED830F}" type="slidenum">
              <a:rPr lang="en-US"/>
              <a:pPr>
                <a:defRPr/>
              </a:pPr>
              <a:t>‹#›</a:t>
            </a:fld>
            <a:endParaRPr lang="en-US"/>
          </a:p>
        </p:txBody>
      </p:sp>
    </p:spTree>
    <p:extLst>
      <p:ext uri="{BB962C8B-B14F-4D97-AF65-F5344CB8AC3E}">
        <p14:creationId xmlns:p14="http://schemas.microsoft.com/office/powerpoint/2010/main" val="371167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570FF8-F26E-9647-A6C7-4BE2CC9734C9}" type="slidenum">
              <a:rPr lang="en-US"/>
              <a:pPr>
                <a:defRPr/>
              </a:pPr>
              <a:t>‹#›</a:t>
            </a:fld>
            <a:endParaRPr lang="en-US"/>
          </a:p>
        </p:txBody>
      </p:sp>
    </p:spTree>
    <p:extLst>
      <p:ext uri="{BB962C8B-B14F-4D97-AF65-F5344CB8AC3E}">
        <p14:creationId xmlns:p14="http://schemas.microsoft.com/office/powerpoint/2010/main" val="223382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4D0D9E-A636-4A49-81BD-489654403103}" type="slidenum">
              <a:rPr lang="en-US"/>
              <a:pPr>
                <a:defRPr/>
              </a:pPr>
              <a:t>‹#›</a:t>
            </a:fld>
            <a:endParaRPr lang="en-US"/>
          </a:p>
        </p:txBody>
      </p:sp>
    </p:spTree>
    <p:extLst>
      <p:ext uri="{BB962C8B-B14F-4D97-AF65-F5344CB8AC3E}">
        <p14:creationId xmlns:p14="http://schemas.microsoft.com/office/powerpoint/2010/main" val="77844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A1A60C-37A1-804C-8A45-4B52C5ABA824}" type="slidenum">
              <a:rPr lang="en-US"/>
              <a:pPr>
                <a:defRPr/>
              </a:pPr>
              <a:t>‹#›</a:t>
            </a:fld>
            <a:endParaRPr lang="en-US"/>
          </a:p>
        </p:txBody>
      </p:sp>
    </p:spTree>
    <p:extLst>
      <p:ext uri="{BB962C8B-B14F-4D97-AF65-F5344CB8AC3E}">
        <p14:creationId xmlns:p14="http://schemas.microsoft.com/office/powerpoint/2010/main" val="397973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2515A8-74A9-A341-A334-58F543BD82BB}" type="slidenum">
              <a:rPr lang="en-US"/>
              <a:pPr>
                <a:defRPr/>
              </a:pPr>
              <a:t>‹#›</a:t>
            </a:fld>
            <a:endParaRPr lang="en-US"/>
          </a:p>
        </p:txBody>
      </p:sp>
    </p:spTree>
    <p:extLst>
      <p:ext uri="{BB962C8B-B14F-4D97-AF65-F5344CB8AC3E}">
        <p14:creationId xmlns:p14="http://schemas.microsoft.com/office/powerpoint/2010/main" val="312315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AB674F-C45B-4746-8D36-E360F73203AE}" type="slidenum">
              <a:rPr lang="en-US"/>
              <a:pPr>
                <a:defRPr/>
              </a:pPr>
              <a:t>‹#›</a:t>
            </a:fld>
            <a:endParaRPr lang="en-US"/>
          </a:p>
        </p:txBody>
      </p:sp>
    </p:spTree>
    <p:extLst>
      <p:ext uri="{BB962C8B-B14F-4D97-AF65-F5344CB8AC3E}">
        <p14:creationId xmlns:p14="http://schemas.microsoft.com/office/powerpoint/2010/main" val="83022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C4F304-D32E-454B-BA56-34A2BD243C46}" type="slidenum">
              <a:rPr lang="en-US"/>
              <a:pPr>
                <a:defRPr/>
              </a:pPr>
              <a:t>‹#›</a:t>
            </a:fld>
            <a:endParaRPr lang="en-US"/>
          </a:p>
        </p:txBody>
      </p:sp>
    </p:spTree>
    <p:extLst>
      <p:ext uri="{BB962C8B-B14F-4D97-AF65-F5344CB8AC3E}">
        <p14:creationId xmlns:p14="http://schemas.microsoft.com/office/powerpoint/2010/main" val="61921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BCA98-BB5D-E149-875D-B0C6F9722610}" type="slidenum">
              <a:rPr lang="en-US"/>
              <a:pPr>
                <a:defRPr/>
              </a:pPr>
              <a:t>‹#›</a:t>
            </a:fld>
            <a:endParaRPr lang="en-US"/>
          </a:p>
        </p:txBody>
      </p:sp>
    </p:spTree>
    <p:extLst>
      <p:ext uri="{BB962C8B-B14F-4D97-AF65-F5344CB8AC3E}">
        <p14:creationId xmlns:p14="http://schemas.microsoft.com/office/powerpoint/2010/main" val="202816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70B1A9-8C37-BB4B-A4FA-2D87BF837EFC}" type="slidenum">
              <a:rPr lang="en-US"/>
              <a:pPr>
                <a:defRPr/>
              </a:pPr>
              <a:t>‹#›</a:t>
            </a:fld>
            <a:endParaRPr lang="en-US"/>
          </a:p>
        </p:txBody>
      </p:sp>
    </p:spTree>
    <p:extLst>
      <p:ext uri="{BB962C8B-B14F-4D97-AF65-F5344CB8AC3E}">
        <p14:creationId xmlns:p14="http://schemas.microsoft.com/office/powerpoint/2010/main" val="248737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C4EB19-AB2D-7542-8FBC-FCAF3FF22A39}" type="slidenum">
              <a:rPr lang="en-US"/>
              <a:pPr>
                <a:defRPr/>
              </a:pPr>
              <a:t>‹#›</a:t>
            </a:fld>
            <a:endParaRPr lang="en-US"/>
          </a:p>
        </p:txBody>
      </p:sp>
    </p:spTree>
    <p:extLst>
      <p:ext uri="{BB962C8B-B14F-4D97-AF65-F5344CB8AC3E}">
        <p14:creationId xmlns:p14="http://schemas.microsoft.com/office/powerpoint/2010/main" val="343361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2B54D08-6323-334F-B402-F5D0B731AF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90600" y="457200"/>
            <a:ext cx="2438400" cy="3970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endParaRPr lang="en-US" sz="1800" dirty="0">
              <a:cs typeface="+mn-cs"/>
            </a:endParaRPr>
          </a:p>
          <a:p>
            <a:pPr>
              <a:defRPr/>
            </a:pPr>
            <a:endParaRPr lang="en-US" sz="1800" dirty="0">
              <a:cs typeface="+mn-cs"/>
            </a:endParaRPr>
          </a:p>
          <a:p>
            <a:pPr>
              <a:defRPr/>
            </a:pPr>
            <a:r>
              <a:rPr lang="en-US" sz="1800" dirty="0" smtClean="0">
                <a:cs typeface="+mn-cs"/>
              </a:rPr>
              <a:t>Chapter 4 Figures– </a:t>
            </a:r>
          </a:p>
          <a:p>
            <a:pPr>
              <a:defRPr/>
            </a:pPr>
            <a:r>
              <a:rPr lang="en-US" sz="1800" dirty="0" smtClean="0">
                <a:cs typeface="+mn-cs"/>
              </a:rPr>
              <a:t> </a:t>
            </a:r>
          </a:p>
          <a:p>
            <a:pPr>
              <a:defRPr/>
            </a:pPr>
            <a:r>
              <a:rPr lang="en-US" sz="1800" dirty="0" smtClean="0">
                <a:cs typeface="+mn-cs"/>
              </a:rPr>
              <a:t>Fig</a:t>
            </a:r>
            <a:r>
              <a:rPr lang="en-US" sz="1800" dirty="0">
                <a:cs typeface="+mn-cs"/>
              </a:rPr>
              <a:t>. </a:t>
            </a:r>
            <a:r>
              <a:rPr lang="en-US" sz="1800" dirty="0" smtClean="0">
                <a:cs typeface="+mn-cs"/>
              </a:rPr>
              <a:t>4.6 – Emily D.  </a:t>
            </a:r>
            <a:endParaRPr lang="en-US" sz="1800" dirty="0">
              <a:cs typeface="+mn-cs"/>
            </a:endParaRPr>
          </a:p>
          <a:p>
            <a:pPr>
              <a:defRPr/>
            </a:pPr>
            <a:r>
              <a:rPr lang="en-US" sz="1800" dirty="0" smtClean="0">
                <a:cs typeface="+mn-cs"/>
              </a:rPr>
              <a:t>4.15 – Aidan G.</a:t>
            </a:r>
            <a:endParaRPr lang="en-US" sz="1800" dirty="0">
              <a:cs typeface="+mn-cs"/>
            </a:endParaRPr>
          </a:p>
          <a:p>
            <a:pPr>
              <a:defRPr/>
            </a:pPr>
            <a:r>
              <a:rPr lang="en-US" sz="1800" dirty="0" smtClean="0"/>
              <a:t>4.24 – Brandon G.</a:t>
            </a:r>
          </a:p>
          <a:p>
            <a:pPr>
              <a:defRPr/>
            </a:pPr>
            <a:r>
              <a:rPr lang="en-US" sz="1800" dirty="0" smtClean="0">
                <a:cs typeface="+mn-cs"/>
              </a:rPr>
              <a:t>4.25 – John H.</a:t>
            </a:r>
          </a:p>
          <a:p>
            <a:pPr>
              <a:defRPr/>
            </a:pPr>
            <a:r>
              <a:rPr lang="en-US" sz="1800" dirty="0" smtClean="0"/>
              <a:t>4.26 – </a:t>
            </a:r>
            <a:r>
              <a:rPr lang="en-US" sz="1800" dirty="0" err="1" smtClean="0"/>
              <a:t>Chinmaya</a:t>
            </a:r>
            <a:r>
              <a:rPr lang="en-US" sz="1800" dirty="0" smtClean="0"/>
              <a:t> J.</a:t>
            </a:r>
          </a:p>
          <a:p>
            <a:pPr>
              <a:defRPr/>
            </a:pPr>
            <a:r>
              <a:rPr lang="en-US" sz="1800" dirty="0" smtClean="0"/>
              <a:t>4.13 – Kerri K.</a:t>
            </a:r>
          </a:p>
          <a:p>
            <a:pPr>
              <a:defRPr/>
            </a:pPr>
            <a:r>
              <a:rPr lang="en-US" sz="1800" dirty="0" smtClean="0"/>
              <a:t>4.22 – Monty K.</a:t>
            </a:r>
          </a:p>
          <a:p>
            <a:pPr>
              <a:defRPr/>
            </a:pPr>
            <a:r>
              <a:rPr lang="en-US" sz="1800" dirty="0" smtClean="0"/>
              <a:t>4.23 – Nathan K.</a:t>
            </a:r>
            <a:endParaRPr lang="en-US" sz="1800" dirty="0"/>
          </a:p>
          <a:p>
            <a:pPr>
              <a:defRPr/>
            </a:pPr>
            <a:endParaRPr lang="en-US" sz="1800" dirty="0" smtClean="0">
              <a:cs typeface="+mn-cs"/>
            </a:endParaRPr>
          </a:p>
          <a:p>
            <a:pPr>
              <a:defRPr/>
            </a:pPr>
            <a:endParaRPr lang="en-US" sz="1800" dirty="0">
              <a:cs typeface="+mn-cs"/>
            </a:endParaRPr>
          </a:p>
        </p:txBody>
      </p:sp>
    </p:spTree>
    <p:extLst>
      <p:ext uri="{BB962C8B-B14F-4D97-AF65-F5344CB8AC3E}">
        <p14:creationId xmlns:p14="http://schemas.microsoft.com/office/powerpoint/2010/main" val="1747388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pPr eaLnBrk="1" hangingPunct="1">
              <a:defRPr/>
            </a:pPr>
            <a:r>
              <a:rPr lang="en-US" smtClean="0">
                <a:ea typeface="+mj-ea"/>
                <a:cs typeface="+mj-cs"/>
              </a:rPr>
              <a:t>How are paracrine factor signals transduced?</a:t>
            </a:r>
          </a:p>
        </p:txBody>
      </p:sp>
      <p:sp>
        <p:nvSpPr>
          <p:cNvPr id="498691" name="Text Box 3"/>
          <p:cNvSpPr txBox="1">
            <a:spLocks noChangeArrowheads="1"/>
          </p:cNvSpPr>
          <p:nvPr/>
        </p:nvSpPr>
        <p:spPr bwMode="auto">
          <a:xfrm>
            <a:off x="1219200" y="3581400"/>
            <a:ext cx="69421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ea typeface="ＭＳ Ｐゴシック" charset="0"/>
                <a:cs typeface="+mn-cs"/>
              </a:rPr>
              <a:t>Fgf signal transduction by G-protein coupled receptors.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426" y="19424"/>
            <a:ext cx="7326044" cy="830997"/>
          </a:xfrm>
          <a:prstGeom prst="rect">
            <a:avLst/>
          </a:prstGeom>
          <a:noFill/>
        </p:spPr>
        <p:txBody>
          <a:bodyPr wrap="none" rtlCol="0">
            <a:spAutoFit/>
          </a:bodyPr>
          <a:lstStyle/>
          <a:p>
            <a:pPr algn="ctr">
              <a:defRPr/>
            </a:pPr>
            <a:r>
              <a:rPr lang="en-US" b="1" dirty="0" err="1">
                <a:latin typeface="Arial" charset="0"/>
                <a:ea typeface="ＭＳ Ｐゴシック" charset="0"/>
              </a:rPr>
              <a:t>Fgf</a:t>
            </a:r>
            <a:r>
              <a:rPr lang="en-US" b="1" dirty="0">
                <a:latin typeface="Arial" charset="0"/>
                <a:ea typeface="ＭＳ Ｐゴシック" charset="0"/>
              </a:rPr>
              <a:t> and others use a G-protein coupled receptor </a:t>
            </a:r>
          </a:p>
          <a:p>
            <a:pPr algn="ctr">
              <a:defRPr/>
            </a:pPr>
            <a:r>
              <a:rPr lang="en-US" b="1" dirty="0">
                <a:latin typeface="Arial" charset="0"/>
                <a:ea typeface="ＭＳ Ｐゴシック" charset="0"/>
              </a:rPr>
              <a:t>Figure </a:t>
            </a:r>
            <a:r>
              <a:rPr lang="en-US" b="1" dirty="0" smtClean="0">
                <a:latin typeface="Arial" charset="0"/>
                <a:ea typeface="ＭＳ Ｐゴシック" charset="0"/>
              </a:rPr>
              <a:t>4.26**</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864" y="1012636"/>
            <a:ext cx="5279136" cy="558018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Text Box 2"/>
          <p:cNvSpPr txBox="1">
            <a:spLocks noChangeArrowheads="1"/>
          </p:cNvSpPr>
          <p:nvPr/>
        </p:nvSpPr>
        <p:spPr bwMode="auto">
          <a:xfrm>
            <a:off x="1179647" y="228600"/>
            <a:ext cx="732604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en-US" b="1" dirty="0" err="1">
                <a:latin typeface="Arial" charset="0"/>
                <a:ea typeface="ＭＳ Ｐゴシック" charset="0"/>
                <a:cs typeface="+mn-cs"/>
              </a:rPr>
              <a:t>Fgf</a:t>
            </a:r>
            <a:r>
              <a:rPr lang="en-US" b="1" dirty="0">
                <a:latin typeface="Arial" charset="0"/>
                <a:ea typeface="ＭＳ Ｐゴシック" charset="0"/>
                <a:cs typeface="+mn-cs"/>
              </a:rPr>
              <a:t> and others use a G-protein coupled receptor </a:t>
            </a:r>
          </a:p>
        </p:txBody>
      </p:sp>
      <p:sp>
        <p:nvSpPr>
          <p:cNvPr id="499715" name="Text Box 3"/>
          <p:cNvSpPr txBox="1">
            <a:spLocks noChangeArrowheads="1"/>
          </p:cNvSpPr>
          <p:nvPr/>
        </p:nvSpPr>
        <p:spPr bwMode="auto">
          <a:xfrm>
            <a:off x="152400" y="1295400"/>
            <a:ext cx="3124200" cy="4838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defRPr/>
            </a:pPr>
            <a:endParaRPr lang="en-US" dirty="0" smtClean="0">
              <a:latin typeface="Arial" charset="0"/>
              <a:cs typeface="+mn-cs"/>
            </a:endParaRPr>
          </a:p>
          <a:p>
            <a:pPr>
              <a:defRPr/>
            </a:pPr>
            <a:r>
              <a:rPr lang="en-US" dirty="0" smtClean="0">
                <a:latin typeface="Arial" charset="0"/>
                <a:cs typeface="+mn-cs"/>
              </a:rPr>
              <a:t>Receptor spans</a:t>
            </a:r>
          </a:p>
          <a:p>
            <a:pPr>
              <a:defRPr/>
            </a:pPr>
            <a:r>
              <a:rPr lang="en-US" dirty="0" smtClean="0">
                <a:latin typeface="Arial" charset="0"/>
                <a:cs typeface="+mn-cs"/>
              </a:rPr>
              <a:t>membrane</a:t>
            </a:r>
          </a:p>
          <a:p>
            <a:pPr>
              <a:defRPr/>
            </a:pPr>
            <a:endParaRPr lang="en-US" dirty="0" smtClean="0">
              <a:latin typeface="Arial" charset="0"/>
              <a:cs typeface="+mn-cs"/>
            </a:endParaRPr>
          </a:p>
          <a:p>
            <a:pPr>
              <a:buFontTx/>
              <a:buAutoNum type="arabicPeriod"/>
              <a:defRPr/>
            </a:pPr>
            <a:r>
              <a:rPr lang="en-US" dirty="0" smtClean="0">
                <a:latin typeface="Arial" charset="0"/>
                <a:cs typeface="+mn-cs"/>
              </a:rPr>
              <a:t>Ligand binds</a:t>
            </a:r>
          </a:p>
          <a:p>
            <a:pPr>
              <a:defRPr/>
            </a:pPr>
            <a:r>
              <a:rPr lang="en-US" dirty="0" smtClean="0">
                <a:latin typeface="Arial" charset="0"/>
                <a:cs typeface="+mn-cs"/>
              </a:rPr>
              <a:t>	</a:t>
            </a:r>
          </a:p>
          <a:p>
            <a:pPr>
              <a:defRPr/>
            </a:pPr>
            <a:r>
              <a:rPr lang="en-US" dirty="0" smtClean="0">
                <a:latin typeface="Arial" charset="0"/>
                <a:cs typeface="+mn-cs"/>
              </a:rPr>
              <a:t>2. Conformational change in receptor</a:t>
            </a:r>
          </a:p>
          <a:p>
            <a:pPr>
              <a:defRPr/>
            </a:pPr>
            <a:endParaRPr lang="en-US" dirty="0" smtClean="0">
              <a:latin typeface="Arial" charset="0"/>
              <a:cs typeface="+mn-cs"/>
            </a:endParaRPr>
          </a:p>
          <a:p>
            <a:pPr>
              <a:defRPr/>
            </a:pPr>
            <a:r>
              <a:rPr lang="en-US" dirty="0" smtClean="0">
                <a:latin typeface="Arial" charset="0"/>
                <a:cs typeface="+mn-cs"/>
              </a:rPr>
              <a:t>3. Cytoplasmic domain changes shape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583" y="1600200"/>
            <a:ext cx="4593336" cy="485527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ext Box 2"/>
          <p:cNvSpPr txBox="1">
            <a:spLocks noChangeArrowheads="1"/>
          </p:cNvSpPr>
          <p:nvPr/>
        </p:nvSpPr>
        <p:spPr bwMode="auto">
          <a:xfrm>
            <a:off x="76200" y="990600"/>
            <a:ext cx="2895600" cy="6151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buFontTx/>
              <a:buAutoNum type="arabicPeriod" startAt="4"/>
              <a:defRPr/>
            </a:pPr>
            <a:r>
              <a:rPr lang="en-US" sz="2200" smtClean="0">
                <a:latin typeface="Arial" charset="0"/>
                <a:cs typeface="+mn-cs"/>
              </a:rPr>
              <a:t>Activates the enzymatic kinase activity of the cytoplasmic domain </a:t>
            </a:r>
          </a:p>
          <a:p>
            <a:pPr>
              <a:buFontTx/>
              <a:buAutoNum type="arabicPeriod" startAt="4"/>
              <a:defRPr/>
            </a:pPr>
            <a:endParaRPr lang="en-US" sz="2200" smtClean="0">
              <a:latin typeface="Arial" charset="0"/>
              <a:cs typeface="+mn-cs"/>
            </a:endParaRPr>
          </a:p>
          <a:p>
            <a:pPr>
              <a:defRPr/>
            </a:pPr>
            <a:r>
              <a:rPr lang="en-US" sz="2200" smtClean="0">
                <a:latin typeface="Arial" charset="0"/>
                <a:cs typeface="+mn-cs"/>
              </a:rPr>
              <a:t>5. phosphorylated receptor </a:t>
            </a:r>
            <a:r>
              <a:rPr lang="en-US" sz="2200" b="1" smtClean="0">
                <a:latin typeface="Arial" charset="0"/>
                <a:cs typeface="+mn-cs"/>
              </a:rPr>
              <a:t>activates</a:t>
            </a:r>
            <a:r>
              <a:rPr lang="en-US" sz="2200" smtClean="0">
                <a:latin typeface="Arial" charset="0"/>
                <a:cs typeface="+mn-cs"/>
              </a:rPr>
              <a:t> the  Ras G-protein</a:t>
            </a:r>
          </a:p>
          <a:p>
            <a:pPr>
              <a:defRPr/>
            </a:pPr>
            <a:endParaRPr lang="en-US" sz="2200" smtClean="0">
              <a:latin typeface="Arial" charset="0"/>
              <a:cs typeface="+mn-cs"/>
            </a:endParaRPr>
          </a:p>
          <a:p>
            <a:pPr>
              <a:defRPr/>
            </a:pPr>
            <a:r>
              <a:rPr lang="en-US" sz="2200" smtClean="0">
                <a:latin typeface="Arial" charset="0"/>
                <a:cs typeface="+mn-cs"/>
              </a:rPr>
              <a:t>6. Active Ras form activates a series of kinases molecules that phosphorylate other targets.</a:t>
            </a:r>
            <a:r>
              <a:rPr lang="en-US" smtClean="0">
                <a:latin typeface="Arial" charset="0"/>
                <a:cs typeface="+mn-cs"/>
              </a:rPr>
              <a:t>  </a:t>
            </a:r>
          </a:p>
          <a:p>
            <a:pPr>
              <a:defRPr/>
            </a:pPr>
            <a:endParaRPr lang="en-US" smtClean="0">
              <a:latin typeface="Arial" charset="0"/>
              <a:cs typeface="+mn-cs"/>
            </a:endParaRPr>
          </a:p>
        </p:txBody>
      </p:sp>
      <p:sp>
        <p:nvSpPr>
          <p:cNvPr id="500739" name="Text Box 3"/>
          <p:cNvSpPr txBox="1">
            <a:spLocks noChangeArrowheads="1"/>
          </p:cNvSpPr>
          <p:nvPr/>
        </p:nvSpPr>
        <p:spPr bwMode="auto">
          <a:xfrm>
            <a:off x="1219200" y="228600"/>
            <a:ext cx="71723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b="1">
                <a:latin typeface="Arial" charset="0"/>
                <a:ea typeface="ＭＳ Ｐゴシック" charset="0"/>
                <a:cs typeface="+mn-cs"/>
              </a:rPr>
              <a:t>Fgf and others use a G-protein coupled receptor</a:t>
            </a:r>
          </a:p>
        </p:txBody>
      </p:sp>
      <p:sp>
        <p:nvSpPr>
          <p:cNvPr id="500741" name="Rectangle 5"/>
          <p:cNvSpPr>
            <a:spLocks noGrp="1" noChangeArrowheads="1"/>
          </p:cNvSpPr>
          <p:nvPr>
            <p:ph type="title" idx="4294967295"/>
          </p:nvPr>
        </p:nvSpPr>
        <p:spPr/>
        <p:txBody>
          <a:bodyPr/>
          <a:lstStyle/>
          <a:p>
            <a:pPr eaLnBrk="1" hangingPunct="1">
              <a:defRPr/>
            </a:pPr>
            <a:r>
              <a:rPr lang="en-US" smtClean="0">
                <a:ea typeface="+mj-ea"/>
                <a:cs typeface="+mj-cs"/>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064" y="990600"/>
            <a:ext cx="5279136" cy="558018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Text Box 2"/>
          <p:cNvSpPr txBox="1">
            <a:spLocks noChangeArrowheads="1"/>
          </p:cNvSpPr>
          <p:nvPr/>
        </p:nvSpPr>
        <p:spPr bwMode="auto">
          <a:xfrm>
            <a:off x="457200" y="701675"/>
            <a:ext cx="43434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defRPr/>
            </a:pPr>
            <a:r>
              <a:rPr lang="en-US" smtClean="0">
                <a:latin typeface="Arial" charset="0"/>
                <a:cs typeface="+mn-cs"/>
              </a:rPr>
              <a:t>G-proteins exist in two states - active and inactive</a:t>
            </a:r>
          </a:p>
        </p:txBody>
      </p:sp>
      <p:sp>
        <p:nvSpPr>
          <p:cNvPr id="501763" name="Text Box 3"/>
          <p:cNvSpPr txBox="1">
            <a:spLocks noChangeArrowheads="1"/>
          </p:cNvSpPr>
          <p:nvPr/>
        </p:nvSpPr>
        <p:spPr bwMode="auto">
          <a:xfrm>
            <a:off x="3467100" y="-76200"/>
            <a:ext cx="30099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4400" b="1">
                <a:latin typeface="Arial" charset="0"/>
                <a:ea typeface="ＭＳ Ｐゴシック" charset="0"/>
                <a:cs typeface="+mn-cs"/>
              </a:rPr>
              <a:t>G-proteins</a:t>
            </a:r>
            <a:endParaRPr lang="en-US" b="1">
              <a:latin typeface="Arial" charset="0"/>
              <a:ea typeface="ＭＳ Ｐゴシック" charset="0"/>
              <a:cs typeface="+mn-cs"/>
            </a:endParaRPr>
          </a:p>
        </p:txBody>
      </p:sp>
      <p:grpSp>
        <p:nvGrpSpPr>
          <p:cNvPr id="70659" name="Group 4"/>
          <p:cNvGrpSpPr>
            <a:grpSpLocks/>
          </p:cNvGrpSpPr>
          <p:nvPr/>
        </p:nvGrpSpPr>
        <p:grpSpPr bwMode="auto">
          <a:xfrm>
            <a:off x="2438400" y="1828800"/>
            <a:ext cx="5959475" cy="3886200"/>
            <a:chOff x="1536" y="1344"/>
            <a:chExt cx="3754" cy="2448"/>
          </a:xfrm>
        </p:grpSpPr>
        <p:pic>
          <p:nvPicPr>
            <p:cNvPr id="5017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 y="1584"/>
              <a:ext cx="1949" cy="19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501766" name="Text Box 6"/>
            <p:cNvSpPr txBox="1">
              <a:spLocks noChangeArrowheads="1"/>
            </p:cNvSpPr>
            <p:nvPr/>
          </p:nvSpPr>
          <p:spPr bwMode="auto">
            <a:xfrm>
              <a:off x="1536" y="2064"/>
              <a:ext cx="720" cy="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a:solidFill>
                    <a:schemeClr val="accent2"/>
                  </a:solidFill>
                  <a:ea typeface="ＭＳ Ｐゴシック" charset="0"/>
                  <a:cs typeface="+mn-cs"/>
                </a:rPr>
                <a:t>GAP</a:t>
              </a:r>
            </a:p>
            <a:p>
              <a:pPr>
                <a:defRPr/>
              </a:pPr>
              <a:r>
                <a:rPr lang="en-US" sz="1600" i="1">
                  <a:solidFill>
                    <a:schemeClr val="accent2"/>
                  </a:solidFill>
                  <a:ea typeface="ＭＳ Ｐゴシック" charset="0"/>
                  <a:cs typeface="+mn-cs"/>
                </a:rPr>
                <a:t>GTPase activating protein</a:t>
              </a:r>
              <a:endParaRPr lang="en-US">
                <a:solidFill>
                  <a:schemeClr val="accent2"/>
                </a:solidFill>
                <a:ea typeface="ＭＳ Ｐゴシック" charset="0"/>
                <a:cs typeface="+mn-cs"/>
              </a:endParaRPr>
            </a:p>
          </p:txBody>
        </p:sp>
        <p:sp>
          <p:nvSpPr>
            <p:cNvPr id="501767" name="Arc 7"/>
            <p:cNvSpPr>
              <a:spLocks/>
            </p:cNvSpPr>
            <p:nvPr/>
          </p:nvSpPr>
          <p:spPr bwMode="auto">
            <a:xfrm flipH="1" flipV="1">
              <a:off x="2352" y="2015"/>
              <a:ext cx="144" cy="673"/>
            </a:xfrm>
            <a:custGeom>
              <a:avLst/>
              <a:gdLst>
                <a:gd name="T0" fmla="*/ 0 w 26541"/>
                <a:gd name="T1" fmla="*/ 0 h 42152"/>
                <a:gd name="T2" fmla="*/ 0 w 26541"/>
                <a:gd name="T3" fmla="*/ 11 h 42152"/>
                <a:gd name="T4" fmla="*/ 0 w 26541"/>
                <a:gd name="T5" fmla="*/ 5 h 42152"/>
                <a:gd name="T6" fmla="*/ 0 60000 65536"/>
                <a:gd name="T7" fmla="*/ 0 60000 65536"/>
                <a:gd name="T8" fmla="*/ 0 60000 65536"/>
              </a:gdLst>
              <a:ahLst/>
              <a:cxnLst>
                <a:cxn ang="T6">
                  <a:pos x="T0" y="T1"/>
                </a:cxn>
                <a:cxn ang="T7">
                  <a:pos x="T2" y="T3"/>
                </a:cxn>
                <a:cxn ang="T8">
                  <a:pos x="T4" y="T5"/>
                </a:cxn>
              </a:cxnLst>
              <a:rect l="0" t="0" r="r" b="b"/>
              <a:pathLst>
                <a:path w="26541" h="42152" fill="none" extrusionOk="0">
                  <a:moveTo>
                    <a:pt x="11585" y="-1"/>
                  </a:moveTo>
                  <a:cubicBezTo>
                    <a:pt x="20500" y="2881"/>
                    <a:pt x="26541" y="11182"/>
                    <a:pt x="26541" y="20552"/>
                  </a:cubicBezTo>
                  <a:cubicBezTo>
                    <a:pt x="26541" y="32481"/>
                    <a:pt x="16870" y="42152"/>
                    <a:pt x="4941" y="42152"/>
                  </a:cubicBezTo>
                  <a:cubicBezTo>
                    <a:pt x="3277" y="42151"/>
                    <a:pt x="1619" y="41959"/>
                    <a:pt x="-1" y="41579"/>
                  </a:cubicBezTo>
                </a:path>
                <a:path w="26541" h="42152" stroke="0" extrusionOk="0">
                  <a:moveTo>
                    <a:pt x="11585" y="-1"/>
                  </a:moveTo>
                  <a:cubicBezTo>
                    <a:pt x="20500" y="2881"/>
                    <a:pt x="26541" y="11182"/>
                    <a:pt x="26541" y="20552"/>
                  </a:cubicBezTo>
                  <a:cubicBezTo>
                    <a:pt x="26541" y="32481"/>
                    <a:pt x="16870" y="42152"/>
                    <a:pt x="4941" y="42152"/>
                  </a:cubicBezTo>
                  <a:cubicBezTo>
                    <a:pt x="3277" y="42151"/>
                    <a:pt x="1619" y="41959"/>
                    <a:pt x="-1" y="41579"/>
                  </a:cubicBezTo>
                  <a:lnTo>
                    <a:pt x="4941" y="20552"/>
                  </a:lnTo>
                  <a:lnTo>
                    <a:pt x="11585" y="-1"/>
                  </a:lnTo>
                  <a:close/>
                </a:path>
              </a:pathLst>
            </a:custGeom>
            <a:noFill/>
            <a:ln w="9525">
              <a:solidFill>
                <a:schemeClr val="accent2"/>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501768" name="Text Box 8"/>
            <p:cNvSpPr txBox="1">
              <a:spLocks noChangeArrowheads="1"/>
            </p:cNvSpPr>
            <p:nvPr/>
          </p:nvSpPr>
          <p:spPr bwMode="auto">
            <a:xfrm>
              <a:off x="2640" y="1344"/>
              <a:ext cx="76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latin typeface="Arial" charset="0"/>
                  <a:ea typeface="ＭＳ Ｐゴシック" charset="0"/>
                  <a:cs typeface="+mn-cs"/>
                </a:rPr>
                <a:t>inactive</a:t>
              </a:r>
            </a:p>
          </p:txBody>
        </p:sp>
        <p:sp>
          <p:nvSpPr>
            <p:cNvPr id="501769" name="Text Box 9"/>
            <p:cNvSpPr txBox="1">
              <a:spLocks noChangeArrowheads="1"/>
            </p:cNvSpPr>
            <p:nvPr/>
          </p:nvSpPr>
          <p:spPr bwMode="auto">
            <a:xfrm>
              <a:off x="2784" y="3504"/>
              <a:ext cx="61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latin typeface="Arial" charset="0"/>
                  <a:ea typeface="ＭＳ Ｐゴシック" charset="0"/>
                  <a:cs typeface="+mn-cs"/>
                </a:rPr>
                <a:t>active</a:t>
              </a:r>
            </a:p>
          </p:txBody>
        </p:sp>
        <p:sp>
          <p:nvSpPr>
            <p:cNvPr id="501770" name="Text Box 10"/>
            <p:cNvSpPr txBox="1">
              <a:spLocks noChangeArrowheads="1"/>
            </p:cNvSpPr>
            <p:nvPr/>
          </p:nvSpPr>
          <p:spPr bwMode="auto">
            <a:xfrm>
              <a:off x="4032" y="2064"/>
              <a:ext cx="1258" cy="5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a:solidFill>
                    <a:srgbClr val="FF0000"/>
                  </a:solidFill>
                  <a:ea typeface="ＭＳ Ｐゴシック" charset="0"/>
                  <a:cs typeface="+mn-cs"/>
                </a:rPr>
                <a:t>GNRP</a:t>
              </a:r>
            </a:p>
            <a:p>
              <a:pPr>
                <a:defRPr/>
              </a:pPr>
              <a:r>
                <a:rPr lang="en-US" sz="1600" i="1">
                  <a:solidFill>
                    <a:srgbClr val="FF0000"/>
                  </a:solidFill>
                  <a:ea typeface="ＭＳ Ｐゴシック" charset="0"/>
                  <a:cs typeface="+mn-cs"/>
                </a:rPr>
                <a:t>Guanine nucleotide releasing protein</a:t>
              </a:r>
              <a:endParaRPr lang="en-US">
                <a:ea typeface="ＭＳ Ｐゴシック" charset="0"/>
                <a:cs typeface="+mn-cs"/>
              </a:endParaRPr>
            </a:p>
          </p:txBody>
        </p:sp>
        <p:sp>
          <p:nvSpPr>
            <p:cNvPr id="501771" name="Arc 11"/>
            <p:cNvSpPr>
              <a:spLocks/>
            </p:cNvSpPr>
            <p:nvPr/>
          </p:nvSpPr>
          <p:spPr bwMode="auto">
            <a:xfrm rot="10800000" flipH="1" flipV="1">
              <a:off x="3696" y="2112"/>
              <a:ext cx="144" cy="673"/>
            </a:xfrm>
            <a:custGeom>
              <a:avLst/>
              <a:gdLst>
                <a:gd name="T0" fmla="*/ 0 w 26541"/>
                <a:gd name="T1" fmla="*/ 0 h 42152"/>
                <a:gd name="T2" fmla="*/ 0 w 26541"/>
                <a:gd name="T3" fmla="*/ 11 h 42152"/>
                <a:gd name="T4" fmla="*/ 0 w 26541"/>
                <a:gd name="T5" fmla="*/ 5 h 42152"/>
                <a:gd name="T6" fmla="*/ 0 60000 65536"/>
                <a:gd name="T7" fmla="*/ 0 60000 65536"/>
                <a:gd name="T8" fmla="*/ 0 60000 65536"/>
              </a:gdLst>
              <a:ahLst/>
              <a:cxnLst>
                <a:cxn ang="T6">
                  <a:pos x="T0" y="T1"/>
                </a:cxn>
                <a:cxn ang="T7">
                  <a:pos x="T2" y="T3"/>
                </a:cxn>
                <a:cxn ang="T8">
                  <a:pos x="T4" y="T5"/>
                </a:cxn>
              </a:cxnLst>
              <a:rect l="0" t="0" r="r" b="b"/>
              <a:pathLst>
                <a:path w="26541" h="42152" fill="none" extrusionOk="0">
                  <a:moveTo>
                    <a:pt x="11585" y="-1"/>
                  </a:moveTo>
                  <a:cubicBezTo>
                    <a:pt x="20500" y="2881"/>
                    <a:pt x="26541" y="11182"/>
                    <a:pt x="26541" y="20552"/>
                  </a:cubicBezTo>
                  <a:cubicBezTo>
                    <a:pt x="26541" y="32481"/>
                    <a:pt x="16870" y="42152"/>
                    <a:pt x="4941" y="42152"/>
                  </a:cubicBezTo>
                  <a:cubicBezTo>
                    <a:pt x="3277" y="42151"/>
                    <a:pt x="1619" y="41959"/>
                    <a:pt x="-1" y="41579"/>
                  </a:cubicBezTo>
                </a:path>
                <a:path w="26541" h="42152" stroke="0" extrusionOk="0">
                  <a:moveTo>
                    <a:pt x="11585" y="-1"/>
                  </a:moveTo>
                  <a:cubicBezTo>
                    <a:pt x="20500" y="2881"/>
                    <a:pt x="26541" y="11182"/>
                    <a:pt x="26541" y="20552"/>
                  </a:cubicBezTo>
                  <a:cubicBezTo>
                    <a:pt x="26541" y="32481"/>
                    <a:pt x="16870" y="42152"/>
                    <a:pt x="4941" y="42152"/>
                  </a:cubicBezTo>
                  <a:cubicBezTo>
                    <a:pt x="3277" y="42151"/>
                    <a:pt x="1619" y="41959"/>
                    <a:pt x="-1" y="41579"/>
                  </a:cubicBezTo>
                  <a:lnTo>
                    <a:pt x="4941" y="20552"/>
                  </a:lnTo>
                  <a:lnTo>
                    <a:pt x="11585" y="-1"/>
                  </a:lnTo>
                  <a:close/>
                </a:path>
              </a:pathLst>
            </a:custGeom>
            <a:noFill/>
            <a:ln w="9525">
              <a:solidFill>
                <a:srgbClr val="FF0000"/>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sp>
        <p:nvSpPr>
          <p:cNvPr id="501772" name="Text Box 12"/>
          <p:cNvSpPr txBox="1">
            <a:spLocks noChangeArrowheads="1"/>
          </p:cNvSpPr>
          <p:nvPr/>
        </p:nvSpPr>
        <p:spPr bwMode="auto">
          <a:xfrm>
            <a:off x="1143000" y="5867400"/>
            <a:ext cx="7848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a:ea typeface="ＭＳ Ｐゴシック" charset="0"/>
                <a:cs typeface="+mn-cs"/>
              </a:rPr>
              <a:t>Mutations in Ras that prevent the binding of GAP cause an overactivation of Ras and can result in cancer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372600" cy="646331"/>
          </a:xfrm>
          <a:prstGeom prst="rect">
            <a:avLst/>
          </a:prstGeom>
          <a:noFill/>
        </p:spPr>
        <p:txBody>
          <a:bodyPr wrap="square" rtlCol="0">
            <a:spAutoFit/>
          </a:bodyPr>
          <a:lstStyle/>
          <a:p>
            <a:pPr algn="ctr"/>
            <a:r>
              <a:rPr lang="en-US" sz="2000" b="1" dirty="0" smtClean="0"/>
              <a:t>FGFs also can activate the JAK/STAT signal transduction pathway</a:t>
            </a:r>
          </a:p>
          <a:p>
            <a:pPr algn="ctr"/>
            <a:r>
              <a:rPr lang="en-US" sz="1600" dirty="0" smtClean="0"/>
              <a:t>(this example shows prolactin for some reason and not FGFs but details are similar)</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371600"/>
            <a:ext cx="6872905" cy="5184648"/>
          </a:xfrm>
          <a:prstGeom prst="rect">
            <a:avLst/>
          </a:prstGeom>
        </p:spPr>
      </p:pic>
      <p:sp>
        <p:nvSpPr>
          <p:cNvPr id="4" name="Rectangle 3"/>
          <p:cNvSpPr/>
          <p:nvPr/>
        </p:nvSpPr>
        <p:spPr>
          <a:xfrm>
            <a:off x="381000" y="5715000"/>
            <a:ext cx="1518364" cy="461665"/>
          </a:xfrm>
          <a:prstGeom prst="rect">
            <a:avLst/>
          </a:prstGeom>
        </p:spPr>
        <p:txBody>
          <a:bodyPr wrap="none">
            <a:spAutoFit/>
          </a:bodyPr>
          <a:lstStyle/>
          <a:p>
            <a:r>
              <a:rPr lang="en-US" dirty="0"/>
              <a:t>Fig 4.27 </a:t>
            </a:r>
            <a:r>
              <a:rPr lang="en-US" b="1" dirty="0"/>
              <a:t>– </a:t>
            </a:r>
            <a:endParaRPr lang="en-US" dirty="0"/>
          </a:p>
        </p:txBody>
      </p:sp>
    </p:spTree>
    <p:extLst>
      <p:ext uri="{BB962C8B-B14F-4D97-AF65-F5344CB8AC3E}">
        <p14:creationId xmlns:p14="http://schemas.microsoft.com/office/powerpoint/2010/main" val="305255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0"/>
            <a:ext cx="4517390" cy="461665"/>
          </a:xfrm>
          <a:prstGeom prst="rect">
            <a:avLst/>
          </a:prstGeom>
        </p:spPr>
        <p:txBody>
          <a:bodyPr wrap="none">
            <a:spAutoFit/>
          </a:bodyPr>
          <a:lstStyle/>
          <a:p>
            <a:r>
              <a:rPr lang="en-US" dirty="0"/>
              <a:t>http://11e.devbio.com/wt0402.html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 y="1272540"/>
            <a:ext cx="7985760" cy="4312920"/>
          </a:xfrm>
          <a:prstGeom prst="rect">
            <a:avLst/>
          </a:prstGeom>
        </p:spPr>
      </p:pic>
      <p:sp>
        <p:nvSpPr>
          <p:cNvPr id="4" name="TextBox 3"/>
          <p:cNvSpPr txBox="1"/>
          <p:nvPr/>
        </p:nvSpPr>
        <p:spPr>
          <a:xfrm>
            <a:off x="990600" y="186273"/>
            <a:ext cx="6934200" cy="830997"/>
          </a:xfrm>
          <a:prstGeom prst="rect">
            <a:avLst/>
          </a:prstGeom>
          <a:noFill/>
        </p:spPr>
        <p:txBody>
          <a:bodyPr wrap="square" rtlCol="0">
            <a:spAutoFit/>
          </a:bodyPr>
          <a:lstStyle/>
          <a:p>
            <a:r>
              <a:rPr lang="en-US" dirty="0" smtClean="0"/>
              <a:t>Gain-of-function mutations in human fibroblast growth factor receptors</a:t>
            </a:r>
            <a:endParaRPr lang="en-US" dirty="0"/>
          </a:p>
        </p:txBody>
      </p:sp>
    </p:spTree>
    <p:extLst>
      <p:ext uri="{BB962C8B-B14F-4D97-AF65-F5344CB8AC3E}">
        <p14:creationId xmlns:p14="http://schemas.microsoft.com/office/powerpoint/2010/main" val="238644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1841" y="4572000"/>
            <a:ext cx="2543810" cy="830997"/>
          </a:xfrm>
          <a:prstGeom prst="rect">
            <a:avLst/>
          </a:prstGeom>
        </p:spPr>
        <p:txBody>
          <a:bodyPr wrap="square">
            <a:spAutoFit/>
          </a:bodyPr>
          <a:lstStyle/>
          <a:p>
            <a:r>
              <a:rPr lang="en-US" dirty="0">
                <a:solidFill>
                  <a:srgbClr val="000000"/>
                </a:solidFill>
                <a:latin typeface="+mn-lt"/>
              </a:rPr>
              <a:t>Tyrion </a:t>
            </a:r>
            <a:r>
              <a:rPr lang="en-US" dirty="0" smtClean="0">
                <a:solidFill>
                  <a:srgbClr val="000000"/>
                </a:solidFill>
                <a:latin typeface="+mn-lt"/>
              </a:rPr>
              <a:t>Lannister (</a:t>
            </a:r>
            <a:r>
              <a:rPr lang="en-US" dirty="0">
                <a:latin typeface="+mn-lt"/>
              </a:rPr>
              <a:t>Peter </a:t>
            </a:r>
            <a:r>
              <a:rPr lang="en-US" dirty="0" smtClean="0">
                <a:latin typeface="+mn-lt"/>
              </a:rPr>
              <a:t>Dinklage)</a:t>
            </a:r>
            <a:endParaRPr lang="en-US" dirty="0">
              <a:solidFill>
                <a:srgbClr val="000000"/>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99558"/>
            <a:ext cx="2533650" cy="3904802"/>
          </a:xfrm>
          <a:prstGeom prst="rect">
            <a:avLst/>
          </a:prstGeom>
        </p:spPr>
      </p:pic>
      <p:sp>
        <p:nvSpPr>
          <p:cNvPr id="5" name="TextBox 4"/>
          <p:cNvSpPr txBox="1"/>
          <p:nvPr/>
        </p:nvSpPr>
        <p:spPr>
          <a:xfrm>
            <a:off x="4800600" y="685800"/>
            <a:ext cx="3581400" cy="1938992"/>
          </a:xfrm>
          <a:prstGeom prst="rect">
            <a:avLst/>
          </a:prstGeom>
          <a:noFill/>
        </p:spPr>
        <p:txBody>
          <a:bodyPr wrap="square" rtlCol="0">
            <a:spAutoFit/>
          </a:bodyPr>
          <a:lstStyle/>
          <a:p>
            <a:r>
              <a:rPr lang="en-US" b="1" dirty="0" err="1" smtClean="0"/>
              <a:t>Achrondroplasia</a:t>
            </a:r>
            <a:r>
              <a:rPr lang="en-US" dirty="0" smtClean="0"/>
              <a:t> – a form of dwarfism caused by pre-mature </a:t>
            </a:r>
            <a:r>
              <a:rPr lang="en-US" dirty="0">
                <a:ea typeface="MS PGothic" pitchFamily="34" charset="-128"/>
              </a:rPr>
              <a:t>premature differentiation of cartilage and </a:t>
            </a:r>
            <a:r>
              <a:rPr lang="en-US" dirty="0" smtClean="0">
                <a:ea typeface="MS PGothic" pitchFamily="34" charset="-128"/>
              </a:rPr>
              <a:t>bone.</a:t>
            </a:r>
            <a:endParaRPr lang="en-US" dirty="0"/>
          </a:p>
        </p:txBody>
      </p:sp>
      <p:sp>
        <p:nvSpPr>
          <p:cNvPr id="6" name="TextBox 5"/>
          <p:cNvSpPr txBox="1"/>
          <p:nvPr/>
        </p:nvSpPr>
        <p:spPr>
          <a:xfrm>
            <a:off x="4267200" y="3233172"/>
            <a:ext cx="4343400" cy="2677656"/>
          </a:xfrm>
          <a:prstGeom prst="rect">
            <a:avLst/>
          </a:prstGeom>
          <a:noFill/>
        </p:spPr>
        <p:txBody>
          <a:bodyPr wrap="square" rtlCol="0">
            <a:spAutoFit/>
          </a:bodyPr>
          <a:lstStyle/>
          <a:p>
            <a:r>
              <a:rPr lang="en-US" dirty="0">
                <a:ea typeface="MS PGothic" pitchFamily="34" charset="-128"/>
              </a:rPr>
              <a:t>95% of the </a:t>
            </a:r>
            <a:r>
              <a:rPr lang="en-US" dirty="0" err="1">
                <a:ea typeface="MS PGothic" pitchFamily="34" charset="-128"/>
              </a:rPr>
              <a:t>achondroplastic</a:t>
            </a:r>
            <a:r>
              <a:rPr lang="en-US" dirty="0">
                <a:ea typeface="MS PGothic" pitchFamily="34" charset="-128"/>
              </a:rPr>
              <a:t> dwarfs have the same mutation of FGFR3, a base pair substitution that converts glycine to arginine at position 380 in the transmembrane region of the protein</a:t>
            </a:r>
            <a:endParaRPr lang="en-US" dirty="0"/>
          </a:p>
        </p:txBody>
      </p:sp>
    </p:spTree>
    <p:extLst>
      <p:ext uri="{BB962C8B-B14F-4D97-AF65-F5344CB8AC3E}">
        <p14:creationId xmlns:p14="http://schemas.microsoft.com/office/powerpoint/2010/main" val="289840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3352800" cy="461665"/>
          </a:xfrm>
          <a:prstGeom prst="rect">
            <a:avLst/>
          </a:prstGeom>
          <a:noFill/>
        </p:spPr>
        <p:txBody>
          <a:bodyPr wrap="square" rtlCol="0">
            <a:spAutoFit/>
          </a:bodyPr>
          <a:lstStyle/>
          <a:p>
            <a:r>
              <a:rPr lang="en-US" dirty="0" smtClean="0"/>
              <a:t>4.28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72896"/>
            <a:ext cx="8534400" cy="4712208"/>
          </a:xfrm>
          <a:prstGeom prst="rect">
            <a:avLst/>
          </a:prstGeom>
        </p:spPr>
      </p:pic>
    </p:spTree>
    <p:extLst>
      <p:ext uri="{BB962C8B-B14F-4D97-AF65-F5344CB8AC3E}">
        <p14:creationId xmlns:p14="http://schemas.microsoft.com/office/powerpoint/2010/main" val="3558726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219200"/>
            <a:ext cx="4876800" cy="830997"/>
          </a:xfrm>
          <a:prstGeom prst="rect">
            <a:avLst/>
          </a:prstGeom>
          <a:noFill/>
        </p:spPr>
        <p:txBody>
          <a:bodyPr wrap="square" rtlCol="0">
            <a:spAutoFit/>
          </a:bodyPr>
          <a:lstStyle/>
          <a:p>
            <a:r>
              <a:rPr lang="en-US" b="1" dirty="0" smtClean="0"/>
              <a:t>Morphogen – “Form Giver</a:t>
            </a:r>
            <a:r>
              <a:rPr lang="en-US" dirty="0" smtClean="0"/>
              <a:t>”</a:t>
            </a:r>
          </a:p>
          <a:p>
            <a:endParaRPr lang="en-US" dirty="0"/>
          </a:p>
        </p:txBody>
      </p:sp>
      <p:sp>
        <p:nvSpPr>
          <p:cNvPr id="3" name="TextBox 2"/>
          <p:cNvSpPr txBox="1"/>
          <p:nvPr/>
        </p:nvSpPr>
        <p:spPr>
          <a:xfrm>
            <a:off x="990600" y="2971800"/>
            <a:ext cx="7315200" cy="830997"/>
          </a:xfrm>
          <a:prstGeom prst="rect">
            <a:avLst/>
          </a:prstGeom>
          <a:noFill/>
        </p:spPr>
        <p:txBody>
          <a:bodyPr wrap="square" rtlCol="0">
            <a:spAutoFit/>
          </a:bodyPr>
          <a:lstStyle/>
          <a:p>
            <a:r>
              <a:rPr lang="en-US" dirty="0" smtClean="0"/>
              <a:t>Diffusible biochemical molecule that can determine the fate of a cell by its concentration</a:t>
            </a:r>
            <a:endParaRPr lang="en-US" dirty="0"/>
          </a:p>
        </p:txBody>
      </p:sp>
    </p:spTree>
    <p:extLst>
      <p:ext uri="{BB962C8B-B14F-4D97-AF65-F5344CB8AC3E}">
        <p14:creationId xmlns:p14="http://schemas.microsoft.com/office/powerpoint/2010/main" val="3594660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ext Box 2"/>
          <p:cNvSpPr txBox="1">
            <a:spLocks noChangeArrowheads="1"/>
          </p:cNvSpPr>
          <p:nvPr/>
        </p:nvSpPr>
        <p:spPr bwMode="auto">
          <a:xfrm>
            <a:off x="152400" y="989013"/>
            <a:ext cx="8610600" cy="301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defRPr/>
            </a:pPr>
            <a:endParaRPr lang="en-US" smtClean="0">
              <a:latin typeface="Arial" charset="0"/>
              <a:cs typeface="+mn-cs"/>
            </a:endParaRPr>
          </a:p>
          <a:p>
            <a:pPr>
              <a:defRPr/>
            </a:pPr>
            <a:r>
              <a:rPr lang="en-US" b="1" smtClean="0">
                <a:latin typeface="Arial" charset="0"/>
                <a:cs typeface="+mn-cs"/>
              </a:rPr>
              <a:t>paracrine factors</a:t>
            </a:r>
            <a:r>
              <a:rPr lang="en-US" smtClean="0">
                <a:latin typeface="Arial" charset="0"/>
                <a:cs typeface="+mn-cs"/>
              </a:rPr>
              <a:t>  = Proteins synthesized by one cell that  diffuse over small distances </a:t>
            </a:r>
          </a:p>
          <a:p>
            <a:pPr>
              <a:defRPr/>
            </a:pPr>
            <a:endParaRPr lang="en-US" smtClean="0">
              <a:latin typeface="Arial" charset="0"/>
              <a:cs typeface="+mn-cs"/>
            </a:endParaRPr>
          </a:p>
          <a:p>
            <a:pPr>
              <a:defRPr/>
            </a:pPr>
            <a:r>
              <a:rPr lang="en-US" smtClean="0">
                <a:latin typeface="Arial" charset="0"/>
                <a:cs typeface="+mn-cs"/>
              </a:rPr>
              <a:t>	to induce changes in neighboring cells</a:t>
            </a:r>
          </a:p>
          <a:p>
            <a:pPr>
              <a:defRPr/>
            </a:pPr>
            <a:endParaRPr lang="en-US" smtClean="0">
              <a:latin typeface="Arial" charset="0"/>
              <a:cs typeface="+mn-cs"/>
            </a:endParaRPr>
          </a:p>
          <a:p>
            <a:pPr>
              <a:defRPr/>
            </a:pPr>
            <a:endParaRPr lang="en-US" b="1" smtClean="0">
              <a:latin typeface="Arial" charset="0"/>
              <a:cs typeface="+mn-cs"/>
            </a:endParaRPr>
          </a:p>
          <a:p>
            <a:pPr>
              <a:defRPr/>
            </a:pPr>
            <a:endParaRPr lang="en-US" b="1" smtClean="0">
              <a:latin typeface="Arial" charset="0"/>
              <a:cs typeface="+mn-cs"/>
            </a:endParaRPr>
          </a:p>
        </p:txBody>
      </p:sp>
      <p:sp>
        <p:nvSpPr>
          <p:cNvPr id="491523" name="Text Box 3"/>
          <p:cNvSpPr txBox="1">
            <a:spLocks noChangeArrowheads="1"/>
          </p:cNvSpPr>
          <p:nvPr/>
        </p:nvSpPr>
        <p:spPr bwMode="auto">
          <a:xfrm>
            <a:off x="1143000" y="228600"/>
            <a:ext cx="7467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defRPr/>
            </a:pPr>
            <a:r>
              <a:rPr lang="en-US" b="1">
                <a:latin typeface="Arial" charset="0"/>
                <a:ea typeface="ＭＳ Ｐゴシック" charset="0"/>
                <a:cs typeface="+mn-cs"/>
              </a:rPr>
              <a:t>How are signals sent from one cell to another during induction?</a:t>
            </a:r>
          </a:p>
        </p:txBody>
      </p:sp>
      <p:pic>
        <p:nvPicPr>
          <p:cNvPr id="54275" name="Picture 4" descr="C:\Documents and Settings\Pat Estes\Desktop\Gilbert DevBio book\text art\G06090.JPG"/>
          <p:cNvPicPr>
            <a:picLocks noChangeAspect="1" noChangeArrowheads="1"/>
          </p:cNvPicPr>
          <p:nvPr/>
        </p:nvPicPr>
        <p:blipFill>
          <a:blip r:embed="rId2">
            <a:extLst>
              <a:ext uri="{28A0092B-C50C-407E-A947-70E740481C1C}">
                <a14:useLocalDpi xmlns:a14="http://schemas.microsoft.com/office/drawing/2010/main" val="0"/>
              </a:ext>
            </a:extLst>
          </a:blip>
          <a:srcRect t="21333" r="69000" b="18666"/>
          <a:stretch>
            <a:fillRect/>
          </a:stretch>
        </p:blipFill>
        <p:spPr bwMode="auto">
          <a:xfrm>
            <a:off x="1066800" y="3276600"/>
            <a:ext cx="23622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104" y="609600"/>
            <a:ext cx="5695032" cy="6019800"/>
          </a:xfrm>
          <a:prstGeom prst="rect">
            <a:avLst/>
          </a:prstGeom>
        </p:spPr>
      </p:pic>
      <p:sp>
        <p:nvSpPr>
          <p:cNvPr id="3" name="TextBox 2"/>
          <p:cNvSpPr txBox="1"/>
          <p:nvPr/>
        </p:nvSpPr>
        <p:spPr>
          <a:xfrm>
            <a:off x="533400" y="378767"/>
            <a:ext cx="1595309" cy="461665"/>
          </a:xfrm>
          <a:prstGeom prst="rect">
            <a:avLst/>
          </a:prstGeom>
          <a:noFill/>
        </p:spPr>
        <p:txBody>
          <a:bodyPr wrap="none" rtlCol="0">
            <a:spAutoFit/>
          </a:bodyPr>
          <a:lstStyle/>
          <a:p>
            <a:r>
              <a:rPr lang="en-US" dirty="0" smtClean="0"/>
              <a:t>Fig 4.22 **</a:t>
            </a:r>
            <a:endParaRPr lang="en-US" dirty="0"/>
          </a:p>
        </p:txBody>
      </p:sp>
    </p:spTree>
    <p:extLst>
      <p:ext uri="{BB962C8B-B14F-4D97-AF65-F5344CB8AC3E}">
        <p14:creationId xmlns:p14="http://schemas.microsoft.com/office/powerpoint/2010/main" val="175024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296" y="265176"/>
            <a:ext cx="5169408" cy="6327648"/>
          </a:xfrm>
          <a:prstGeom prst="rect">
            <a:avLst/>
          </a:prstGeom>
        </p:spPr>
      </p:pic>
      <p:sp>
        <p:nvSpPr>
          <p:cNvPr id="3" name="TextBox 2"/>
          <p:cNvSpPr txBox="1"/>
          <p:nvPr/>
        </p:nvSpPr>
        <p:spPr>
          <a:xfrm>
            <a:off x="391987" y="251065"/>
            <a:ext cx="1595309" cy="461665"/>
          </a:xfrm>
          <a:prstGeom prst="rect">
            <a:avLst/>
          </a:prstGeom>
          <a:noFill/>
        </p:spPr>
        <p:txBody>
          <a:bodyPr wrap="none" rtlCol="0">
            <a:spAutoFit/>
          </a:bodyPr>
          <a:lstStyle/>
          <a:p>
            <a:r>
              <a:rPr lang="en-US" dirty="0" smtClean="0"/>
              <a:t>Fig 4.23 **</a:t>
            </a:r>
            <a:endParaRPr lang="en-US" dirty="0"/>
          </a:p>
        </p:txBody>
      </p:sp>
    </p:spTree>
    <p:extLst>
      <p:ext uri="{BB962C8B-B14F-4D97-AF65-F5344CB8AC3E}">
        <p14:creationId xmlns:p14="http://schemas.microsoft.com/office/powerpoint/2010/main" val="3679065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eaLnBrk="1" hangingPunct="1">
              <a:defRPr/>
            </a:pPr>
            <a:r>
              <a:rPr lang="en-US" smtClean="0">
                <a:cs typeface="+mj-cs"/>
              </a:rPr>
              <a:t>Maintenance of gene expression</a:t>
            </a:r>
          </a:p>
        </p:txBody>
      </p:sp>
      <p:sp>
        <p:nvSpPr>
          <p:cNvPr id="503811" name="Text Box 3"/>
          <p:cNvSpPr txBox="1">
            <a:spLocks noChangeArrowheads="1"/>
          </p:cNvSpPr>
          <p:nvPr/>
        </p:nvSpPr>
        <p:spPr bwMode="auto">
          <a:xfrm>
            <a:off x="1905000" y="2563813"/>
            <a:ext cx="4332288" cy="282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nSpc>
                <a:spcPct val="140000"/>
              </a:lnSpc>
              <a:buFont typeface="Times" charset="0"/>
              <a:buAutoNum type="arabicParenR"/>
              <a:defRPr/>
            </a:pPr>
            <a:r>
              <a:rPr lang="en-US" sz="3200" smtClean="0">
                <a:cs typeface="+mn-cs"/>
              </a:rPr>
              <a:t>Auto-activation</a:t>
            </a:r>
          </a:p>
          <a:p>
            <a:pPr>
              <a:lnSpc>
                <a:spcPct val="140000"/>
              </a:lnSpc>
              <a:buFont typeface="Times" charset="0"/>
              <a:buAutoNum type="arabicParenR"/>
              <a:defRPr/>
            </a:pPr>
            <a:r>
              <a:rPr lang="en-US" sz="3200" smtClean="0">
                <a:cs typeface="+mn-cs"/>
              </a:rPr>
              <a:t>Chromatin remodeling</a:t>
            </a:r>
          </a:p>
          <a:p>
            <a:pPr>
              <a:lnSpc>
                <a:spcPct val="140000"/>
              </a:lnSpc>
              <a:buFont typeface="Times" charset="0"/>
              <a:buAutoNum type="arabicParenR"/>
              <a:defRPr/>
            </a:pPr>
            <a:r>
              <a:rPr lang="en-US" sz="3200" smtClean="0">
                <a:cs typeface="+mn-cs"/>
              </a:rPr>
              <a:t>Autocrine signaling</a:t>
            </a:r>
          </a:p>
          <a:p>
            <a:pPr>
              <a:lnSpc>
                <a:spcPct val="140000"/>
              </a:lnSpc>
              <a:buFont typeface="Times" charset="0"/>
              <a:buAutoNum type="arabicParenR"/>
              <a:defRPr/>
            </a:pPr>
            <a:r>
              <a:rPr lang="en-US" sz="3200" smtClean="0">
                <a:cs typeface="+mn-cs"/>
              </a:rPr>
              <a:t>Paracrine loop</a:t>
            </a:r>
            <a:endParaRPr lang="en-US" smtClean="0">
              <a:cs typeface="+mn-cs"/>
            </a:endParaRPr>
          </a:p>
        </p:txBody>
      </p:sp>
    </p:spTree>
    <p:extLst>
      <p:ext uri="{BB962C8B-B14F-4D97-AF65-F5344CB8AC3E}">
        <p14:creationId xmlns:p14="http://schemas.microsoft.com/office/powerpoint/2010/main" val="1597228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pPr eaLnBrk="1" hangingPunct="1">
              <a:defRPr/>
            </a:pPr>
            <a:r>
              <a:rPr lang="en-US" smtClean="0">
                <a:cs typeface="+mj-cs"/>
              </a:rPr>
              <a:t>Maintenance of gene expression</a:t>
            </a:r>
          </a:p>
        </p:txBody>
      </p:sp>
      <p:pic>
        <p:nvPicPr>
          <p:cNvPr id="20482" name="Picture 3" descr="DevBio8e-Fig-06-38-1.jpg                                       0000054A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513013"/>
            <a:ext cx="5487987" cy="411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4836" name="Text Box 4"/>
          <p:cNvSpPr txBox="1">
            <a:spLocks noChangeArrowheads="1"/>
          </p:cNvSpPr>
          <p:nvPr/>
        </p:nvSpPr>
        <p:spPr bwMode="auto">
          <a:xfrm>
            <a:off x="5410200" y="2890838"/>
            <a:ext cx="3367088"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400">
                <a:cs typeface="+mn-cs"/>
              </a:rPr>
              <a:t>1) Auto-activation</a:t>
            </a:r>
            <a:endParaRPr lang="en-US">
              <a:cs typeface="+mn-cs"/>
            </a:endParaRPr>
          </a:p>
        </p:txBody>
      </p:sp>
    </p:spTree>
    <p:extLst>
      <p:ext uri="{BB962C8B-B14F-4D97-AF65-F5344CB8AC3E}">
        <p14:creationId xmlns:p14="http://schemas.microsoft.com/office/powerpoint/2010/main" val="2366195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pPr eaLnBrk="1" hangingPunct="1">
              <a:defRPr/>
            </a:pPr>
            <a:r>
              <a:rPr lang="en-US" smtClean="0">
                <a:cs typeface="+mj-cs"/>
              </a:rPr>
              <a:t>Maintenance of gene expression</a:t>
            </a:r>
          </a:p>
        </p:txBody>
      </p:sp>
      <p:pic>
        <p:nvPicPr>
          <p:cNvPr id="21506" name="Picture 3" descr="DevBio8e-Fig-06-38-2.jpg                                       0000054A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941513"/>
            <a:ext cx="6249987" cy="468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5860" name="Text Box 4"/>
          <p:cNvSpPr txBox="1">
            <a:spLocks noChangeArrowheads="1"/>
          </p:cNvSpPr>
          <p:nvPr/>
        </p:nvSpPr>
        <p:spPr bwMode="auto">
          <a:xfrm>
            <a:off x="6096000" y="3200400"/>
            <a:ext cx="2905125"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03225" indent="-403225">
              <a:defRPr sz="2400">
                <a:solidFill>
                  <a:schemeClr val="tx1"/>
                </a:solidFill>
                <a:latin typeface="Times New Roman" charset="0"/>
                <a:ea typeface="ＭＳ Ｐゴシック" charset="0"/>
              </a:defRPr>
            </a:lvl1pPr>
            <a:lvl2pPr marL="517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defRPr/>
            </a:pPr>
            <a:r>
              <a:rPr lang="en-US" sz="3200" smtClean="0">
                <a:cs typeface="+mn-cs"/>
              </a:rPr>
              <a:t>2) Chromatin remodeling</a:t>
            </a:r>
          </a:p>
        </p:txBody>
      </p:sp>
    </p:spTree>
    <p:extLst>
      <p:ext uri="{BB962C8B-B14F-4D97-AF65-F5344CB8AC3E}">
        <p14:creationId xmlns:p14="http://schemas.microsoft.com/office/powerpoint/2010/main" val="1055680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pPr eaLnBrk="1" hangingPunct="1">
              <a:defRPr/>
            </a:pPr>
            <a:r>
              <a:rPr lang="en-US" smtClean="0">
                <a:cs typeface="+mj-cs"/>
              </a:rPr>
              <a:t>Maintenance of gene expression</a:t>
            </a:r>
          </a:p>
        </p:txBody>
      </p:sp>
      <p:pic>
        <p:nvPicPr>
          <p:cNvPr id="22530" name="Picture 3" descr="DevBio8e-Fig-06-38-3.jpg                                       0000054A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941513"/>
            <a:ext cx="6249987" cy="468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6884" name="Text Box 4"/>
          <p:cNvSpPr txBox="1">
            <a:spLocks noChangeArrowheads="1"/>
          </p:cNvSpPr>
          <p:nvPr/>
        </p:nvSpPr>
        <p:spPr bwMode="auto">
          <a:xfrm>
            <a:off x="6096000" y="3200400"/>
            <a:ext cx="2905125"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03225" indent="-403225">
              <a:defRPr sz="2400">
                <a:solidFill>
                  <a:schemeClr val="tx1"/>
                </a:solidFill>
                <a:latin typeface="Times New Roman" charset="0"/>
                <a:ea typeface="ＭＳ Ｐゴシック" charset="0"/>
              </a:defRPr>
            </a:lvl1pPr>
            <a:lvl2pPr marL="517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defRPr/>
            </a:pPr>
            <a:r>
              <a:rPr lang="en-US" sz="3200" smtClean="0">
                <a:cs typeface="+mn-cs"/>
              </a:rPr>
              <a:t>3) Autocrine stimulation</a:t>
            </a:r>
          </a:p>
        </p:txBody>
      </p:sp>
    </p:spTree>
    <p:extLst>
      <p:ext uri="{BB962C8B-B14F-4D97-AF65-F5344CB8AC3E}">
        <p14:creationId xmlns:p14="http://schemas.microsoft.com/office/powerpoint/2010/main" val="357753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eaLnBrk="1" hangingPunct="1">
              <a:defRPr/>
            </a:pPr>
            <a:r>
              <a:rPr lang="en-US" smtClean="0">
                <a:cs typeface="+mj-cs"/>
              </a:rPr>
              <a:t>Maintenance of gene expression</a:t>
            </a:r>
          </a:p>
        </p:txBody>
      </p:sp>
      <p:pic>
        <p:nvPicPr>
          <p:cNvPr id="23554" name="Picture 3" descr="DevBio8e-Fig-06-38-4.jpg                                       0000054A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49438"/>
            <a:ext cx="5943600"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7908" name="Text Box 4"/>
          <p:cNvSpPr txBox="1">
            <a:spLocks noChangeArrowheads="1"/>
          </p:cNvSpPr>
          <p:nvPr/>
        </p:nvSpPr>
        <p:spPr bwMode="auto">
          <a:xfrm>
            <a:off x="6553200" y="3352800"/>
            <a:ext cx="23622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03225" indent="-403225">
              <a:defRPr sz="2400">
                <a:solidFill>
                  <a:schemeClr val="tx1"/>
                </a:solidFill>
                <a:latin typeface="Times New Roman" charset="0"/>
                <a:ea typeface="ＭＳ Ｐゴシック" charset="0"/>
              </a:defRPr>
            </a:lvl1pPr>
            <a:lvl2pPr marL="517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defRPr/>
            </a:pPr>
            <a:r>
              <a:rPr lang="en-US" sz="3200" smtClean="0">
                <a:cs typeface="+mn-cs"/>
              </a:rPr>
              <a:t>4) Paracrine loop</a:t>
            </a:r>
          </a:p>
        </p:txBody>
      </p:sp>
    </p:spTree>
    <p:extLst>
      <p:ext uri="{BB962C8B-B14F-4D97-AF65-F5344CB8AC3E}">
        <p14:creationId xmlns:p14="http://schemas.microsoft.com/office/powerpoint/2010/main" val="489701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554038" y="0"/>
            <a:ext cx="7772400" cy="1143000"/>
          </a:xfrm>
        </p:spPr>
        <p:txBody>
          <a:bodyPr/>
          <a:lstStyle/>
          <a:p>
            <a:pPr eaLnBrk="1" hangingPunct="1">
              <a:defRPr/>
            </a:pPr>
            <a:r>
              <a:rPr lang="en-US" smtClean="0">
                <a:cs typeface="+mj-cs"/>
              </a:rPr>
              <a:t>Drosophila wingless</a:t>
            </a:r>
          </a:p>
        </p:txBody>
      </p:sp>
      <p:sp>
        <p:nvSpPr>
          <p:cNvPr id="380931" name="Text Box 3"/>
          <p:cNvSpPr txBox="1">
            <a:spLocks noChangeArrowheads="1"/>
          </p:cNvSpPr>
          <p:nvPr/>
        </p:nvSpPr>
        <p:spPr bwMode="auto">
          <a:xfrm>
            <a:off x="1112838" y="1366838"/>
            <a:ext cx="71834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a:cs typeface="+mn-cs"/>
              </a:rPr>
              <a:t>wnt</a:t>
            </a:r>
            <a:r>
              <a:rPr lang="en-US">
                <a:cs typeface="+mn-cs"/>
              </a:rPr>
              <a:t> (wingless/integrated) family - 15 vertebrate members</a:t>
            </a:r>
          </a:p>
        </p:txBody>
      </p:sp>
      <p:pic>
        <p:nvPicPr>
          <p:cNvPr id="54275" name="Picture 4" descr="DevBio8e-Fig-06-20-1.jpg                                       0000054A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906588"/>
            <a:ext cx="6297612" cy="4722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0933" name="Rectangle 5"/>
          <p:cNvSpPr>
            <a:spLocks noChangeArrowheads="1"/>
          </p:cNvSpPr>
          <p:nvPr/>
        </p:nvSpPr>
        <p:spPr bwMode="auto">
          <a:xfrm>
            <a:off x="1358900" y="2557463"/>
            <a:ext cx="1149350" cy="747712"/>
          </a:xfrm>
          <a:prstGeom prst="rect">
            <a:avLst/>
          </a:prstGeom>
          <a:noFill/>
          <a:ln w="1905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80934" name="Rectangle 6"/>
          <p:cNvSpPr>
            <a:spLocks noChangeArrowheads="1"/>
          </p:cNvSpPr>
          <p:nvPr/>
        </p:nvSpPr>
        <p:spPr bwMode="auto">
          <a:xfrm>
            <a:off x="1336675" y="3519488"/>
            <a:ext cx="1149350" cy="1230312"/>
          </a:xfrm>
          <a:prstGeom prst="rect">
            <a:avLst/>
          </a:prstGeom>
          <a:noFill/>
          <a:ln w="1905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80936" name="Text Box 8"/>
          <p:cNvSpPr txBox="1">
            <a:spLocks noChangeArrowheads="1"/>
          </p:cNvSpPr>
          <p:nvPr/>
        </p:nvSpPr>
        <p:spPr bwMode="auto">
          <a:xfrm>
            <a:off x="5838825" y="2332038"/>
            <a:ext cx="2930525" cy="19272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Developmental roles:</a:t>
            </a:r>
          </a:p>
          <a:p>
            <a:pPr>
              <a:defRPr/>
            </a:pPr>
            <a:endParaRPr lang="en-US">
              <a:cs typeface="+mn-cs"/>
            </a:endParaRPr>
          </a:p>
          <a:p>
            <a:pPr>
              <a:defRPr/>
            </a:pPr>
            <a:r>
              <a:rPr lang="en-US">
                <a:cs typeface="+mn-cs"/>
              </a:rPr>
              <a:t>somite differentiation</a:t>
            </a:r>
          </a:p>
          <a:p>
            <a:pPr>
              <a:defRPr/>
            </a:pPr>
            <a:r>
              <a:rPr lang="en-US">
                <a:cs typeface="+mn-cs"/>
              </a:rPr>
              <a:t>limb polarity</a:t>
            </a:r>
          </a:p>
          <a:p>
            <a:pPr>
              <a:defRPr/>
            </a:pPr>
            <a:r>
              <a:rPr lang="en-US">
                <a:cs typeface="+mn-cs"/>
              </a:rPr>
              <a:t>stem cell development</a:t>
            </a:r>
          </a:p>
        </p:txBody>
      </p:sp>
    </p:spTree>
    <p:extLst>
      <p:ext uri="{BB962C8B-B14F-4D97-AF65-F5344CB8AC3E}">
        <p14:creationId xmlns:p14="http://schemas.microsoft.com/office/powerpoint/2010/main" val="627245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 y="265176"/>
            <a:ext cx="7741920" cy="6327648"/>
          </a:xfrm>
          <a:prstGeom prst="rect">
            <a:avLst/>
          </a:prstGeom>
        </p:spPr>
      </p:pic>
    </p:spTree>
    <p:extLst>
      <p:ext uri="{BB962C8B-B14F-4D97-AF65-F5344CB8AC3E}">
        <p14:creationId xmlns:p14="http://schemas.microsoft.com/office/powerpoint/2010/main" val="2161536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93064"/>
            <a:ext cx="8534400" cy="5071872"/>
          </a:xfrm>
          <a:prstGeom prst="rect">
            <a:avLst/>
          </a:prstGeom>
        </p:spPr>
      </p:pic>
    </p:spTree>
    <p:extLst>
      <p:ext uri="{BB962C8B-B14F-4D97-AF65-F5344CB8AC3E}">
        <p14:creationId xmlns:p14="http://schemas.microsoft.com/office/powerpoint/2010/main" val="92921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ext Box 2"/>
          <p:cNvSpPr txBox="1">
            <a:spLocks noChangeArrowheads="1"/>
          </p:cNvSpPr>
          <p:nvPr/>
        </p:nvSpPr>
        <p:spPr bwMode="auto">
          <a:xfrm>
            <a:off x="152400" y="989013"/>
            <a:ext cx="7373938"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defRPr/>
            </a:pPr>
            <a:endParaRPr lang="en-US" b="1" smtClean="0">
              <a:latin typeface="Arial" charset="0"/>
              <a:cs typeface="+mn-cs"/>
            </a:endParaRPr>
          </a:p>
          <a:p>
            <a:pPr>
              <a:defRPr/>
            </a:pPr>
            <a:endParaRPr lang="en-US" smtClean="0">
              <a:latin typeface="Arial" charset="0"/>
              <a:cs typeface="+mn-cs"/>
            </a:endParaRPr>
          </a:p>
          <a:p>
            <a:pPr>
              <a:defRPr/>
            </a:pPr>
            <a:endParaRPr lang="en-US" smtClean="0">
              <a:latin typeface="Arial" charset="0"/>
              <a:cs typeface="+mn-cs"/>
            </a:endParaRPr>
          </a:p>
          <a:p>
            <a:pPr>
              <a:defRPr/>
            </a:pPr>
            <a:r>
              <a:rPr lang="en-US" smtClean="0">
                <a:latin typeface="Arial" charset="0"/>
                <a:cs typeface="+mn-cs"/>
              </a:rPr>
              <a:t>Paracrine factors are secreted into the</a:t>
            </a:r>
          </a:p>
          <a:p>
            <a:pPr>
              <a:defRPr/>
            </a:pPr>
            <a:r>
              <a:rPr lang="en-US" smtClean="0">
                <a:latin typeface="Arial" charset="0"/>
                <a:cs typeface="+mn-cs"/>
              </a:rPr>
              <a:t>	immediate spaces around the cell producing them</a:t>
            </a:r>
          </a:p>
          <a:p>
            <a:pPr>
              <a:defRPr/>
            </a:pPr>
            <a:endParaRPr lang="en-US" b="1" smtClean="0">
              <a:latin typeface="Arial" charset="0"/>
              <a:cs typeface="+mn-cs"/>
            </a:endParaRPr>
          </a:p>
          <a:p>
            <a:pPr>
              <a:defRPr/>
            </a:pPr>
            <a:endParaRPr lang="en-US" b="1" smtClean="0">
              <a:latin typeface="Arial" charset="0"/>
              <a:cs typeface="+mn-cs"/>
            </a:endParaRPr>
          </a:p>
        </p:txBody>
      </p:sp>
      <p:sp>
        <p:nvSpPr>
          <p:cNvPr id="492547" name="Text Box 3"/>
          <p:cNvSpPr txBox="1">
            <a:spLocks noChangeArrowheads="1"/>
          </p:cNvSpPr>
          <p:nvPr/>
        </p:nvSpPr>
        <p:spPr bwMode="auto">
          <a:xfrm>
            <a:off x="2133600" y="457200"/>
            <a:ext cx="26765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b="1">
                <a:latin typeface="Arial" charset="0"/>
                <a:ea typeface="ＭＳ Ｐゴシック" charset="0"/>
                <a:cs typeface="+mn-cs"/>
              </a:rPr>
              <a:t>Paracrine factors</a:t>
            </a:r>
          </a:p>
        </p:txBody>
      </p:sp>
      <p:pic>
        <p:nvPicPr>
          <p:cNvPr id="55299" name="Picture 4" descr="C:\Documents and Settings\Pat Estes\Desktop\Gilbert DevBio book\text art\G06090.JPG"/>
          <p:cNvPicPr>
            <a:picLocks noChangeAspect="1" noChangeArrowheads="1"/>
          </p:cNvPicPr>
          <p:nvPr/>
        </p:nvPicPr>
        <p:blipFill>
          <a:blip r:embed="rId2">
            <a:extLst>
              <a:ext uri="{28A0092B-C50C-407E-A947-70E740481C1C}">
                <a14:useLocalDpi xmlns:a14="http://schemas.microsoft.com/office/drawing/2010/main" val="0"/>
              </a:ext>
            </a:extLst>
          </a:blip>
          <a:srcRect l="33000" t="21333" r="32001" b="18666"/>
          <a:stretch>
            <a:fillRect/>
          </a:stretch>
        </p:blipFill>
        <p:spPr bwMode="auto">
          <a:xfrm>
            <a:off x="5181600" y="3200400"/>
            <a:ext cx="2667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2549" name="Text Box 5"/>
          <p:cNvSpPr txBox="1">
            <a:spLocks noChangeArrowheads="1"/>
          </p:cNvSpPr>
          <p:nvPr/>
        </p:nvSpPr>
        <p:spPr bwMode="auto">
          <a:xfrm>
            <a:off x="1676400" y="4343400"/>
            <a:ext cx="28194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000">
                <a:latin typeface="Arial" charset="0"/>
                <a:ea typeface="ＭＳ Ｐゴシック" charset="0"/>
                <a:cs typeface="+mn-cs"/>
              </a:rPr>
              <a:t>Paracrine factors associated with matrix of one cell induces change in another cell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216" y="265176"/>
            <a:ext cx="3401568" cy="6327648"/>
          </a:xfrm>
          <a:prstGeom prst="rect">
            <a:avLst/>
          </a:prstGeom>
        </p:spPr>
      </p:pic>
    </p:spTree>
    <p:extLst>
      <p:ext uri="{BB962C8B-B14F-4D97-AF65-F5344CB8AC3E}">
        <p14:creationId xmlns:p14="http://schemas.microsoft.com/office/powerpoint/2010/main" val="825649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ext Box 2"/>
          <p:cNvSpPr txBox="1">
            <a:spLocks noChangeArrowheads="1"/>
          </p:cNvSpPr>
          <p:nvPr/>
        </p:nvSpPr>
        <p:spPr bwMode="auto">
          <a:xfrm>
            <a:off x="368300" y="1295400"/>
            <a:ext cx="8242300" cy="3743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defRPr/>
            </a:pPr>
            <a:r>
              <a:rPr lang="en-US" sz="2400" smtClean="0">
                <a:latin typeface="Arial" charset="0"/>
              </a:rPr>
              <a:t>Induction of many organs by relatively few paracrine factors</a:t>
            </a:r>
          </a:p>
          <a:p>
            <a:pPr>
              <a:defRPr/>
            </a:pPr>
            <a:endParaRPr lang="en-US" sz="2400" smtClean="0">
              <a:latin typeface="Arial" charset="0"/>
            </a:endParaRPr>
          </a:p>
          <a:p>
            <a:pPr>
              <a:defRPr/>
            </a:pPr>
            <a:r>
              <a:rPr lang="en-US" sz="2400" smtClean="0">
                <a:latin typeface="Arial" charset="0"/>
              </a:rPr>
              <a:t>Compact </a:t>
            </a:r>
            <a:r>
              <a:rPr lang="ja-JP" altLang="en-US" sz="2400" smtClean="0">
                <a:latin typeface="Arial" charset="0"/>
              </a:rPr>
              <a:t>“</a:t>
            </a:r>
            <a:r>
              <a:rPr lang="en-US" altLang="ja-JP" sz="2400" smtClean="0">
                <a:latin typeface="Arial" charset="0"/>
              </a:rPr>
              <a:t>tool kit</a:t>
            </a:r>
            <a:r>
              <a:rPr lang="ja-JP" altLang="en-US" sz="2400" smtClean="0">
                <a:latin typeface="Arial" charset="0"/>
              </a:rPr>
              <a:t>”</a:t>
            </a:r>
            <a:endParaRPr lang="en-US" altLang="ja-JP" sz="2400" smtClean="0">
              <a:latin typeface="Arial" charset="0"/>
            </a:endParaRPr>
          </a:p>
          <a:p>
            <a:pPr>
              <a:defRPr/>
            </a:pPr>
            <a:endParaRPr lang="en-US" sz="2400" smtClean="0">
              <a:latin typeface="Arial" charset="0"/>
            </a:endParaRPr>
          </a:p>
          <a:p>
            <a:pPr>
              <a:defRPr/>
            </a:pPr>
            <a:r>
              <a:rPr lang="en-US" sz="2400" smtClean="0">
                <a:latin typeface="Arial" charset="0"/>
              </a:rPr>
              <a:t>Same proteins utilized throughout the animal kingdom </a:t>
            </a:r>
          </a:p>
          <a:p>
            <a:pPr>
              <a:defRPr/>
            </a:pPr>
            <a:endParaRPr lang="en-US" sz="2400" smtClean="0">
              <a:latin typeface="Arial" charset="0"/>
            </a:endParaRPr>
          </a:p>
          <a:p>
            <a:pPr>
              <a:defRPr/>
            </a:pPr>
            <a:endParaRPr lang="en-US" sz="2400" smtClean="0">
              <a:latin typeface="Arial" charset="0"/>
            </a:endParaRPr>
          </a:p>
          <a:p>
            <a:pPr>
              <a:defRPr/>
            </a:pPr>
            <a:endParaRPr lang="en-US" sz="2400" smtClean="0">
              <a:latin typeface="Arial" charset="0"/>
            </a:endParaRPr>
          </a:p>
          <a:p>
            <a:pPr>
              <a:defRPr/>
            </a:pPr>
            <a:r>
              <a:rPr lang="en-US" sz="2400" smtClean="0">
                <a:latin typeface="Arial" charset="0"/>
              </a:rPr>
              <a:t>Factors that create the </a:t>
            </a:r>
            <a:r>
              <a:rPr lang="en-US" sz="2400" i="1" smtClean="0">
                <a:latin typeface="Arial" charset="0"/>
              </a:rPr>
              <a:t>Drosophila</a:t>
            </a:r>
            <a:r>
              <a:rPr lang="en-US" sz="2400" smtClean="0">
                <a:latin typeface="Arial" charset="0"/>
              </a:rPr>
              <a:t> eye or heart = those used in generating mammalian organs</a:t>
            </a:r>
            <a:endParaRPr lang="en-US" sz="2400" b="1" smtClean="0">
              <a:latin typeface="Arial" charset="0"/>
            </a:endParaRPr>
          </a:p>
        </p:txBody>
      </p:sp>
      <p:sp>
        <p:nvSpPr>
          <p:cNvPr id="493571" name="Text Box 3"/>
          <p:cNvSpPr txBox="1">
            <a:spLocks noChangeArrowheads="1"/>
          </p:cNvSpPr>
          <p:nvPr/>
        </p:nvSpPr>
        <p:spPr bwMode="auto">
          <a:xfrm>
            <a:off x="2895600" y="304800"/>
            <a:ext cx="26765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b="1">
                <a:latin typeface="Arial" charset="0"/>
                <a:ea typeface="ＭＳ Ｐゴシック" charset="0"/>
                <a:cs typeface="+mn-cs"/>
              </a:rPr>
              <a:t>Paracrine factors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1676400" y="2057400"/>
            <a:ext cx="7085013" cy="301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defRPr/>
            </a:pPr>
            <a:r>
              <a:rPr lang="en-US" smtClean="0">
                <a:latin typeface="Arial" charset="0"/>
                <a:cs typeface="+mn-cs"/>
              </a:rPr>
              <a:t>4 major families based on structure:</a:t>
            </a:r>
          </a:p>
          <a:p>
            <a:pPr>
              <a:defRPr/>
            </a:pPr>
            <a:endParaRPr lang="en-US" smtClean="0">
              <a:latin typeface="Arial" charset="0"/>
              <a:cs typeface="+mn-cs"/>
            </a:endParaRPr>
          </a:p>
          <a:p>
            <a:pPr>
              <a:buFontTx/>
              <a:buAutoNum type="arabicPeriod"/>
              <a:defRPr/>
            </a:pPr>
            <a:r>
              <a:rPr lang="en-US" smtClean="0">
                <a:latin typeface="Arial" charset="0"/>
                <a:cs typeface="+mn-cs"/>
              </a:rPr>
              <a:t>Fibroblast growth factor (FGF) family</a:t>
            </a:r>
          </a:p>
          <a:p>
            <a:pPr>
              <a:buFontTx/>
              <a:buAutoNum type="arabicPeriod"/>
              <a:defRPr/>
            </a:pPr>
            <a:r>
              <a:rPr lang="en-US" smtClean="0">
                <a:latin typeface="Arial" charset="0"/>
                <a:cs typeface="+mn-cs"/>
              </a:rPr>
              <a:t>Hedgehog family (hh)</a:t>
            </a:r>
          </a:p>
          <a:p>
            <a:pPr>
              <a:buFontTx/>
              <a:buAutoNum type="arabicPeriod"/>
              <a:defRPr/>
            </a:pPr>
            <a:r>
              <a:rPr lang="en-US" smtClean="0">
                <a:latin typeface="Arial" charset="0"/>
                <a:cs typeface="+mn-cs"/>
              </a:rPr>
              <a:t>Wingless (Wnt) family</a:t>
            </a:r>
          </a:p>
          <a:p>
            <a:pPr>
              <a:buFontTx/>
              <a:buAutoNum type="arabicPeriod"/>
              <a:defRPr/>
            </a:pPr>
            <a:r>
              <a:rPr lang="en-US" smtClean="0">
                <a:latin typeface="Arial" charset="0"/>
                <a:cs typeface="+mn-cs"/>
              </a:rPr>
              <a:t>Transforming growth factor (TGF-</a:t>
            </a:r>
            <a:r>
              <a:rPr lang="en-US" smtClean="0">
                <a:latin typeface="Symbol" charset="0"/>
                <a:cs typeface="+mn-cs"/>
              </a:rPr>
              <a:t>b) </a:t>
            </a:r>
            <a:r>
              <a:rPr lang="en-US" smtClean="0">
                <a:latin typeface="Arial" charset="0"/>
                <a:cs typeface="+mn-cs"/>
              </a:rPr>
              <a:t>superfamily</a:t>
            </a:r>
          </a:p>
          <a:p>
            <a:pPr>
              <a:buFontTx/>
              <a:buAutoNum type="arabicPeriod"/>
              <a:defRPr/>
            </a:pPr>
            <a:endParaRPr lang="en-US" smtClean="0">
              <a:latin typeface="Arial" charset="0"/>
              <a:cs typeface="+mn-cs"/>
            </a:endParaRPr>
          </a:p>
          <a:p>
            <a:pPr>
              <a:buFontTx/>
              <a:buAutoNum type="arabicPeriod"/>
              <a:defRPr/>
            </a:pPr>
            <a:endParaRPr lang="en-US" smtClean="0">
              <a:latin typeface="Arial" charset="0"/>
              <a:cs typeface="+mn-cs"/>
            </a:endParaRPr>
          </a:p>
        </p:txBody>
      </p:sp>
      <p:sp>
        <p:nvSpPr>
          <p:cNvPr id="494595" name="Text Box 3"/>
          <p:cNvSpPr txBox="1">
            <a:spLocks noChangeArrowheads="1"/>
          </p:cNvSpPr>
          <p:nvPr/>
        </p:nvSpPr>
        <p:spPr bwMode="auto">
          <a:xfrm>
            <a:off x="2514600" y="990600"/>
            <a:ext cx="436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b="1">
                <a:latin typeface="Arial" charset="0"/>
                <a:ea typeface="ＭＳ Ｐゴシック" charset="0"/>
                <a:cs typeface="+mn-cs"/>
              </a:rPr>
              <a:t>Paracrine factors are ligands</a:t>
            </a:r>
          </a:p>
        </p:txBody>
      </p:sp>
      <p:sp>
        <p:nvSpPr>
          <p:cNvPr id="494596" name="Text Box 4"/>
          <p:cNvSpPr txBox="1">
            <a:spLocks noChangeArrowheads="1"/>
          </p:cNvSpPr>
          <p:nvPr/>
        </p:nvSpPr>
        <p:spPr bwMode="auto">
          <a:xfrm>
            <a:off x="1981200" y="5334000"/>
            <a:ext cx="55927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ea typeface="ＭＳ Ｐゴシック" charset="0"/>
                <a:cs typeface="+mn-cs"/>
              </a:rPr>
              <a:t>Ligand is a molecule that binds to a receptor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pPr eaLnBrk="1" hangingPunct="1">
              <a:defRPr/>
            </a:pPr>
            <a:r>
              <a:rPr lang="en-US" smtClean="0">
                <a:ea typeface="+mj-ea"/>
                <a:cs typeface="+mj-cs"/>
              </a:rPr>
              <a:t>Fgf family of paracrine ligands</a:t>
            </a:r>
          </a:p>
        </p:txBody>
      </p:sp>
      <p:sp>
        <p:nvSpPr>
          <p:cNvPr id="495619" name="Text Box 3"/>
          <p:cNvSpPr txBox="1">
            <a:spLocks noChangeArrowheads="1"/>
          </p:cNvSpPr>
          <p:nvPr/>
        </p:nvSpPr>
        <p:spPr bwMode="auto">
          <a:xfrm>
            <a:off x="1736725" y="27844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endParaRPr lang="en-US">
              <a:ea typeface="ＭＳ Ｐゴシック" charset="0"/>
              <a:cs typeface="+mn-cs"/>
            </a:endParaRPr>
          </a:p>
        </p:txBody>
      </p:sp>
      <p:sp>
        <p:nvSpPr>
          <p:cNvPr id="495620" name="Text Box 4"/>
          <p:cNvSpPr txBox="1">
            <a:spLocks noChangeArrowheads="1"/>
          </p:cNvSpPr>
          <p:nvPr/>
        </p:nvSpPr>
        <p:spPr bwMode="auto">
          <a:xfrm>
            <a:off x="1812925" y="2403475"/>
            <a:ext cx="3713163"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ea typeface="ＭＳ Ｐゴシック" charset="0"/>
                <a:cs typeface="+mn-cs"/>
              </a:rPr>
              <a:t>over 20 genes in this family</a:t>
            </a:r>
          </a:p>
          <a:p>
            <a:pPr>
              <a:defRPr/>
            </a:pPr>
            <a:endParaRPr lang="en-US">
              <a:ea typeface="ＭＳ Ｐゴシック" charset="0"/>
              <a:cs typeface="+mn-cs"/>
            </a:endParaRPr>
          </a:p>
          <a:p>
            <a:pPr>
              <a:defRPr/>
            </a:pPr>
            <a:r>
              <a:rPr lang="en-US">
                <a:ea typeface="ＭＳ Ｐゴシック" charset="0"/>
                <a:cs typeface="+mn-cs"/>
              </a:rPr>
              <a:t>hundreds of protein isoforms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ChangeArrowheads="1"/>
          </p:cNvSpPr>
          <p:nvPr/>
        </p:nvSpPr>
        <p:spPr bwMode="auto">
          <a:xfrm>
            <a:off x="914400" y="1295400"/>
            <a:ext cx="7467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US" sz="4400">
                <a:solidFill>
                  <a:schemeClr val="tx2"/>
                </a:solidFill>
                <a:ea typeface="ＭＳ Ｐゴシック" charset="0"/>
                <a:cs typeface="+mn-cs"/>
              </a:rPr>
              <a:t>Fgf family members regulate many  developmental events</a:t>
            </a:r>
          </a:p>
        </p:txBody>
      </p:sp>
      <p:sp>
        <p:nvSpPr>
          <p:cNvPr id="496643" name="Text Box 3"/>
          <p:cNvSpPr txBox="1">
            <a:spLocks noChangeArrowheads="1"/>
          </p:cNvSpPr>
          <p:nvPr/>
        </p:nvSpPr>
        <p:spPr bwMode="auto">
          <a:xfrm>
            <a:off x="2514600" y="3048000"/>
            <a:ext cx="42672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a:ea typeface="ＭＳ Ｐゴシック" charset="0"/>
                <a:cs typeface="+mn-cs"/>
              </a:rPr>
              <a:t>Fgf8 - induction of the lens tissue by the optic cup</a:t>
            </a:r>
            <a:endParaRPr lang="en-US">
              <a:ea typeface="ＭＳ Ｐゴシック" charset="0"/>
              <a:cs typeface="+mn-cs"/>
            </a:endParaRPr>
          </a:p>
          <a:p>
            <a:pPr>
              <a:defRPr/>
            </a:pPr>
            <a:endParaRPr lang="en-US">
              <a:ea typeface="ＭＳ Ｐゴシック" charset="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1026"/>
          <p:cNvSpPr>
            <a:spLocks noGrp="1" noChangeArrowheads="1"/>
          </p:cNvSpPr>
          <p:nvPr>
            <p:ph type="title"/>
          </p:nvPr>
        </p:nvSpPr>
        <p:spPr/>
        <p:txBody>
          <a:bodyPr/>
          <a:lstStyle/>
          <a:p>
            <a:pPr eaLnBrk="1" hangingPunct="1">
              <a:spcBef>
                <a:spcPts val="900"/>
              </a:spcBef>
              <a:defRPr/>
            </a:pPr>
            <a:r>
              <a:rPr lang="en-US" smtClean="0">
                <a:ea typeface="+mj-ea"/>
                <a:cs typeface="+mj-cs"/>
              </a:rPr>
              <a:t>Figure 3.20  Fgf8 in the developing chick</a:t>
            </a:r>
          </a:p>
        </p:txBody>
      </p:sp>
      <p:sp>
        <p:nvSpPr>
          <p:cNvPr id="518147" name="Rectangle 1027"/>
          <p:cNvSpPr>
            <a:spLocks noGrp="1" noChangeArrowheads="1"/>
          </p:cNvSpPr>
          <p:nvPr>
            <p:ph type="body" idx="1"/>
          </p:nvPr>
        </p:nvSpPr>
        <p:spPr/>
        <p:txBody>
          <a:bodyPr/>
          <a:lstStyle/>
          <a:p>
            <a:pPr eaLnBrk="1" hangingPunct="1">
              <a:defRPr/>
            </a:pPr>
            <a:endParaRPr lang="en-US" smtClean="0">
              <a:ea typeface="+mn-ea"/>
              <a:cs typeface="+mn-cs"/>
            </a:endParaRPr>
          </a:p>
        </p:txBody>
      </p:sp>
      <p:pic>
        <p:nvPicPr>
          <p:cNvPr id="518148" name="Picture 1028" descr="DevBio9e-Fig-03-2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469900"/>
            <a:ext cx="8501063" cy="6378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60420" name="TextBox 1"/>
          <p:cNvSpPr txBox="1">
            <a:spLocks noChangeArrowheads="1"/>
          </p:cNvSpPr>
          <p:nvPr/>
        </p:nvSpPr>
        <p:spPr bwMode="auto">
          <a:xfrm>
            <a:off x="2743200" y="304800"/>
            <a:ext cx="19880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t>Figure </a:t>
            </a:r>
            <a:r>
              <a:rPr lang="en-US" dirty="0" smtClean="0"/>
              <a:t>4.25**.</a:t>
            </a:r>
            <a:endParaRPr lang="en-US" dirty="0"/>
          </a:p>
        </p:txBody>
      </p:sp>
      <p:sp>
        <p:nvSpPr>
          <p:cNvPr id="6" name="TextBox 1"/>
          <p:cNvSpPr txBox="1">
            <a:spLocks noChangeArrowheads="1"/>
          </p:cNvSpPr>
          <p:nvPr/>
        </p:nvSpPr>
        <p:spPr bwMode="auto">
          <a:xfrm>
            <a:off x="1600200" y="5257800"/>
            <a:ext cx="10056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smtClean="0"/>
              <a:t>FGF-8</a:t>
            </a:r>
            <a:endParaRPr lang="en-US" dirty="0"/>
          </a:p>
        </p:txBody>
      </p:sp>
      <p:sp>
        <p:nvSpPr>
          <p:cNvPr id="7" name="TextBox 1"/>
          <p:cNvSpPr txBox="1">
            <a:spLocks noChangeArrowheads="1"/>
          </p:cNvSpPr>
          <p:nvPr/>
        </p:nvSpPr>
        <p:spPr bwMode="auto">
          <a:xfrm>
            <a:off x="4953000" y="4495800"/>
            <a:ext cx="10056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smtClean="0"/>
              <a:t>FGF-8</a:t>
            </a:r>
            <a:endParaRPr lang="en-US" dirty="0"/>
          </a:p>
        </p:txBody>
      </p:sp>
      <p:sp>
        <p:nvSpPr>
          <p:cNvPr id="8" name="TextBox 1"/>
          <p:cNvSpPr txBox="1">
            <a:spLocks noChangeArrowheads="1"/>
          </p:cNvSpPr>
          <p:nvPr/>
        </p:nvSpPr>
        <p:spPr bwMode="auto">
          <a:xfrm>
            <a:off x="6705600" y="4343400"/>
            <a:ext cx="13104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smtClean="0"/>
              <a:t>L-</a:t>
            </a:r>
            <a:r>
              <a:rPr lang="en-US" dirty="0" err="1" smtClean="0"/>
              <a:t>Maf</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228600" y="457200"/>
            <a:ext cx="5029200" cy="1143000"/>
          </a:xfrm>
        </p:spPr>
        <p:txBody>
          <a:bodyPr/>
          <a:lstStyle/>
          <a:p>
            <a:pPr eaLnBrk="1" hangingPunct="1">
              <a:defRPr/>
            </a:pPr>
            <a:r>
              <a:rPr lang="en-US" smtClean="0">
                <a:ea typeface="+mj-ea"/>
                <a:cs typeface="+mj-cs"/>
              </a:rPr>
              <a:t>Fgf -8 lens induction</a:t>
            </a:r>
          </a:p>
        </p:txBody>
      </p:sp>
      <p:sp>
        <p:nvSpPr>
          <p:cNvPr id="497667" name="Text Box 3"/>
          <p:cNvSpPr txBox="1">
            <a:spLocks noChangeArrowheads="1"/>
          </p:cNvSpPr>
          <p:nvPr/>
        </p:nvSpPr>
        <p:spPr bwMode="auto">
          <a:xfrm>
            <a:off x="1736725" y="27844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endParaRPr lang="en-US">
              <a:ea typeface="ＭＳ Ｐゴシック" charset="0"/>
              <a:cs typeface="+mn-cs"/>
            </a:endParaRPr>
          </a:p>
        </p:txBody>
      </p:sp>
      <p:sp>
        <p:nvSpPr>
          <p:cNvPr id="497668" name="Text Box 4"/>
          <p:cNvSpPr txBox="1">
            <a:spLocks noChangeArrowheads="1"/>
          </p:cNvSpPr>
          <p:nvPr/>
        </p:nvSpPr>
        <p:spPr bwMode="auto">
          <a:xfrm>
            <a:off x="533400" y="1981200"/>
            <a:ext cx="42672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endParaRPr lang="en-US">
              <a:ea typeface="ＭＳ Ｐゴシック" charset="0"/>
              <a:cs typeface="+mn-cs"/>
            </a:endParaRPr>
          </a:p>
          <a:p>
            <a:pPr>
              <a:defRPr/>
            </a:pPr>
            <a:endParaRPr lang="en-US">
              <a:ea typeface="ＭＳ Ｐゴシック" charset="0"/>
              <a:cs typeface="+mn-cs"/>
            </a:endParaRPr>
          </a:p>
        </p:txBody>
      </p:sp>
      <p:pic>
        <p:nvPicPr>
          <p:cNvPr id="62468" name="Picture 5" descr="C:\Documents and Settings\Pat Estes\Desktop\Gilbert DevBio book\text art\G06010.JPG"/>
          <p:cNvPicPr>
            <a:picLocks noChangeAspect="1" noChangeArrowheads="1"/>
          </p:cNvPicPr>
          <p:nvPr/>
        </p:nvPicPr>
        <p:blipFill>
          <a:blip r:embed="rId2">
            <a:extLst>
              <a:ext uri="{28A0092B-C50C-407E-A947-70E740481C1C}">
                <a14:useLocalDpi xmlns:a14="http://schemas.microsoft.com/office/drawing/2010/main" val="0"/>
              </a:ext>
            </a:extLst>
          </a:blip>
          <a:srcRect l="37491" t="6667" r="22520" b="11667"/>
          <a:stretch>
            <a:fillRect/>
          </a:stretch>
        </p:blipFill>
        <p:spPr bwMode="auto">
          <a:xfrm>
            <a:off x="6172200" y="0"/>
            <a:ext cx="24384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7670" name="Text Box 6"/>
          <p:cNvSpPr txBox="1">
            <a:spLocks noChangeArrowheads="1"/>
          </p:cNvSpPr>
          <p:nvPr/>
        </p:nvSpPr>
        <p:spPr bwMode="auto">
          <a:xfrm>
            <a:off x="5486400" y="228600"/>
            <a:ext cx="854075"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000">
                <a:latin typeface="Arial" charset="0"/>
                <a:ea typeface="ＭＳ Ｐゴシック" charset="0"/>
                <a:cs typeface="+mn-cs"/>
              </a:rPr>
              <a:t>Pax6</a:t>
            </a:r>
          </a:p>
          <a:p>
            <a:pPr>
              <a:defRPr/>
            </a:pPr>
            <a:r>
              <a:rPr lang="en-US" sz="2000">
                <a:latin typeface="Arial" charset="0"/>
                <a:ea typeface="ＭＳ Ｐゴシック" charset="0"/>
                <a:cs typeface="+mn-cs"/>
              </a:rPr>
              <a:t>L-Maf</a:t>
            </a:r>
          </a:p>
        </p:txBody>
      </p:sp>
      <p:sp>
        <p:nvSpPr>
          <p:cNvPr id="497671" name="Text Box 7"/>
          <p:cNvSpPr txBox="1">
            <a:spLocks noChangeArrowheads="1"/>
          </p:cNvSpPr>
          <p:nvPr/>
        </p:nvSpPr>
        <p:spPr bwMode="auto">
          <a:xfrm>
            <a:off x="6426200" y="1431925"/>
            <a:ext cx="1447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000">
                <a:latin typeface="Arial" charset="0"/>
                <a:ea typeface="ＭＳ Ｐゴシック" charset="0"/>
                <a:cs typeface="+mn-cs"/>
              </a:rPr>
              <a:t>  Fgf8</a:t>
            </a:r>
          </a:p>
        </p:txBody>
      </p:sp>
      <p:pic>
        <p:nvPicPr>
          <p:cNvPr id="62471" name="Picture 8" descr="C:\Documents and Settings\Pat Estes\Desktop\Gilbert DevBio book\text art\G05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48000"/>
            <a:ext cx="67056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7673" name="Text Box 9"/>
          <p:cNvSpPr txBox="1">
            <a:spLocks noChangeArrowheads="1"/>
          </p:cNvSpPr>
          <p:nvPr/>
        </p:nvSpPr>
        <p:spPr bwMode="auto">
          <a:xfrm>
            <a:off x="304800" y="3276600"/>
            <a:ext cx="4876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200">
                <a:latin typeface="Arial" charset="0"/>
                <a:ea typeface="ＭＳ Ｐゴシック" charset="0"/>
                <a:cs typeface="+mn-cs"/>
              </a:rPr>
              <a:t>Combination of Pax6, Sox2, and L-Maf ensures production of the lens</a:t>
            </a:r>
            <a:endParaRPr lang="en-US">
              <a:latin typeface="Arial" charset="0"/>
              <a:ea typeface="ＭＳ Ｐゴシック" charset="0"/>
              <a:cs typeface="+mn-cs"/>
            </a:endParaRPr>
          </a:p>
        </p:txBody>
      </p:sp>
      <p:sp>
        <p:nvSpPr>
          <p:cNvPr id="497674" name="Text Box 10"/>
          <p:cNvSpPr txBox="1">
            <a:spLocks noChangeArrowheads="1"/>
          </p:cNvSpPr>
          <p:nvPr/>
        </p:nvSpPr>
        <p:spPr bwMode="auto">
          <a:xfrm>
            <a:off x="3429000" y="5334000"/>
            <a:ext cx="25336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ea typeface="ＭＳ Ｐゴシック" charset="0"/>
                <a:cs typeface="+mn-cs"/>
              </a:rPr>
              <a:t>lens crystallin gene</a:t>
            </a:r>
          </a:p>
        </p:txBody>
      </p:sp>
      <p:sp>
        <p:nvSpPr>
          <p:cNvPr id="497675" name="Rectangle 11"/>
          <p:cNvSpPr>
            <a:spLocks noChangeArrowheads="1"/>
          </p:cNvSpPr>
          <p:nvPr/>
        </p:nvSpPr>
        <p:spPr bwMode="auto">
          <a:xfrm>
            <a:off x="1905000" y="5791200"/>
            <a:ext cx="7239000" cy="2133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ea typeface="ＭＳ Ｐゴシック" charset="0"/>
              <a:cs typeface="+mn-cs"/>
            </a:endParaRPr>
          </a:p>
        </p:txBody>
      </p:sp>
      <p:sp>
        <p:nvSpPr>
          <p:cNvPr id="497676" name="Text Box 12"/>
          <p:cNvSpPr txBox="1">
            <a:spLocks noChangeArrowheads="1"/>
          </p:cNvSpPr>
          <p:nvPr/>
        </p:nvSpPr>
        <p:spPr bwMode="auto">
          <a:xfrm>
            <a:off x="441325" y="1793875"/>
            <a:ext cx="29178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ea typeface="ＭＳ Ｐゴシック" charset="0"/>
                <a:cs typeface="+mn-cs"/>
              </a:rPr>
              <a:t>Fgf-8 - induces L-Maf</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6283</TotalTime>
  <Words>594</Words>
  <Application>Microsoft Office PowerPoint</Application>
  <PresentationFormat>On-screen Show (4:3)</PresentationFormat>
  <Paragraphs>134</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MS PGothic</vt:lpstr>
      <vt:lpstr>MS PGothic</vt:lpstr>
      <vt:lpstr>Arial</vt:lpstr>
      <vt:lpstr>Symbol</vt:lpstr>
      <vt:lpstr>Times</vt:lpstr>
      <vt:lpstr>Times New Roman</vt:lpstr>
      <vt:lpstr>Default Design</vt:lpstr>
      <vt:lpstr>PowerPoint Presentation</vt:lpstr>
      <vt:lpstr>PowerPoint Presentation</vt:lpstr>
      <vt:lpstr>PowerPoint Presentation</vt:lpstr>
      <vt:lpstr>PowerPoint Presentation</vt:lpstr>
      <vt:lpstr>PowerPoint Presentation</vt:lpstr>
      <vt:lpstr>Fgf family of paracrine ligands</vt:lpstr>
      <vt:lpstr>PowerPoint Presentation</vt:lpstr>
      <vt:lpstr>Figure 3.20  Fgf8 in the developing chick</vt:lpstr>
      <vt:lpstr>Fgf -8 lens induction</vt:lpstr>
      <vt:lpstr>How are paracrine factor signals transduced?</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Maintenance of gene expression</vt:lpstr>
      <vt:lpstr>Maintenance of gene expression</vt:lpstr>
      <vt:lpstr>Maintenance of gene expression</vt:lpstr>
      <vt:lpstr>Maintenance of gene expression</vt:lpstr>
      <vt:lpstr>Maintenance of gene expression</vt:lpstr>
      <vt:lpstr>Drosophila wingless</vt:lpstr>
      <vt:lpstr>PowerPoint Presentation</vt:lpstr>
      <vt:lpstr>PowerPoint Presentation</vt:lpstr>
      <vt:lpstr>PowerPoint Presentation</vt:lpstr>
    </vt:vector>
  </TitlesOfParts>
  <Company>North Carolina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Estes</dc:creator>
  <cp:lastModifiedBy>Bob Franks</cp:lastModifiedBy>
  <cp:revision>598</cp:revision>
  <cp:lastPrinted>2008-09-08T01:56:39Z</cp:lastPrinted>
  <dcterms:created xsi:type="dcterms:W3CDTF">2003-01-16T18:11:39Z</dcterms:created>
  <dcterms:modified xsi:type="dcterms:W3CDTF">2018-02-01T18:50:31Z</dcterms:modified>
</cp:coreProperties>
</file>