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24"/>
  </p:handoutMasterIdLst>
  <p:sldIdLst>
    <p:sldId id="412" r:id="rId2"/>
    <p:sldId id="374" r:id="rId3"/>
    <p:sldId id="375" r:id="rId4"/>
    <p:sldId id="356" r:id="rId5"/>
    <p:sldId id="296" r:id="rId6"/>
    <p:sldId id="297" r:id="rId7"/>
    <p:sldId id="298" r:id="rId8"/>
    <p:sldId id="299" r:id="rId9"/>
    <p:sldId id="300" r:id="rId10"/>
    <p:sldId id="301" r:id="rId11"/>
    <p:sldId id="307" r:id="rId12"/>
    <p:sldId id="308" r:id="rId13"/>
    <p:sldId id="394" r:id="rId14"/>
    <p:sldId id="396" r:id="rId15"/>
    <p:sldId id="397" r:id="rId16"/>
    <p:sldId id="398" r:id="rId17"/>
    <p:sldId id="399" r:id="rId18"/>
    <p:sldId id="401" r:id="rId19"/>
    <p:sldId id="402" r:id="rId20"/>
    <p:sldId id="403" r:id="rId21"/>
    <p:sldId id="395" r:id="rId22"/>
    <p:sldId id="41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0112" autoAdjust="0"/>
    <p:restoredTop sz="90976" autoAdjust="0"/>
  </p:normalViewPr>
  <p:slideViewPr>
    <p:cSldViewPr>
      <p:cViewPr varScale="1">
        <p:scale>
          <a:sx n="80" d="100"/>
          <a:sy n="80" d="100"/>
        </p:scale>
        <p:origin x="138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797030-6013-450E-9021-A85934E7A3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93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76557-A905-4FBF-9E05-F02C62034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84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16BC5-3617-4574-998B-056864252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9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821EF-A41A-4960-9D99-BB320969D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2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0E454-3B94-4314-965F-1D5918C76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80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29A37-5885-435F-93FB-FE1DCC874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64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0CAC7-5C5E-463B-BDC6-C8E0EF287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00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B3132-7E52-49AC-B2FF-30A52BC2B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0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A2D54-F1DA-450D-985B-C80406003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88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D701B-FFBB-4DEF-99E0-A591409EC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7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46947-A755-48EA-9CC2-2A6E8AFAA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13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56A3E-D390-43D1-B471-4852E5A4D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8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BBAD2D-4A73-4414-98F0-43D04E67F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85800"/>
            <a:ext cx="6895799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 Quick Introduction to Plant Development</a:t>
            </a:r>
          </a:p>
          <a:p>
            <a:endParaRPr lang="en-US" dirty="0"/>
          </a:p>
          <a:p>
            <a:r>
              <a:rPr lang="en-US" dirty="0" smtClean="0"/>
              <a:t>GN434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52600"/>
            <a:ext cx="5524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8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Zones of the meristem have different rates of cell division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24088"/>
            <a:ext cx="4343400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2209800"/>
            <a:ext cx="3319462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4795838" y="4572000"/>
            <a:ext cx="41322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ea typeface="Osaka" charset="-128"/>
              </a:rPr>
              <a:t>Rate of Cell Division</a:t>
            </a:r>
            <a:endParaRPr lang="en-US" altLang="en-US" sz="2800">
              <a:ea typeface="Osaka" charset="-128"/>
            </a:endParaRPr>
          </a:p>
          <a:p>
            <a:r>
              <a:rPr lang="en-US" altLang="en-US" sz="2800">
                <a:ea typeface="Osaka" charset="-128"/>
              </a:rPr>
              <a:t>Central Zone - Low</a:t>
            </a:r>
          </a:p>
          <a:p>
            <a:r>
              <a:rPr lang="en-US" altLang="en-US" sz="2800">
                <a:ea typeface="Osaka" charset="-128"/>
              </a:rPr>
              <a:t>Peripheral and Rib - 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 altLang="en-US"/>
              <a:t>Molecular mechanisms of meristem maintenance and functioning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Mutants that fail to make meristems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71500" y="21336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 err="1">
                <a:ea typeface="Osaka" charset="-128"/>
              </a:rPr>
              <a:t>wuschel</a:t>
            </a:r>
            <a:r>
              <a:rPr lang="en-US" altLang="en-US" sz="2800" dirty="0">
                <a:ea typeface="Osaka" charset="-128"/>
              </a:rPr>
              <a:t> (</a:t>
            </a:r>
            <a:r>
              <a:rPr lang="en-US" altLang="en-US" sz="2800" i="1" dirty="0" err="1">
                <a:ea typeface="Osaka" charset="-128"/>
              </a:rPr>
              <a:t>wus</a:t>
            </a:r>
            <a:r>
              <a:rPr lang="en-US" altLang="en-US" sz="2800" dirty="0" smtClean="0">
                <a:ea typeface="Osaka" charset="-128"/>
              </a:rPr>
              <a:t>) (loss-of-function allele)</a:t>
            </a:r>
            <a:r>
              <a:rPr lang="en-US" altLang="en-US" sz="2800" dirty="0">
                <a:ea typeface="Osaka" charset="-128"/>
              </a:rPr>
              <a:t/>
            </a:r>
            <a:br>
              <a:rPr lang="en-US" altLang="en-US" sz="2800" dirty="0">
                <a:ea typeface="Osaka" charset="-128"/>
              </a:rPr>
            </a:br>
            <a:r>
              <a:rPr lang="en-US" altLang="en-US" sz="2800" dirty="0">
                <a:ea typeface="Osaka" charset="-128"/>
              </a:rPr>
              <a:t>phenotype is the loss of the shoot apical meristem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09800" y="6110288"/>
            <a:ext cx="1712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ea typeface="Osaka" charset="-128"/>
              </a:rPr>
              <a:t>Wild Type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905375" y="6110288"/>
            <a:ext cx="181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ea typeface="Osaka" charset="-128"/>
              </a:rPr>
              <a:t>wus</a:t>
            </a:r>
            <a:r>
              <a:rPr lang="en-US" altLang="en-US" sz="2800">
                <a:ea typeface="Osaka" charset="-128"/>
              </a:rPr>
              <a:t> mutant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0" y="3962400"/>
            <a:ext cx="1905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a typeface="Osaka" charset="-128"/>
              </a:rPr>
              <a:t>Leaves from SAM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162800" y="411480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>
                <a:ea typeface="Osaka" charset="-128"/>
              </a:rPr>
              <a:t>No SAM</a:t>
            </a:r>
          </a:p>
        </p:txBody>
      </p:sp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5257800" cy="267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73" name="Line 9"/>
          <p:cNvSpPr>
            <a:spLocks noChangeShapeType="1"/>
          </p:cNvSpPr>
          <p:nvPr/>
        </p:nvSpPr>
        <p:spPr bwMode="auto">
          <a:xfrm flipV="1">
            <a:off x="5486400" y="4419600"/>
            <a:ext cx="1828800" cy="685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 flipV="1">
            <a:off x="1752600" y="4724400"/>
            <a:ext cx="13716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Mutants that make larger meristems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68571" y="2163763"/>
            <a:ext cx="860844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i="1" dirty="0">
                <a:ea typeface="Osaka" charset="-128"/>
              </a:rPr>
              <a:t>clavata1 </a:t>
            </a:r>
            <a:r>
              <a:rPr lang="en-US" altLang="en-US" sz="3200" dirty="0">
                <a:ea typeface="Osaka" charset="-128"/>
              </a:rPr>
              <a:t>(</a:t>
            </a:r>
            <a:r>
              <a:rPr lang="en-US" altLang="en-US" sz="3200" i="1" dirty="0">
                <a:ea typeface="Osaka" charset="-128"/>
              </a:rPr>
              <a:t>clv</a:t>
            </a:r>
            <a:r>
              <a:rPr lang="en-US" altLang="en-US" sz="3200" dirty="0">
                <a:ea typeface="Osaka" charset="-128"/>
              </a:rPr>
              <a:t>1), </a:t>
            </a:r>
            <a:r>
              <a:rPr lang="en-US" altLang="en-US" sz="3200" i="1" dirty="0">
                <a:ea typeface="Osaka" charset="-128"/>
              </a:rPr>
              <a:t>clavata2</a:t>
            </a:r>
            <a:r>
              <a:rPr lang="en-US" altLang="en-US" sz="3200" dirty="0">
                <a:ea typeface="Osaka" charset="-128"/>
              </a:rPr>
              <a:t> (</a:t>
            </a:r>
            <a:r>
              <a:rPr lang="en-US" altLang="en-US" sz="3200" i="1" dirty="0">
                <a:ea typeface="Osaka" charset="-128"/>
              </a:rPr>
              <a:t>clv</a:t>
            </a:r>
            <a:r>
              <a:rPr lang="en-US" altLang="en-US" sz="3200" dirty="0">
                <a:ea typeface="Osaka" charset="-128"/>
              </a:rPr>
              <a:t>2) and </a:t>
            </a:r>
            <a:r>
              <a:rPr lang="en-US" altLang="en-US" sz="3200" i="1" dirty="0">
                <a:ea typeface="Osaka" charset="-128"/>
              </a:rPr>
              <a:t>clavata3</a:t>
            </a:r>
            <a:r>
              <a:rPr lang="en-US" altLang="en-US" sz="3200" dirty="0">
                <a:ea typeface="Osaka" charset="-128"/>
              </a:rPr>
              <a:t> (</a:t>
            </a:r>
            <a:r>
              <a:rPr lang="en-US" altLang="en-US" sz="3200" i="1" dirty="0">
                <a:ea typeface="Osaka" charset="-128"/>
              </a:rPr>
              <a:t>clv</a:t>
            </a:r>
            <a:r>
              <a:rPr lang="en-US" altLang="en-US" sz="3200" dirty="0">
                <a:ea typeface="Osaka" charset="-128"/>
              </a:rPr>
              <a:t>3</a:t>
            </a:r>
            <a:r>
              <a:rPr lang="en-US" altLang="en-US" sz="3200" dirty="0" smtClean="0">
                <a:ea typeface="Osaka" charset="-128"/>
              </a:rPr>
              <a:t>)</a:t>
            </a:r>
          </a:p>
          <a:p>
            <a:pPr algn="ctr"/>
            <a:r>
              <a:rPr lang="en-US" altLang="en-US" sz="3200" dirty="0">
                <a:ea typeface="Osaka" charset="-128"/>
              </a:rPr>
              <a:t>(loss-of-function allele)</a:t>
            </a:r>
            <a:endParaRPr lang="en-US" altLang="en-US" sz="3200" dirty="0">
              <a:ea typeface="Osaka" charset="-128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8839200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9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"/>
            <a:ext cx="7772400" cy="1143000"/>
          </a:xfrm>
          <a:noFill/>
          <a:ln/>
        </p:spPr>
        <p:txBody>
          <a:bodyPr/>
          <a:lstStyle/>
          <a:p>
            <a:r>
              <a:rPr lang="en-US" altLang="en-US" i="1"/>
              <a:t>wus</a:t>
            </a:r>
            <a:r>
              <a:rPr lang="en-US" altLang="en-US"/>
              <a:t> </a:t>
            </a:r>
            <a:r>
              <a:rPr lang="en-US" altLang="en-US" i="1"/>
              <a:t>clv3 </a:t>
            </a:r>
            <a:r>
              <a:rPr lang="en-US" altLang="en-US"/>
              <a:t>double mutant analysis</a:t>
            </a: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33475"/>
            <a:ext cx="5588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52475" y="5719763"/>
            <a:ext cx="7639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ea typeface="Osaka" charset="-128"/>
              </a:rPr>
              <a:t>wus clv</a:t>
            </a:r>
            <a:r>
              <a:rPr lang="en-US" altLang="en-US" sz="2800">
                <a:ea typeface="Osaka" charset="-128"/>
              </a:rPr>
              <a:t> double mutants look like </a:t>
            </a:r>
            <a:r>
              <a:rPr lang="en-US" altLang="en-US" sz="2800" i="1">
                <a:ea typeface="Osaka" charset="-128"/>
              </a:rPr>
              <a:t>wus</a:t>
            </a:r>
            <a:r>
              <a:rPr lang="en-US" altLang="en-US" sz="2800">
                <a:ea typeface="Osaka" charset="-128"/>
              </a:rPr>
              <a:t> single mutants</a:t>
            </a:r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auto">
          <a:xfrm>
            <a:off x="5657850" y="2257425"/>
            <a:ext cx="381000" cy="23812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auto">
          <a:xfrm>
            <a:off x="3776663" y="2008188"/>
            <a:ext cx="265112" cy="228600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Oval 8"/>
          <p:cNvSpPr>
            <a:spLocks noChangeArrowheads="1"/>
          </p:cNvSpPr>
          <p:nvPr/>
        </p:nvSpPr>
        <p:spPr bwMode="auto">
          <a:xfrm>
            <a:off x="1990725" y="2590800"/>
            <a:ext cx="169863" cy="130175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1885950" y="4129088"/>
            <a:ext cx="65088" cy="71437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1550988" y="4921250"/>
            <a:ext cx="5761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extent of shoot apical meristem circled in red </a:t>
            </a: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5619750" y="3765550"/>
            <a:ext cx="65088" cy="71438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4024313" y="4405313"/>
            <a:ext cx="65087" cy="71437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010400" cy="1143000"/>
          </a:xfrm>
        </p:spPr>
        <p:txBody>
          <a:bodyPr/>
          <a:lstStyle/>
          <a:p>
            <a:r>
              <a:rPr lang="en-US" altLang="en-US"/>
              <a:t>Double mutant suggests a linear pathway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09600" y="5180013"/>
            <a:ext cx="8232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ea typeface="Osaka" charset="-128"/>
              </a:rPr>
              <a:t>Remember:</a:t>
            </a:r>
          </a:p>
          <a:p>
            <a:r>
              <a:rPr lang="en-US" altLang="en-US" sz="2800">
                <a:ea typeface="Osaka" charset="-128"/>
              </a:rPr>
              <a:t>Active </a:t>
            </a:r>
            <a:r>
              <a:rPr lang="en-US" altLang="en-US" sz="2800" i="1">
                <a:ea typeface="Osaka" charset="-128"/>
              </a:rPr>
              <a:t>WUSCHEL</a:t>
            </a:r>
            <a:r>
              <a:rPr lang="en-US" altLang="en-US" sz="2800">
                <a:ea typeface="Osaka" charset="-128"/>
              </a:rPr>
              <a:t> gene product increases meristem size</a:t>
            </a:r>
          </a:p>
          <a:p>
            <a:r>
              <a:rPr lang="en-US" altLang="en-US" sz="2800">
                <a:ea typeface="Osaka" charset="-128"/>
              </a:rPr>
              <a:t>Active </a:t>
            </a:r>
            <a:r>
              <a:rPr lang="en-US" altLang="en-US" sz="2800" i="1">
                <a:ea typeface="Osaka" charset="-128"/>
              </a:rPr>
              <a:t>CLV</a:t>
            </a:r>
            <a:r>
              <a:rPr lang="en-US" altLang="en-US" sz="2800">
                <a:ea typeface="Osaka" charset="-128"/>
              </a:rPr>
              <a:t> gene products decrease meristem size 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381125" y="3962400"/>
            <a:ext cx="6381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ea typeface="Osaka" charset="-128"/>
              </a:rPr>
              <a:t>Opposite effects of </a:t>
            </a:r>
            <a:r>
              <a:rPr lang="en-US" altLang="en-US" sz="2800" i="1">
                <a:ea typeface="Osaka" charset="-128"/>
              </a:rPr>
              <a:t>wus</a:t>
            </a:r>
            <a:r>
              <a:rPr lang="en-US" altLang="en-US" sz="2800">
                <a:ea typeface="Osaka" charset="-128"/>
              </a:rPr>
              <a:t> and </a:t>
            </a:r>
            <a:r>
              <a:rPr lang="en-US" altLang="en-US" sz="2800" i="1">
                <a:ea typeface="Osaka" charset="-128"/>
              </a:rPr>
              <a:t>clv</a:t>
            </a:r>
            <a:r>
              <a:rPr lang="en-US" altLang="en-US" sz="2800">
                <a:ea typeface="Osaka" charset="-128"/>
              </a:rPr>
              <a:t> mutants suggest negative regulation </a:t>
            </a:r>
          </a:p>
        </p:txBody>
      </p:sp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2644775" y="1905000"/>
            <a:ext cx="3852863" cy="1585913"/>
            <a:chOff x="1510" y="1200"/>
            <a:chExt cx="2427" cy="999"/>
          </a:xfrm>
        </p:grpSpPr>
        <p:sp>
          <p:nvSpPr>
            <p:cNvPr id="67590" name="Text Box 6"/>
            <p:cNvSpPr txBox="1">
              <a:spLocks noChangeArrowheads="1"/>
            </p:cNvSpPr>
            <p:nvPr/>
          </p:nvSpPr>
          <p:spPr bwMode="auto">
            <a:xfrm>
              <a:off x="1510" y="1872"/>
              <a:ext cx="5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i="1">
                  <a:ea typeface="Osaka" charset="-128"/>
                </a:rPr>
                <a:t>CLV</a:t>
              </a: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1510" y="1200"/>
              <a:ext cx="5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i="1">
                  <a:ea typeface="Osaka" charset="-128"/>
                </a:rPr>
                <a:t>WUS</a:t>
              </a:r>
            </a:p>
          </p:txBody>
        </p:sp>
        <p:sp>
          <p:nvSpPr>
            <p:cNvPr id="67592" name="Text Box 8"/>
            <p:cNvSpPr txBox="1">
              <a:spLocks noChangeArrowheads="1"/>
            </p:cNvSpPr>
            <p:nvPr/>
          </p:nvSpPr>
          <p:spPr bwMode="auto">
            <a:xfrm>
              <a:off x="3360" y="1872"/>
              <a:ext cx="57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i="1">
                  <a:ea typeface="Osaka" charset="-128"/>
                </a:rPr>
                <a:t>WUS</a:t>
              </a:r>
            </a:p>
          </p:txBody>
        </p:sp>
        <p:sp>
          <p:nvSpPr>
            <p:cNvPr id="67593" name="Text Box 9"/>
            <p:cNvSpPr txBox="1">
              <a:spLocks noChangeArrowheads="1"/>
            </p:cNvSpPr>
            <p:nvPr/>
          </p:nvSpPr>
          <p:spPr bwMode="auto">
            <a:xfrm>
              <a:off x="3410" y="1200"/>
              <a:ext cx="52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i="1">
                  <a:ea typeface="Osaka" charset="-128"/>
                </a:rPr>
                <a:t>CLV</a:t>
              </a:r>
            </a:p>
          </p:txBody>
        </p:sp>
        <p:sp>
          <p:nvSpPr>
            <p:cNvPr id="67594" name="Text Box 10"/>
            <p:cNvSpPr txBox="1">
              <a:spLocks noChangeArrowheads="1"/>
            </p:cNvSpPr>
            <p:nvPr/>
          </p:nvSpPr>
          <p:spPr bwMode="auto">
            <a:xfrm>
              <a:off x="2511" y="1488"/>
              <a:ext cx="30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>
                  <a:ea typeface="Osaka" charset="-128"/>
                </a:rPr>
                <a:t>or</a:t>
              </a:r>
            </a:p>
          </p:txBody>
        </p:sp>
        <p:grpSp>
          <p:nvGrpSpPr>
            <p:cNvPr id="67595" name="Group 11"/>
            <p:cNvGrpSpPr>
              <a:grpSpLocks/>
            </p:cNvGrpSpPr>
            <p:nvPr/>
          </p:nvGrpSpPr>
          <p:grpSpPr bwMode="auto">
            <a:xfrm>
              <a:off x="2256" y="1200"/>
              <a:ext cx="912" cy="288"/>
              <a:chOff x="2256" y="1392"/>
              <a:chExt cx="912" cy="288"/>
            </a:xfrm>
          </p:grpSpPr>
          <p:sp>
            <p:nvSpPr>
              <p:cNvPr id="67596" name="Line 12"/>
              <p:cNvSpPr>
                <a:spLocks noChangeShapeType="1"/>
              </p:cNvSpPr>
              <p:nvPr/>
            </p:nvSpPr>
            <p:spPr bwMode="auto">
              <a:xfrm>
                <a:off x="2256" y="1536"/>
                <a:ext cx="91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97" name="Line 13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598" name="Group 14"/>
            <p:cNvGrpSpPr>
              <a:grpSpLocks/>
            </p:cNvGrpSpPr>
            <p:nvPr/>
          </p:nvGrpSpPr>
          <p:grpSpPr bwMode="auto">
            <a:xfrm>
              <a:off x="2304" y="1872"/>
              <a:ext cx="912" cy="288"/>
              <a:chOff x="2256" y="1392"/>
              <a:chExt cx="912" cy="288"/>
            </a:xfrm>
          </p:grpSpPr>
          <p:sp>
            <p:nvSpPr>
              <p:cNvPr id="67599" name="Line 15"/>
              <p:cNvSpPr>
                <a:spLocks noChangeShapeType="1"/>
              </p:cNvSpPr>
              <p:nvPr/>
            </p:nvSpPr>
            <p:spPr bwMode="auto">
              <a:xfrm>
                <a:off x="2256" y="1536"/>
                <a:ext cx="91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0" name="Line 16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6934200" y="2971800"/>
            <a:ext cx="1801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solidFill>
                  <a:srgbClr val="FF0000"/>
                </a:solidFill>
                <a:ea typeface="Osaka" charset="-128"/>
              </a:rPr>
              <a:t>Prediction?</a:t>
            </a:r>
            <a:endParaRPr lang="en-US" altLang="en-US" sz="2800"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1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7350" y="238125"/>
            <a:ext cx="8386763" cy="1143000"/>
          </a:xfrm>
        </p:spPr>
        <p:txBody>
          <a:bodyPr/>
          <a:lstStyle/>
          <a:p>
            <a:r>
              <a:rPr lang="en-US" altLang="en-US" sz="3400" i="1"/>
              <a:t>WUS</a:t>
            </a:r>
            <a:r>
              <a:rPr lang="en-US" altLang="en-US" sz="3400"/>
              <a:t> is ectopically expressed in </a:t>
            </a:r>
            <a:r>
              <a:rPr lang="en-US" altLang="en-US" sz="3400" i="1"/>
              <a:t>clv</a:t>
            </a:r>
            <a:r>
              <a:rPr lang="en-US" altLang="en-US" sz="3400"/>
              <a:t> mutants</a:t>
            </a:r>
            <a:endParaRPr lang="en-US" alt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758950"/>
            <a:ext cx="8153400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725488" y="1314450"/>
            <a:ext cx="1712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ea typeface="Osaka" charset="-128"/>
              </a:rPr>
              <a:t>Wild Type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124200" y="1314450"/>
            <a:ext cx="77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ea typeface="Osaka" charset="-128"/>
              </a:rPr>
              <a:t>clv1</a:t>
            </a:r>
            <a:endParaRPr lang="en-US" altLang="en-US" sz="2800">
              <a:ea typeface="Osaka" charset="-128"/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245100" y="1314450"/>
            <a:ext cx="77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ea typeface="Osaka" charset="-128"/>
              </a:rPr>
              <a:t>clv2</a:t>
            </a:r>
            <a:endParaRPr lang="en-US" altLang="en-US" sz="2800">
              <a:ea typeface="Osaka" charset="-128"/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7226300" y="1314450"/>
            <a:ext cx="774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 i="1">
                <a:ea typeface="Osaka" charset="-128"/>
              </a:rPr>
              <a:t>clv3</a:t>
            </a:r>
            <a:endParaRPr lang="en-US" altLang="en-US" sz="2800">
              <a:ea typeface="Osaka" charset="-128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561975" y="5813425"/>
            <a:ext cx="83058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ea typeface="Osaka" charset="-128"/>
              </a:rPr>
              <a:t>In situ hybridization shows pattern of </a:t>
            </a:r>
            <a:r>
              <a:rPr lang="en-US" altLang="en-US" sz="2200" i="1">
                <a:ea typeface="Osaka" charset="-128"/>
              </a:rPr>
              <a:t>WUSCHEL</a:t>
            </a:r>
            <a:r>
              <a:rPr lang="en-US" altLang="en-US" sz="2200">
                <a:ea typeface="Osaka" charset="-128"/>
              </a:rPr>
              <a:t> mRNA expression. </a:t>
            </a:r>
          </a:p>
          <a:p>
            <a:pPr>
              <a:spcBef>
                <a:spcPct val="50000"/>
              </a:spcBef>
            </a:pPr>
            <a:r>
              <a:rPr lang="en-US" altLang="en-US" sz="2200">
                <a:ea typeface="Osaka" charset="-128"/>
              </a:rPr>
              <a:t>This is consistent with </a:t>
            </a:r>
            <a:r>
              <a:rPr lang="en-US" altLang="en-US" sz="2200" i="1">
                <a:ea typeface="Osaka" charset="-128"/>
              </a:rPr>
              <a:t>CLV</a:t>
            </a:r>
            <a:r>
              <a:rPr lang="en-US" altLang="en-US" sz="2200">
                <a:ea typeface="Osaka" charset="-128"/>
              </a:rPr>
              <a:t> inhibiting </a:t>
            </a:r>
            <a:r>
              <a:rPr lang="en-US" altLang="en-US" sz="2200" i="1">
                <a:ea typeface="Osaka" charset="-128"/>
              </a:rPr>
              <a:t>WUS</a:t>
            </a:r>
            <a:r>
              <a:rPr lang="en-US" altLang="en-US" sz="2800">
                <a:ea typeface="Osaka" charset="-128"/>
              </a:rPr>
              <a:t> 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14338" y="4452938"/>
            <a:ext cx="21447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i="1"/>
              <a:t>WUS</a:t>
            </a:r>
            <a:r>
              <a:rPr lang="en-US" altLang="en-US" sz="2000"/>
              <a:t> normally expressed only in organizing center</a:t>
            </a:r>
            <a:endParaRPr lang="en-US" altLang="en-US"/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498850" y="4443413"/>
            <a:ext cx="21447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i="1"/>
              <a:t>WUS</a:t>
            </a:r>
            <a:r>
              <a:rPr lang="en-US" altLang="en-US" sz="2000"/>
              <a:t> now ectopic in upper layers and higher amount</a:t>
            </a:r>
            <a:endParaRPr lang="en-US" alt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2530475" y="4486275"/>
            <a:ext cx="0" cy="11652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9050" y="85725"/>
            <a:ext cx="2581275" cy="47307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/>
              <a:t>WUS</a:t>
            </a:r>
            <a:r>
              <a:rPr lang="en-US" altLang="en-US" b="1"/>
              <a:t> in situ probe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7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752475"/>
            <a:ext cx="8458200" cy="1143000"/>
          </a:xfrm>
        </p:spPr>
        <p:txBody>
          <a:bodyPr/>
          <a:lstStyle/>
          <a:p>
            <a:r>
              <a:rPr lang="en-US" altLang="en-US" sz="3400"/>
              <a:t>Ectopic expression of </a:t>
            </a:r>
            <a:r>
              <a:rPr lang="en-US" altLang="en-US" sz="3400" i="1"/>
              <a:t>WUS</a:t>
            </a:r>
            <a:r>
              <a:rPr lang="en-US" altLang="en-US" sz="3400"/>
              <a:t> induces ectopic expression of </a:t>
            </a:r>
            <a:r>
              <a:rPr lang="en-US" altLang="en-US" sz="3400" i="1"/>
              <a:t>CLV3</a:t>
            </a:r>
            <a:endParaRPr lang="en-US" altLang="en-US"/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1184275" y="2057400"/>
            <a:ext cx="6775450" cy="2914650"/>
            <a:chOff x="1012" y="1296"/>
            <a:chExt cx="4268" cy="1836"/>
          </a:xfrm>
        </p:grpSpPr>
        <p:pic>
          <p:nvPicPr>
            <p:cNvPr id="6963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" y="1309"/>
              <a:ext cx="2012" cy="1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6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96"/>
              <a:ext cx="2064" cy="18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216025" y="5981700"/>
            <a:ext cx="597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ea typeface="Osaka" charset="-128"/>
              </a:rPr>
              <a:t>The result suggests</a:t>
            </a:r>
            <a:r>
              <a:rPr lang="en-US" altLang="en-US" sz="2800" i="1">
                <a:ea typeface="Osaka" charset="-128"/>
              </a:rPr>
              <a:t> WUS</a:t>
            </a:r>
            <a:r>
              <a:rPr lang="en-US" altLang="en-US" sz="2800">
                <a:ea typeface="Osaka" charset="-128"/>
              </a:rPr>
              <a:t> activates </a:t>
            </a:r>
            <a:r>
              <a:rPr lang="en-US" altLang="en-US" sz="2800" i="1">
                <a:ea typeface="Osaka" charset="-128"/>
              </a:rPr>
              <a:t>CLV3</a:t>
            </a:r>
            <a:endParaRPr lang="en-US" altLang="en-US" sz="2800">
              <a:ea typeface="Osaka" charset="-128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660525" y="5029200"/>
            <a:ext cx="1712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ea typeface="Osaka" charset="-128"/>
              </a:rPr>
              <a:t>Wild Type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4532313" y="5029200"/>
            <a:ext cx="3700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800">
                <a:ea typeface="Osaka" charset="-128"/>
              </a:rPr>
              <a:t>35S viral promoter:</a:t>
            </a:r>
            <a:r>
              <a:rPr lang="en-US" altLang="en-US" sz="2800" i="1">
                <a:ea typeface="Osaka" charset="-128"/>
              </a:rPr>
              <a:t>WUS</a:t>
            </a:r>
            <a:endParaRPr lang="en-US" altLang="en-US" sz="2800">
              <a:ea typeface="Osaka" charset="-128"/>
            </a:endParaRP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19050" y="85725"/>
            <a:ext cx="2663825" cy="47307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/>
              <a:t>CLV3</a:t>
            </a:r>
            <a:r>
              <a:rPr lang="en-US" altLang="en-US" b="1"/>
              <a:t> in situ probe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2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Ectopic expression of </a:t>
            </a:r>
            <a:r>
              <a:rPr lang="en-US" altLang="en-US" sz="3400" i="1"/>
              <a:t>WUS (35S:WUS )</a:t>
            </a:r>
            <a:r>
              <a:rPr lang="en-US" altLang="en-US" sz="3400"/>
              <a:t> prevents organogenesis</a:t>
            </a:r>
            <a:endParaRPr lang="en-US" altLang="en-US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43434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791200" y="4114800"/>
            <a:ext cx="2895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i="1">
                <a:ea typeface="Osaka" charset="-128"/>
              </a:rPr>
              <a:t>Conclusion: </a:t>
            </a:r>
          </a:p>
          <a:p>
            <a:r>
              <a:rPr lang="en-US" altLang="en-US" sz="2800" i="1">
                <a:ea typeface="Osaka" charset="-128"/>
              </a:rPr>
              <a:t>WUS</a:t>
            </a:r>
            <a:r>
              <a:rPr lang="en-US" altLang="en-US" sz="2800">
                <a:ea typeface="Osaka" charset="-128"/>
              </a:rPr>
              <a:t> must be switched “off” for organ primordia formation</a:t>
            </a:r>
          </a:p>
        </p:txBody>
      </p:sp>
    </p:spTree>
    <p:extLst>
      <p:ext uri="{BB962C8B-B14F-4D97-AF65-F5344CB8AC3E}">
        <p14:creationId xmlns:p14="http://schemas.microsoft.com/office/powerpoint/2010/main" val="35561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do the </a:t>
            </a:r>
            <a:r>
              <a:rPr lang="en-US" altLang="en-US" i="1"/>
              <a:t>CLV</a:t>
            </a:r>
            <a:r>
              <a:rPr lang="en-US" altLang="en-US"/>
              <a:t> genes encode?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25463" y="2057400"/>
            <a:ext cx="8313737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>
                <a:ea typeface="Osaka" charset="-128"/>
              </a:rPr>
              <a:t>CLV1</a:t>
            </a:r>
            <a:r>
              <a:rPr lang="en-US" altLang="en-US" sz="2800">
                <a:ea typeface="Osaka" charset="-128"/>
              </a:rPr>
              <a:t> - Receptor Kinase (LRR - Leucine Rich Repeat)</a:t>
            </a:r>
          </a:p>
          <a:p>
            <a:endParaRPr lang="en-US" altLang="en-US" sz="2800">
              <a:ea typeface="Osaka" charset="-128"/>
            </a:endParaRPr>
          </a:p>
          <a:p>
            <a:r>
              <a:rPr lang="en-US" altLang="en-US" sz="2800" b="1" i="1">
                <a:ea typeface="Osaka" charset="-128"/>
              </a:rPr>
              <a:t>CLV2</a:t>
            </a:r>
            <a:r>
              <a:rPr lang="en-US" altLang="en-US" sz="2800" b="1">
                <a:ea typeface="Osaka" charset="-128"/>
              </a:rPr>
              <a:t> </a:t>
            </a:r>
            <a:r>
              <a:rPr lang="en-US" altLang="en-US" sz="2800">
                <a:ea typeface="Osaka" charset="-128"/>
              </a:rPr>
              <a:t>- Receptor co-factor (LRR but no kinase domain)</a:t>
            </a:r>
          </a:p>
          <a:p>
            <a:r>
              <a:rPr lang="en-US" altLang="en-US" sz="2800" i="1">
                <a:ea typeface="Osaka" charset="-128"/>
              </a:rPr>
              <a:t>CLV1</a:t>
            </a:r>
            <a:r>
              <a:rPr lang="en-US" altLang="en-US" sz="2800">
                <a:ea typeface="Osaka" charset="-128"/>
              </a:rPr>
              <a:t> and </a:t>
            </a:r>
            <a:r>
              <a:rPr lang="en-US" altLang="en-US" sz="2800" i="1">
                <a:ea typeface="Osaka" charset="-128"/>
              </a:rPr>
              <a:t>CLV2</a:t>
            </a:r>
            <a:r>
              <a:rPr lang="en-US" altLang="en-US" sz="2800">
                <a:ea typeface="Osaka" charset="-128"/>
              </a:rPr>
              <a:t> heterodimerize and generate a receptor complex</a:t>
            </a:r>
          </a:p>
          <a:p>
            <a:endParaRPr lang="en-US" altLang="en-US" sz="2800">
              <a:ea typeface="Osaka" charset="-128"/>
            </a:endParaRPr>
          </a:p>
          <a:p>
            <a:r>
              <a:rPr lang="en-US" altLang="en-US" sz="2800" b="1" i="1">
                <a:ea typeface="Osaka" charset="-128"/>
              </a:rPr>
              <a:t>CLV3</a:t>
            </a:r>
            <a:r>
              <a:rPr lang="en-US" altLang="en-US" sz="2800">
                <a:ea typeface="Osaka" charset="-128"/>
              </a:rPr>
              <a:t> - A 96 amino acid peptide ligand for the </a:t>
            </a:r>
            <a:r>
              <a:rPr lang="en-US" altLang="en-US" sz="2800" i="1">
                <a:ea typeface="Osaka" charset="-128"/>
              </a:rPr>
              <a:t>CLV1/CLV2</a:t>
            </a:r>
            <a:r>
              <a:rPr lang="en-US" altLang="en-US" sz="2800">
                <a:ea typeface="Osaka" charset="-128"/>
              </a:rPr>
              <a:t> receptor complex</a:t>
            </a:r>
          </a:p>
        </p:txBody>
      </p:sp>
    </p:spTree>
    <p:extLst>
      <p:ext uri="{BB962C8B-B14F-4D97-AF65-F5344CB8AC3E}">
        <p14:creationId xmlns:p14="http://schemas.microsoft.com/office/powerpoint/2010/main" val="23827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601200" cy="1143000"/>
          </a:xfrm>
        </p:spPr>
        <p:txBody>
          <a:bodyPr/>
          <a:lstStyle/>
          <a:p>
            <a:pPr eaLnBrk="1" hangingPunct="1"/>
            <a:r>
              <a:rPr lang="en-US" altLang="en-US" sz="3200" b="1" smtClean="0"/>
              <a:t>Differences between animal and plant development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1436688"/>
            <a:ext cx="8229600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200" dirty="0"/>
              <a:t>plant cells do not migrate </a:t>
            </a:r>
          </a:p>
          <a:p>
            <a:pPr marL="0" indent="0"/>
            <a:endParaRPr lang="en-US" altLang="en-US" sz="2200" dirty="0"/>
          </a:p>
          <a:p>
            <a:pPr>
              <a:buFontTx/>
              <a:buChar char="•"/>
            </a:pPr>
            <a:r>
              <a:rPr lang="en-US" altLang="en-US" sz="2200" dirty="0"/>
              <a:t>plant meristems generate organs throughout the life of the plant not just during embryogenesis</a:t>
            </a:r>
          </a:p>
          <a:p>
            <a:pPr>
              <a:buFontTx/>
              <a:buChar char="•"/>
            </a:pPr>
            <a:endParaRPr lang="en-US" altLang="en-US" sz="2200" dirty="0"/>
          </a:p>
          <a:p>
            <a:pPr>
              <a:buFontTx/>
              <a:buChar char="•"/>
            </a:pPr>
            <a:r>
              <a:rPr lang="en-US" altLang="en-US" sz="2200" dirty="0"/>
              <a:t>plant cells are more plastic than animal cells</a:t>
            </a:r>
          </a:p>
          <a:p>
            <a:pPr>
              <a:buFontTx/>
              <a:buChar char="•"/>
            </a:pPr>
            <a:endParaRPr lang="en-US" altLang="en-US" sz="2200" dirty="0"/>
          </a:p>
          <a:p>
            <a:pPr>
              <a:buFontTx/>
              <a:buChar char="•"/>
            </a:pPr>
            <a:r>
              <a:rPr lang="en-US" altLang="en-US" sz="2200" dirty="0"/>
              <a:t>cell death is more rarely used to generate form in plants</a:t>
            </a:r>
          </a:p>
          <a:p>
            <a:pPr>
              <a:buFontTx/>
              <a:buChar char="•"/>
            </a:pPr>
            <a:endParaRPr lang="en-US" altLang="en-US" sz="2200" dirty="0"/>
          </a:p>
          <a:p>
            <a:pPr>
              <a:buFontTx/>
              <a:buChar char="•"/>
            </a:pPr>
            <a:r>
              <a:rPr lang="en-US" altLang="en-US" sz="2200" dirty="0"/>
              <a:t>developmental mechanisms evolved independently - minimal homology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16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162800" cy="1143000"/>
          </a:xfrm>
        </p:spPr>
        <p:txBody>
          <a:bodyPr/>
          <a:lstStyle/>
          <a:p>
            <a:r>
              <a:rPr lang="en-US" altLang="en-US"/>
              <a:t>What does the </a:t>
            </a:r>
            <a:r>
              <a:rPr lang="en-US" altLang="en-US" i="1"/>
              <a:t>WUSCHEL</a:t>
            </a:r>
            <a:r>
              <a:rPr lang="en-US" altLang="en-US"/>
              <a:t> gene encode?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485900" y="2819400"/>
            <a:ext cx="6172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i="1">
                <a:ea typeface="Osaka" charset="-128"/>
              </a:rPr>
              <a:t>WUSCHEL</a:t>
            </a:r>
            <a:r>
              <a:rPr lang="en-US" altLang="en-US" sz="2800">
                <a:ea typeface="Osaka" charset="-128"/>
              </a:rPr>
              <a:t> - DNA-binding transcription factor (Homeodomain type)</a:t>
            </a:r>
          </a:p>
        </p:txBody>
      </p:sp>
    </p:spTree>
    <p:extLst>
      <p:ext uri="{BB962C8B-B14F-4D97-AF65-F5344CB8AC3E}">
        <p14:creationId xmlns:p14="http://schemas.microsoft.com/office/powerpoint/2010/main" val="28133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/>
              <a:t>Model for </a:t>
            </a:r>
            <a:r>
              <a:rPr lang="en-US" altLang="en-US" i="1"/>
              <a:t>CLV</a:t>
            </a:r>
            <a:r>
              <a:rPr lang="en-US" altLang="en-US"/>
              <a:t> and </a:t>
            </a:r>
            <a:r>
              <a:rPr lang="en-US" altLang="en-US" i="1"/>
              <a:t>WUS</a:t>
            </a:r>
            <a:r>
              <a:rPr lang="en-US" altLang="en-US"/>
              <a:t> Function in SAM</a:t>
            </a: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841500"/>
            <a:ext cx="6934200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28600" y="5594350"/>
            <a:ext cx="6935788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>
                <a:ea typeface="Osaka" charset="-128"/>
              </a:rPr>
              <a:t>WUS</a:t>
            </a:r>
            <a:r>
              <a:rPr lang="en-US" altLang="en-US">
                <a:ea typeface="Osaka" charset="-128"/>
              </a:rPr>
              <a:t> = organizing center (stimulates </a:t>
            </a:r>
            <a:r>
              <a:rPr lang="en-US" altLang="en-US" i="1">
                <a:ea typeface="Osaka" charset="-128"/>
              </a:rPr>
              <a:t>CLV3 </a:t>
            </a:r>
            <a:r>
              <a:rPr lang="en-US" altLang="en-US">
                <a:ea typeface="Osaka" charset="-128"/>
              </a:rPr>
              <a:t>expression)</a:t>
            </a:r>
          </a:p>
          <a:p>
            <a:r>
              <a:rPr lang="en-US" altLang="en-US" i="1">
                <a:ea typeface="Osaka" charset="-128"/>
              </a:rPr>
              <a:t>CLV3</a:t>
            </a:r>
            <a:r>
              <a:rPr lang="en-US" altLang="en-US">
                <a:ea typeface="Osaka" charset="-128"/>
              </a:rPr>
              <a:t> = expressed in stem cells</a:t>
            </a:r>
          </a:p>
          <a:p>
            <a:r>
              <a:rPr lang="en-US" altLang="en-US" i="1">
                <a:ea typeface="Osaka" charset="-128"/>
              </a:rPr>
              <a:t>CLV1, 2, 3 </a:t>
            </a:r>
            <a:r>
              <a:rPr lang="en-US" altLang="en-US">
                <a:ea typeface="Osaka" charset="-128"/>
              </a:rPr>
              <a:t>inhibit </a:t>
            </a:r>
            <a:r>
              <a:rPr lang="en-US" altLang="en-US" i="1">
                <a:ea typeface="Osaka" charset="-128"/>
              </a:rPr>
              <a:t>WUS </a:t>
            </a:r>
            <a:r>
              <a:rPr lang="en-US" altLang="en-US">
                <a:ea typeface="Osaka" charset="-128"/>
              </a:rPr>
              <a:t>expression</a:t>
            </a:r>
            <a:endParaRPr lang="en-US" altLang="en-US" sz="2800">
              <a:ea typeface="Osaka" charset="-128"/>
            </a:endParaRPr>
          </a:p>
        </p:txBody>
      </p:sp>
      <p:sp>
        <p:nvSpPr>
          <p:cNvPr id="65541" name="Oval 5"/>
          <p:cNvSpPr>
            <a:spLocks noChangeArrowheads="1"/>
          </p:cNvSpPr>
          <p:nvPr/>
        </p:nvSpPr>
        <p:spPr bwMode="auto">
          <a:xfrm>
            <a:off x="3962400" y="3810000"/>
            <a:ext cx="1752600" cy="1752600"/>
          </a:xfrm>
          <a:prstGeom prst="ellipse">
            <a:avLst/>
          </a:prstGeom>
          <a:solidFill>
            <a:srgbClr val="FFFF99">
              <a:alpha val="50000"/>
            </a:srgbClr>
          </a:solidFill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 i="1">
              <a:ea typeface="Osaka" charset="-128"/>
            </a:endParaRPr>
          </a:p>
          <a:p>
            <a:pPr algn="ctr"/>
            <a:endParaRPr lang="en-US" altLang="en-US" sz="2000" i="1">
              <a:ea typeface="Osaka" charset="-128"/>
            </a:endParaRPr>
          </a:p>
          <a:p>
            <a:pPr algn="ctr"/>
            <a:endParaRPr lang="en-US" altLang="en-US" sz="2000" i="1">
              <a:ea typeface="Osaka" charset="-128"/>
            </a:endParaRPr>
          </a:p>
          <a:p>
            <a:pPr algn="ctr"/>
            <a:r>
              <a:rPr lang="en-US" altLang="en-US" sz="2000" i="1">
                <a:ea typeface="Osaka" charset="-128"/>
              </a:rPr>
              <a:t>CLV1</a:t>
            </a:r>
          </a:p>
          <a:p>
            <a:pPr algn="ctr"/>
            <a:r>
              <a:rPr lang="en-US" altLang="en-US" sz="2000" i="1">
                <a:ea typeface="Osaka" charset="-128"/>
              </a:rPr>
              <a:t>CLV2</a:t>
            </a:r>
            <a:endParaRPr lang="en-US" altLang="en-US" sz="2800">
              <a:ea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134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22263" y="1627188"/>
            <a:ext cx="882173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9863" indent="-1698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ea typeface="Osaka" charset="-128"/>
              </a:rPr>
              <a:t>Stem cells in the SAM generate all post-embryonic above-ground plant organs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ea typeface="Osaka" charset="-128"/>
              </a:rPr>
              <a:t>Organizing center maintains stem cell population size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ea typeface="Osaka" charset="-128"/>
              </a:rPr>
              <a:t>A variety of molecules are required to maintain stem cell homeostasis during organogenesis: transcription factors; peptide signaling molecules; LRR receptor </a:t>
            </a:r>
            <a:r>
              <a:rPr lang="en-US" altLang="en-US" sz="2800" dirty="0" smtClean="0">
                <a:ea typeface="Osaka" charset="-128"/>
              </a:rPr>
              <a:t>kinases.</a:t>
            </a:r>
            <a:endParaRPr lang="en-US" altLang="en-US" sz="2800" dirty="0">
              <a:ea typeface="Osaka" charset="-128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>
                <a:ea typeface="Osaka" charset="-128"/>
              </a:rPr>
              <a:t>Organs initiate from </a:t>
            </a:r>
            <a:r>
              <a:rPr lang="en-US" altLang="en-US" sz="2800" dirty="0" err="1">
                <a:ea typeface="Osaka" charset="-128"/>
              </a:rPr>
              <a:t>peripherial</a:t>
            </a:r>
            <a:r>
              <a:rPr lang="en-US" altLang="en-US" sz="2800" dirty="0">
                <a:ea typeface="Osaka" charset="-128"/>
              </a:rPr>
              <a:t> zone as they leave the CZ niche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altLang="en-US" sz="2800" dirty="0">
              <a:ea typeface="Osaka" charset="-128"/>
            </a:endParaRPr>
          </a:p>
          <a:p>
            <a:r>
              <a:rPr lang="en-US" altLang="en-US" sz="2800" dirty="0">
                <a:ea typeface="Osaka" charset="-128"/>
              </a:rPr>
              <a:t> </a:t>
            </a:r>
          </a:p>
          <a:p>
            <a:endParaRPr lang="en-US" altLang="en-US" sz="2000" dirty="0">
              <a:ea typeface="Osaka" charset="-128"/>
            </a:endParaRPr>
          </a:p>
          <a:p>
            <a:pPr algn="ctr"/>
            <a:r>
              <a:rPr lang="en-US" altLang="en-US" sz="2800" dirty="0">
                <a:ea typeface="Osaka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246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Plant Life Cycle</a:t>
            </a:r>
          </a:p>
        </p:txBody>
      </p:sp>
      <p:grpSp>
        <p:nvGrpSpPr>
          <p:cNvPr id="5123" name="Group 7"/>
          <p:cNvGrpSpPr>
            <a:grpSpLocks/>
          </p:cNvGrpSpPr>
          <p:nvPr/>
        </p:nvGrpSpPr>
        <p:grpSpPr bwMode="auto">
          <a:xfrm>
            <a:off x="806450" y="1371600"/>
            <a:ext cx="8032750" cy="4518025"/>
            <a:chOff x="508" y="864"/>
            <a:chExt cx="5060" cy="2846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" y="864"/>
              <a:ext cx="1940" cy="2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" y="960"/>
              <a:ext cx="3552" cy="2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1752600" y="6096000"/>
            <a:ext cx="512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/>
              <a:t>sporophyte = 2n; 	gametophyte = 1n</a:t>
            </a:r>
          </a:p>
        </p:txBody>
      </p:sp>
    </p:spTree>
    <p:extLst>
      <p:ext uri="{BB962C8B-B14F-4D97-AF65-F5344CB8AC3E}">
        <p14:creationId xmlns:p14="http://schemas.microsoft.com/office/powerpoint/2010/main" val="29337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Shoot and Root Meristems</a:t>
            </a:r>
          </a:p>
        </p:txBody>
      </p:sp>
      <p:grpSp>
        <p:nvGrpSpPr>
          <p:cNvPr id="111623" name="Group 7"/>
          <p:cNvGrpSpPr>
            <a:grpSpLocks/>
          </p:cNvGrpSpPr>
          <p:nvPr/>
        </p:nvGrpSpPr>
        <p:grpSpPr bwMode="auto">
          <a:xfrm>
            <a:off x="457200" y="2133600"/>
            <a:ext cx="6096000" cy="4495800"/>
            <a:chOff x="672" y="1296"/>
            <a:chExt cx="3840" cy="2832"/>
          </a:xfrm>
        </p:grpSpPr>
        <p:grpSp>
          <p:nvGrpSpPr>
            <p:cNvPr id="111621" name="Group 5"/>
            <p:cNvGrpSpPr>
              <a:grpSpLocks/>
            </p:cNvGrpSpPr>
            <p:nvPr/>
          </p:nvGrpSpPr>
          <p:grpSpPr bwMode="auto">
            <a:xfrm>
              <a:off x="672" y="1296"/>
              <a:ext cx="3840" cy="2832"/>
              <a:chOff x="96" y="1488"/>
              <a:chExt cx="3840" cy="2832"/>
            </a:xfrm>
          </p:grpSpPr>
          <p:pic>
            <p:nvPicPr>
              <p:cNvPr id="111619" name="Picture 3" descr="DevBio8e-Fig-20-15-0.jpg                                       000000A3Gilbert 8e IRL                 00000000: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1656"/>
                <a:ext cx="3552" cy="26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1620" name="Rectangle 4"/>
              <p:cNvSpPr>
                <a:spLocks noChangeArrowheads="1"/>
              </p:cNvSpPr>
              <p:nvPr/>
            </p:nvSpPr>
            <p:spPr bwMode="auto">
              <a:xfrm>
                <a:off x="96" y="1488"/>
                <a:ext cx="1536" cy="2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1622" name="Rectangle 6"/>
            <p:cNvSpPr>
              <a:spLocks noChangeArrowheads="1"/>
            </p:cNvSpPr>
            <p:nvPr/>
          </p:nvSpPr>
          <p:spPr bwMode="auto">
            <a:xfrm>
              <a:off x="2112" y="2016"/>
              <a:ext cx="528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4" name="Rectangle 8"/>
          <p:cNvSpPr>
            <a:spLocks noChangeArrowheads="1"/>
          </p:cNvSpPr>
          <p:nvPr/>
        </p:nvSpPr>
        <p:spPr bwMode="auto">
          <a:xfrm>
            <a:off x="5562600" y="3657600"/>
            <a:ext cx="10668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Rectangle 9"/>
          <p:cNvSpPr>
            <a:spLocks noChangeArrowheads="1"/>
          </p:cNvSpPr>
          <p:nvPr/>
        </p:nvSpPr>
        <p:spPr bwMode="auto">
          <a:xfrm>
            <a:off x="5181600" y="4648200"/>
            <a:ext cx="13716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4113213" y="3124200"/>
            <a:ext cx="3248025" cy="3286125"/>
            <a:chOff x="2591" y="1968"/>
            <a:chExt cx="2046" cy="2070"/>
          </a:xfrm>
        </p:grpSpPr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968"/>
              <a:ext cx="2045" cy="2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180" name="Rectangle 4"/>
            <p:cNvSpPr>
              <a:spLocks noChangeArrowheads="1"/>
            </p:cNvSpPr>
            <p:nvPr/>
          </p:nvSpPr>
          <p:spPr bwMode="auto">
            <a:xfrm>
              <a:off x="2591" y="1996"/>
              <a:ext cx="336" cy="384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1" name="Rectangle 5"/>
            <p:cNvSpPr>
              <a:spLocks noChangeArrowheads="1"/>
            </p:cNvSpPr>
            <p:nvPr/>
          </p:nvSpPr>
          <p:spPr bwMode="auto">
            <a:xfrm>
              <a:off x="3898" y="1998"/>
              <a:ext cx="720" cy="384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Plant Shoot Meristems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09600" y="1676400"/>
            <a:ext cx="784066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0"/>
              </a:spcBef>
            </a:pPr>
            <a:r>
              <a:rPr lang="en-US" altLang="en-US" sz="2800" b="1"/>
              <a:t>What is a meristem and what does it do</a:t>
            </a:r>
            <a:r>
              <a:rPr lang="en-US" altLang="en-US" sz="2800"/>
              <a:t>?</a:t>
            </a:r>
          </a:p>
          <a:p>
            <a:pPr>
              <a:spcBef>
                <a:spcPct val="100000"/>
              </a:spcBef>
            </a:pPr>
            <a:r>
              <a:rPr lang="en-US" altLang="en-US" sz="2800"/>
              <a:t>Group of organized cells that has two major functions</a:t>
            </a:r>
          </a:p>
          <a:p>
            <a:pPr>
              <a:spcBef>
                <a:spcPct val="100000"/>
              </a:spcBef>
            </a:pPr>
            <a:r>
              <a:rPr lang="en-US" altLang="en-US" sz="2800"/>
              <a:t>1. Generates organs</a:t>
            </a:r>
          </a:p>
          <a:p>
            <a:pPr>
              <a:spcBef>
                <a:spcPct val="100000"/>
              </a:spcBef>
            </a:pPr>
            <a:r>
              <a:rPr lang="en-US" altLang="en-US" sz="2800"/>
              <a:t>2. Maintains itself</a:t>
            </a:r>
          </a:p>
          <a:p>
            <a:endParaRPr lang="en-US" altLang="en-US" sz="2800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7620000" y="4343400"/>
            <a:ext cx="1350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ea typeface="Osaka" charset="-128"/>
              </a:rPr>
              <a:t>Root </a:t>
            </a:r>
          </a:p>
          <a:p>
            <a:pPr algn="ctr"/>
            <a:r>
              <a:rPr lang="en-US" altLang="en-US">
                <a:ea typeface="Osaka" charset="-128"/>
              </a:rPr>
              <a:t>Meristem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2230438" y="5181600"/>
            <a:ext cx="14271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ea typeface="Osaka" charset="-128"/>
              </a:rPr>
              <a:t>Shoot </a:t>
            </a:r>
          </a:p>
          <a:p>
            <a:pPr algn="ctr"/>
            <a:r>
              <a:rPr lang="en-US" altLang="en-US">
                <a:ea typeface="Osaka" charset="-128"/>
              </a:rPr>
              <a:t>Apical</a:t>
            </a:r>
          </a:p>
          <a:p>
            <a:pPr algn="ctr"/>
            <a:r>
              <a:rPr lang="en-US" altLang="en-US">
                <a:ea typeface="Osaka" charset="-128"/>
              </a:rPr>
              <a:t> Meristem</a:t>
            </a:r>
            <a:endParaRPr lang="en-US" altLang="en-US" sz="2800">
              <a:ea typeface="Osaka" charset="-128"/>
            </a:endParaRPr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3581400" y="5791200"/>
            <a:ext cx="10668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7239000" y="4267200"/>
            <a:ext cx="10668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/>
              <a:t>What organs do they generate?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3050"/>
            <a:ext cx="315436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724400" y="2819400"/>
            <a:ext cx="39624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/>
              <a:t>Shoot Apical Meristem</a:t>
            </a:r>
            <a:r>
              <a:rPr lang="en-US" altLang="en-US" sz="2800"/>
              <a:t> Leaves, stems, branches, thorns, flowers, and additional meristems</a:t>
            </a:r>
          </a:p>
          <a:p>
            <a:endParaRPr lang="en-US" altLang="en-US" sz="2800"/>
          </a:p>
          <a:p>
            <a:r>
              <a:rPr lang="en-US" altLang="en-US" sz="2800" b="1"/>
              <a:t>Root Apical Meristem</a:t>
            </a:r>
            <a:r>
              <a:rPr lang="en-US" altLang="en-US" sz="2800"/>
              <a:t> roots       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38600" y="55626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r>
              <a:rPr lang="en-US" altLang="en-US"/>
              <a:t>Where are plant meristems located?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438" y="1447800"/>
            <a:ext cx="3154362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50202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38200" y="5638800"/>
            <a:ext cx="1739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Root Apical </a:t>
            </a:r>
          </a:p>
          <a:p>
            <a:pPr algn="ctr"/>
            <a:r>
              <a:rPr lang="en-US" altLang="en-US"/>
              <a:t>Meristem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2513013" y="6096000"/>
            <a:ext cx="841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191000" y="1219200"/>
            <a:ext cx="1858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Shoot Apical </a:t>
            </a:r>
          </a:p>
          <a:p>
            <a:pPr algn="ctr"/>
            <a:r>
              <a:rPr lang="en-US" altLang="en-US"/>
              <a:t>Meristem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5867400" y="1905000"/>
            <a:ext cx="3810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3276600" y="1524000"/>
            <a:ext cx="914400" cy="381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22300" y="2743200"/>
            <a:ext cx="19859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Axillary Shoot</a:t>
            </a:r>
          </a:p>
          <a:p>
            <a:pPr algn="ctr"/>
            <a:r>
              <a:rPr lang="en-US" altLang="en-US"/>
              <a:t>Meristem</a:t>
            </a: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H="1">
            <a:off x="2590800" y="3048000"/>
            <a:ext cx="838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457200"/>
            <a:ext cx="4724400" cy="1143000"/>
          </a:xfrm>
        </p:spPr>
        <p:txBody>
          <a:bodyPr/>
          <a:lstStyle/>
          <a:p>
            <a:r>
              <a:rPr lang="en-US" altLang="en-US"/>
              <a:t>Some Meristems are Indeterminate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114800" y="3429000"/>
            <a:ext cx="3581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Continuous ability to produce organs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15621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/>
              <a:t>Stem Cells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400800" cy="406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545</Words>
  <Application>Microsoft Office PowerPoint</Application>
  <PresentationFormat>On-screen Show (4:3)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Osaka</vt:lpstr>
      <vt:lpstr>Times</vt:lpstr>
      <vt:lpstr>Blank Presentation</vt:lpstr>
      <vt:lpstr>PowerPoint Presentation</vt:lpstr>
      <vt:lpstr>Differences between animal and plant development</vt:lpstr>
      <vt:lpstr>Plant Life Cycle</vt:lpstr>
      <vt:lpstr>Shoot and Root Meristems</vt:lpstr>
      <vt:lpstr>Plant Shoot Meristems</vt:lpstr>
      <vt:lpstr>What organs do they generate?</vt:lpstr>
      <vt:lpstr>Where are plant meristems located?</vt:lpstr>
      <vt:lpstr>Some Meristems are Indeterminate</vt:lpstr>
      <vt:lpstr>Stem Cells</vt:lpstr>
      <vt:lpstr>Zones of the meristem have different rates of cell division</vt:lpstr>
      <vt:lpstr>Molecular mechanisms of meristem maintenance and functioning</vt:lpstr>
      <vt:lpstr>Mutants that fail to make meristems</vt:lpstr>
      <vt:lpstr>Mutants that make larger meristems</vt:lpstr>
      <vt:lpstr>wus clv3 double mutant analysis</vt:lpstr>
      <vt:lpstr>Double mutant suggests a linear pathway</vt:lpstr>
      <vt:lpstr>WUS is ectopically expressed in clv mutants</vt:lpstr>
      <vt:lpstr>Ectopic expression of WUS induces ectopic expression of CLV3</vt:lpstr>
      <vt:lpstr>Ectopic expression of WUS (35S:WUS ) prevents organogenesis</vt:lpstr>
      <vt:lpstr>What do the CLV genes encode?</vt:lpstr>
      <vt:lpstr>What does the WUSCHEL gene encode?</vt:lpstr>
      <vt:lpstr>Model for CLV and WUS Function in SAM</vt:lpstr>
      <vt:lpstr>SUMMARY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in Plants</dc:title>
  <dc:creator>Trial User</dc:creator>
  <cp:lastModifiedBy>Bob Franks</cp:lastModifiedBy>
  <cp:revision>126</cp:revision>
  <cp:lastPrinted>2007-11-19T17:01:37Z</cp:lastPrinted>
  <dcterms:created xsi:type="dcterms:W3CDTF">2007-11-16T19:00:30Z</dcterms:created>
  <dcterms:modified xsi:type="dcterms:W3CDTF">2018-02-07T01:34:51Z</dcterms:modified>
</cp:coreProperties>
</file>