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536" r:id="rId2"/>
    <p:sldId id="557" r:id="rId3"/>
    <p:sldId id="551" r:id="rId4"/>
    <p:sldId id="558" r:id="rId5"/>
    <p:sldId id="318" r:id="rId6"/>
    <p:sldId id="552" r:id="rId7"/>
    <p:sldId id="531" r:id="rId8"/>
    <p:sldId id="487" r:id="rId9"/>
    <p:sldId id="553" r:id="rId10"/>
    <p:sldId id="532" r:id="rId11"/>
    <p:sldId id="533" r:id="rId12"/>
    <p:sldId id="534" r:id="rId13"/>
    <p:sldId id="515" r:id="rId14"/>
    <p:sldId id="549" r:id="rId15"/>
    <p:sldId id="548" r:id="rId16"/>
    <p:sldId id="485" r:id="rId17"/>
    <p:sldId id="516" r:id="rId18"/>
    <p:sldId id="486" r:id="rId19"/>
    <p:sldId id="517" r:id="rId20"/>
    <p:sldId id="511" r:id="rId21"/>
    <p:sldId id="512" r:id="rId22"/>
    <p:sldId id="555" r:id="rId23"/>
    <p:sldId id="295" r:id="rId24"/>
    <p:sldId id="514" r:id="rId25"/>
    <p:sldId id="556" r:id="rId26"/>
    <p:sldId id="554" r:id="rId27"/>
    <p:sldId id="545" r:id="rId28"/>
    <p:sldId id="538" r:id="rId29"/>
    <p:sldId id="522" r:id="rId30"/>
    <p:sldId id="540" r:id="rId31"/>
    <p:sldId id="305" r:id="rId32"/>
    <p:sldId id="550" r:id="rId33"/>
    <p:sldId id="518" r:id="rId34"/>
    <p:sldId id="519" r:id="rId35"/>
    <p:sldId id="544" r:id="rId36"/>
    <p:sldId id="543" r:id="rId37"/>
    <p:sldId id="513" r:id="rId38"/>
    <p:sldId id="528" r:id="rId39"/>
    <p:sldId id="542" r:id="rId40"/>
    <p:sldId id="541" r:id="rId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157" autoAdjust="0"/>
  </p:normalViewPr>
  <p:slideViewPr>
    <p:cSldViewPr snapToGrid="0">
      <p:cViewPr varScale="1">
        <p:scale>
          <a:sx n="53" d="100"/>
          <a:sy n="53" d="100"/>
        </p:scale>
        <p:origin x="1560"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198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198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198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0C124E1A-3E1B-7445-B5B8-3DDA5028AEB5}" type="slidenum">
              <a:rPr lang="en-US"/>
              <a:pPr>
                <a:defRPr/>
              </a:pPr>
              <a:t>‹#›</a:t>
            </a:fld>
            <a:endParaRPr lang="en-US"/>
          </a:p>
        </p:txBody>
      </p:sp>
    </p:spTree>
    <p:extLst>
      <p:ext uri="{BB962C8B-B14F-4D97-AF65-F5344CB8AC3E}">
        <p14:creationId xmlns:p14="http://schemas.microsoft.com/office/powerpoint/2010/main" val="1985515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91491"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9149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91493"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1494"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91495"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6E9E2F39-E9C7-1D4E-A2CD-3E06E2FC316F}" type="slidenum">
              <a:rPr lang="en-US"/>
              <a:pPr>
                <a:defRPr/>
              </a:pPr>
              <a:t>‹#›</a:t>
            </a:fld>
            <a:endParaRPr lang="en-US"/>
          </a:p>
        </p:txBody>
      </p:sp>
    </p:spTree>
    <p:extLst>
      <p:ext uri="{BB962C8B-B14F-4D97-AF65-F5344CB8AC3E}">
        <p14:creationId xmlns:p14="http://schemas.microsoft.com/office/powerpoint/2010/main" val="2383073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latin typeface="Times New Roman" panose="02020603050405020304" pitchFamily="18" charset="0"/>
              </a:rPr>
              <a:t>Figure 9.1  </a:t>
            </a:r>
            <a:r>
              <a:rPr lang="en-US" altLang="en-US" dirty="0" err="1" smtClean="0">
                <a:latin typeface="Times New Roman" panose="02020603050405020304" pitchFamily="18" charset="0"/>
              </a:rPr>
              <a:t>Polytene</a:t>
            </a:r>
            <a:r>
              <a:rPr lang="en-US" altLang="en-US" dirty="0" smtClean="0">
                <a:latin typeface="Times New Roman" panose="02020603050405020304" pitchFamily="18" charset="0"/>
              </a:rPr>
              <a:t> chromosomes of </a:t>
            </a:r>
            <a:r>
              <a:rPr lang="en-US" altLang="en-US" i="1" dirty="0" smtClean="0">
                <a:latin typeface="Times New Roman" panose="02020603050405020304" pitchFamily="18" charset="0"/>
              </a:rPr>
              <a:t>Drosophila</a:t>
            </a:r>
            <a:r>
              <a:rPr lang="en-US" altLang="en-US" dirty="0" smtClean="0">
                <a:latin typeface="Times New Roman" panose="02020603050405020304" pitchFamily="18" charset="0"/>
              </a:rPr>
              <a:t>. DNA in the larval salivary glands and other larval tissue replicates without separating. (A) Photograph of the</a:t>
            </a:r>
            <a:r>
              <a:rPr lang="en-US" altLang="en-US" i="1" dirty="0" smtClean="0">
                <a:latin typeface="Times New Roman" panose="02020603050405020304" pitchFamily="18" charset="0"/>
              </a:rPr>
              <a:t> D. melanogaster</a:t>
            </a:r>
            <a:r>
              <a:rPr lang="en-US" altLang="en-US" dirty="0" smtClean="0">
                <a:latin typeface="Times New Roman" panose="02020603050405020304" pitchFamily="18" charset="0"/>
              </a:rPr>
              <a:t> X chromosome. The chart above it was made by Morgan’s student Calvin Bridges in 1935. (B) Chromosomes from salivary gland cells of a third instar </a:t>
            </a:r>
            <a:r>
              <a:rPr lang="en-US" altLang="en-US" i="1" dirty="0" smtClean="0">
                <a:latin typeface="Times New Roman" panose="02020603050405020304" pitchFamily="18" charset="0"/>
              </a:rPr>
              <a:t>D. melanogaster</a:t>
            </a:r>
            <a:r>
              <a:rPr lang="en-US" altLang="en-US" dirty="0" smtClean="0">
                <a:latin typeface="Times New Roman" panose="02020603050405020304" pitchFamily="18" charset="0"/>
              </a:rPr>
              <a:t> male. Each </a:t>
            </a:r>
            <a:r>
              <a:rPr lang="en-US" altLang="en-US" dirty="0" err="1" smtClean="0">
                <a:latin typeface="Times New Roman" panose="02020603050405020304" pitchFamily="18" charset="0"/>
              </a:rPr>
              <a:t>polytene</a:t>
            </a:r>
            <a:r>
              <a:rPr lang="en-US" altLang="en-US" dirty="0" smtClean="0">
                <a:latin typeface="Times New Roman" panose="02020603050405020304" pitchFamily="18" charset="0"/>
              </a:rPr>
              <a:t> chromosome has 1024 strands of DNA (blue stain). Here, an antibody (red) directed against the MSL transcription factor binds only to genes on the X chromosome. MSL accelerates gene expression in the single male X chromosome so it can match the amount of gene expression by females with their two X chromosomes. (A from Brody 1996; B photograph by A. A. </a:t>
            </a:r>
            <a:r>
              <a:rPr lang="en-US" altLang="en-US" dirty="0" err="1" smtClean="0">
                <a:latin typeface="Times New Roman" panose="02020603050405020304" pitchFamily="18" charset="0"/>
              </a:rPr>
              <a:t>Alekseyenko</a:t>
            </a:r>
            <a:r>
              <a:rPr lang="en-US" altLang="en-US" dirty="0" smtClean="0">
                <a:latin typeface="Times New Roman" panose="02020603050405020304" pitchFamily="18" charset="0"/>
              </a:rPr>
              <a:t> and M. I. Kuroda.)</a:t>
            </a:r>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B91E9C6D-6B8F-48AF-8F3B-1AC2219FFF10}" type="slidenum">
              <a:rPr lang="en-US" altLang="en-US" sz="1200"/>
              <a:pPr eaLnBrk="1" hangingPunct="1"/>
              <a:t>6</a:t>
            </a:fld>
            <a:endParaRPr lang="en-US" altLang="en-US" sz="1200"/>
          </a:p>
        </p:txBody>
      </p:sp>
    </p:spTree>
    <p:extLst>
      <p:ext uri="{BB962C8B-B14F-4D97-AF65-F5344CB8AC3E}">
        <p14:creationId xmlns:p14="http://schemas.microsoft.com/office/powerpoint/2010/main" val="133148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mtClean="0">
                <a:latin typeface="Times New Roman" panose="02020603050405020304" pitchFamily="18" charset="0"/>
              </a:rPr>
              <a:t>Figure 9.7  Generalized model of </a:t>
            </a:r>
            <a:r>
              <a:rPr lang="en-US" altLang="en-US" i="1" smtClean="0">
                <a:latin typeface="Times New Roman" panose="02020603050405020304" pitchFamily="18" charset="0"/>
              </a:rPr>
              <a:t>Drosophila </a:t>
            </a:r>
            <a:r>
              <a:rPr lang="en-US" altLang="en-US" smtClean="0">
                <a:latin typeface="Times New Roman" panose="02020603050405020304" pitchFamily="18" charset="0"/>
              </a:rPr>
              <a:t>anterior-posterior pattern formation. Anterior is to the left; the dorsal surface faces upward. (A) The pattern is established by maternal effect genes that form gradients and regions of morphogenetic proteins. These proteins are transcription factors that activate the gap genes, which define broad territories of the embryo. The gap genes enable the expression of the pair-rule genes, each of which divides the embryo into regions about two segments wide. The segment polarity genes then divide the embryo into segment-sized units along the anterior-posterior axis. Together, the actions of these genes define the spatial domains of the homeotic genes that define the identities of each of the segments. In this way, periodicity is generated from nonperiodicity, and each segment is given a unique identity. (B) Maternal effect genes. The anterior axis is specified by the gradient of Bicoid protein (yellow through red; yellow being the highest concentration). (C) Gap gene protein expression and overlap. The domain of Hunchback protein (orange) and the domain of Krüppel protein (green) overlap to form a region containing both transcription factors (yellow). (D) Products of the </a:t>
            </a:r>
            <a:r>
              <a:rPr lang="en-US" altLang="en-US" i="1" smtClean="0">
                <a:latin typeface="Times New Roman" panose="02020603050405020304" pitchFamily="18" charset="0"/>
              </a:rPr>
              <a:t>fushi tarazu</a:t>
            </a:r>
            <a:r>
              <a:rPr lang="en-US" altLang="en-US" smtClean="0">
                <a:latin typeface="Times New Roman" panose="02020603050405020304" pitchFamily="18" charset="0"/>
              </a:rPr>
              <a:t> pair-rule gene form seven bands across the blastoderm of the embryo. (E) Products of the segment polarity gene </a:t>
            </a:r>
            <a:r>
              <a:rPr lang="en-US" altLang="en-US" i="1" smtClean="0">
                <a:latin typeface="Times New Roman" panose="02020603050405020304" pitchFamily="18" charset="0"/>
              </a:rPr>
              <a:t>engrailed</a:t>
            </a:r>
            <a:r>
              <a:rPr lang="en-US" altLang="en-US" smtClean="0">
                <a:latin typeface="Times New Roman" panose="02020603050405020304" pitchFamily="18" charset="0"/>
              </a:rPr>
              <a:t>, seen here at the extended germ band stage. (B courtesy of C. Nüsslein-Volhard; C courtesy of C. Rushlow and M. Levine; D courtesy of D. W. Knowles; E courtesy of S. Carroll and S. Paddock.)</a:t>
            </a:r>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356B97F7-1AF1-49BF-94F2-31639B4418D9}" type="slidenum">
              <a:rPr lang="en-US" altLang="en-US" sz="1200"/>
              <a:pPr eaLnBrk="1" hangingPunct="1"/>
              <a:t>9</a:t>
            </a:fld>
            <a:endParaRPr lang="en-US" altLang="en-US" sz="1200"/>
          </a:p>
        </p:txBody>
      </p:sp>
    </p:spTree>
    <p:extLst>
      <p:ext uri="{BB962C8B-B14F-4D97-AF65-F5344CB8AC3E}">
        <p14:creationId xmlns:p14="http://schemas.microsoft.com/office/powerpoint/2010/main" val="353573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 9.10  Schematic representation of experiments demonstrating that the </a:t>
            </a:r>
            <a:r>
              <a:rPr lang="en-US" i="1" dirty="0" err="1"/>
              <a:t>bicoid</a:t>
            </a:r>
            <a:r>
              <a:rPr lang="en-US" i="1" dirty="0"/>
              <a:t> </a:t>
            </a:r>
            <a:r>
              <a:rPr lang="en-US" dirty="0"/>
              <a:t>gene encodes the </a:t>
            </a:r>
            <a:r>
              <a:rPr lang="en-US" dirty="0" err="1"/>
              <a:t>morphogen</a:t>
            </a:r>
            <a:r>
              <a:rPr lang="en-US" dirty="0"/>
              <a:t> responsible for head structures in </a:t>
            </a:r>
            <a:r>
              <a:rPr lang="en-US" i="1" dirty="0"/>
              <a:t>Drosophila</a:t>
            </a:r>
            <a:r>
              <a:rPr lang="en-US" dirty="0"/>
              <a:t>. The phenotypes of </a:t>
            </a:r>
            <a:r>
              <a:rPr lang="en-US" i="1" dirty="0" err="1"/>
              <a:t>bicoid</a:t>
            </a:r>
            <a:r>
              <a:rPr lang="en-US" dirty="0"/>
              <a:t>-deficient and wild-type embryos are shown at left. When </a:t>
            </a:r>
            <a:r>
              <a:rPr lang="en-US" i="1" dirty="0" err="1"/>
              <a:t>bicoid</a:t>
            </a:r>
            <a:r>
              <a:rPr lang="en-US" dirty="0"/>
              <a:t>-deficient embryos are injected with </a:t>
            </a:r>
            <a:r>
              <a:rPr lang="en-US" i="1" dirty="0" err="1"/>
              <a:t>bicoid</a:t>
            </a:r>
            <a:r>
              <a:rPr lang="en-US" i="1" dirty="0"/>
              <a:t> </a:t>
            </a:r>
            <a:r>
              <a:rPr lang="en-US" dirty="0"/>
              <a:t>mRNA, the point of injection forms the head structures. When the posterior pole of an early-cleavage wild-type embryo is injected with </a:t>
            </a:r>
            <a:r>
              <a:rPr lang="en-US" i="1" dirty="0" err="1"/>
              <a:t>bicoid</a:t>
            </a:r>
            <a:r>
              <a:rPr lang="en-US" i="1" dirty="0"/>
              <a:t> </a:t>
            </a:r>
            <a:r>
              <a:rPr lang="en-US" dirty="0"/>
              <a:t>mRNA, head structures form at both poles. (After </a:t>
            </a:r>
            <a:r>
              <a:rPr lang="en-US" dirty="0" err="1"/>
              <a:t>Driever</a:t>
            </a:r>
            <a:r>
              <a:rPr lang="en-US" dirty="0"/>
              <a:t> et al. 1990.)</a:t>
            </a:r>
          </a:p>
        </p:txBody>
      </p:sp>
      <p:sp>
        <p:nvSpPr>
          <p:cNvPr id="4" name="Slide Number Placeholder 3"/>
          <p:cNvSpPr>
            <a:spLocks noGrp="1"/>
          </p:cNvSpPr>
          <p:nvPr>
            <p:ph type="sldNum" sz="quarter" idx="10"/>
          </p:nvPr>
        </p:nvSpPr>
        <p:spPr/>
        <p:txBody>
          <a:bodyPr/>
          <a:lstStyle/>
          <a:p>
            <a:fld id="{B11FA646-5BA4-2540-B87F-8ED0E4574DDD}" type="slidenum">
              <a:rPr lang="en-US" smtClean="0"/>
              <a:pPr/>
              <a:t>22</a:t>
            </a:fld>
            <a:endParaRPr lang="en-US"/>
          </a:p>
        </p:txBody>
      </p:sp>
    </p:spTree>
    <p:extLst>
      <p:ext uri="{BB962C8B-B14F-4D97-AF65-F5344CB8AC3E}">
        <p14:creationId xmlns:p14="http://schemas.microsoft.com/office/powerpoint/2010/main" val="274552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 9.3  Nuclear and cell division in </a:t>
            </a:r>
            <a:r>
              <a:rPr lang="en-US" i="1" dirty="0"/>
              <a:t>Drosophila </a:t>
            </a:r>
            <a:r>
              <a:rPr lang="en-US" dirty="0"/>
              <a:t>embryos. (A) Nuclear division (but not cell division) can be seen in a </a:t>
            </a:r>
            <a:r>
              <a:rPr lang="en-US" dirty="0" err="1"/>
              <a:t>syncytial</a:t>
            </a:r>
            <a:r>
              <a:rPr lang="en-US" dirty="0"/>
              <a:t> </a:t>
            </a:r>
            <a:r>
              <a:rPr lang="en-US" i="1" dirty="0"/>
              <a:t>Drosophila </a:t>
            </a:r>
            <a:r>
              <a:rPr lang="en-US" dirty="0"/>
              <a:t>embryo using a dye that stains DNA. The first region to </a:t>
            </a:r>
            <a:r>
              <a:rPr lang="en-US" dirty="0" err="1"/>
              <a:t>cellularize</a:t>
            </a:r>
            <a:r>
              <a:rPr lang="en-US" dirty="0"/>
              <a:t>, the pole region, can be seen forming the cells in the posterior region of the embryo that will eventually become the germ cells (sperm or eggs) of the fly. (B) Chromosomes dividing at the cortex of a </a:t>
            </a:r>
            <a:r>
              <a:rPr lang="en-US" dirty="0" err="1"/>
              <a:t>syncytial</a:t>
            </a:r>
            <a:r>
              <a:rPr lang="en-US" dirty="0"/>
              <a:t> </a:t>
            </a:r>
            <a:r>
              <a:rPr lang="en-US" dirty="0" err="1"/>
              <a:t>blastoderm</a:t>
            </a:r>
            <a:r>
              <a:rPr lang="en-US" dirty="0"/>
              <a:t>. Although there are no cell boundaries, </a:t>
            </a:r>
            <a:r>
              <a:rPr lang="en-US" dirty="0" err="1"/>
              <a:t>actin</a:t>
            </a:r>
            <a:r>
              <a:rPr lang="en-US" dirty="0"/>
              <a:t> (green) can be seen forming regions within which each nucleus divides. The microtubules of the mitotic apparatus are stained red with antibodies to </a:t>
            </a:r>
            <a:r>
              <a:rPr lang="en-US" dirty="0" err="1"/>
              <a:t>tubulin</a:t>
            </a:r>
            <a:r>
              <a:rPr lang="en-US" dirty="0"/>
              <a:t>. (C,D) Cross section of a part of a cycle 10 </a:t>
            </a:r>
            <a:r>
              <a:rPr lang="en-US" i="1" dirty="0"/>
              <a:t>Drosophila</a:t>
            </a:r>
            <a:r>
              <a:rPr lang="en-US" dirty="0"/>
              <a:t> embryo showing nuclei (green) at the cortex of the </a:t>
            </a:r>
            <a:r>
              <a:rPr lang="en-US" dirty="0" err="1"/>
              <a:t>syncytial</a:t>
            </a:r>
            <a:r>
              <a:rPr lang="en-US" dirty="0"/>
              <a:t> cell, adjacent to a layer of </a:t>
            </a:r>
            <a:r>
              <a:rPr lang="en-US" dirty="0" err="1"/>
              <a:t>actin</a:t>
            </a:r>
            <a:r>
              <a:rPr lang="en-US" dirty="0"/>
              <a:t> microfilaments (red). (C) </a:t>
            </a:r>
            <a:r>
              <a:rPr lang="en-US" dirty="0" err="1"/>
              <a:t>Interphase</a:t>
            </a:r>
            <a:r>
              <a:rPr lang="en-US" dirty="0"/>
              <a:t> nuclei. (D) Nuclei in anaphase, dividing parallel to the cortex and enabling the nuclei to stay in the cell periphery. (A from </a:t>
            </a:r>
            <a:r>
              <a:rPr lang="en-US" dirty="0" err="1"/>
              <a:t>Bonnefoy</a:t>
            </a:r>
            <a:r>
              <a:rPr lang="en-US" dirty="0"/>
              <a:t> et al. 2007; B from Sullivan et al. 1993, courtesy of W. </a:t>
            </a:r>
            <a:r>
              <a:rPr lang="en-US" dirty="0" err="1"/>
              <a:t>Theurkauf</a:t>
            </a:r>
            <a:r>
              <a:rPr lang="en-US" dirty="0"/>
              <a:t> and W. Sullivan; C,D from Foe 2000, courtesy of V. Foe.)</a:t>
            </a:r>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25</a:t>
            </a:fld>
            <a:endParaRPr lang="en-US"/>
          </a:p>
        </p:txBody>
      </p:sp>
    </p:spTree>
    <p:extLst>
      <p:ext uri="{BB962C8B-B14F-4D97-AF65-F5344CB8AC3E}">
        <p14:creationId xmlns:p14="http://schemas.microsoft.com/office/powerpoint/2010/main" val="3690640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 9.11  The </a:t>
            </a:r>
            <a:r>
              <a:rPr lang="en-US" i="1" dirty="0" err="1"/>
              <a:t>bicoid</a:t>
            </a:r>
            <a:r>
              <a:rPr lang="en-US" i="1" dirty="0"/>
              <a:t> </a:t>
            </a:r>
            <a:r>
              <a:rPr lang="en-US" dirty="0"/>
              <a:t>mRNA and protein gradients shown by in situ hybridization and </a:t>
            </a:r>
            <a:r>
              <a:rPr lang="en-US" dirty="0" err="1"/>
              <a:t>confocal</a:t>
            </a:r>
            <a:r>
              <a:rPr lang="en-US" dirty="0"/>
              <a:t> microscopy. (A) </a:t>
            </a:r>
            <a:r>
              <a:rPr lang="en-US" i="1" dirty="0" err="1"/>
              <a:t>bicoid</a:t>
            </a:r>
            <a:r>
              <a:rPr lang="en-US" i="1" dirty="0"/>
              <a:t> </a:t>
            </a:r>
            <a:r>
              <a:rPr lang="en-US" dirty="0"/>
              <a:t>mRNA shows a steep gradient (here seen as red to blue) across the anterior portion of the </a:t>
            </a:r>
            <a:r>
              <a:rPr lang="en-US" dirty="0" err="1"/>
              <a:t>oocyte</a:t>
            </a:r>
            <a:r>
              <a:rPr lang="en-US" dirty="0"/>
              <a:t>. (B) When the mRNA is translated, the </a:t>
            </a:r>
            <a:r>
              <a:rPr lang="en-US" dirty="0" err="1"/>
              <a:t>Bicoid</a:t>
            </a:r>
            <a:r>
              <a:rPr lang="en-US" dirty="0"/>
              <a:t> protein gradient can be seen in the anterior nuclei. Anterior is to the left; the dorsal surface is upward. (After </a:t>
            </a:r>
            <a:r>
              <a:rPr lang="en-US" dirty="0" err="1"/>
              <a:t>Spirov</a:t>
            </a:r>
            <a:r>
              <a:rPr lang="en-US" dirty="0"/>
              <a:t> et al. 2009, courtesy of S. Baumgartner.)</a:t>
            </a:r>
          </a:p>
        </p:txBody>
      </p:sp>
      <p:sp>
        <p:nvSpPr>
          <p:cNvPr id="4" name="Slide Number Placeholder 3"/>
          <p:cNvSpPr>
            <a:spLocks noGrp="1"/>
          </p:cNvSpPr>
          <p:nvPr>
            <p:ph type="sldNum" sz="quarter" idx="10"/>
          </p:nvPr>
        </p:nvSpPr>
        <p:spPr/>
        <p:txBody>
          <a:bodyPr/>
          <a:lstStyle/>
          <a:p>
            <a:fld id="{B11FA646-5BA4-2540-B87F-8ED0E4574DDD}" type="slidenum">
              <a:rPr lang="en-US" smtClean="0"/>
              <a:pPr/>
              <a:t>26</a:t>
            </a:fld>
            <a:endParaRPr lang="en-US"/>
          </a:p>
        </p:txBody>
      </p:sp>
    </p:spTree>
    <p:extLst>
      <p:ext uri="{BB962C8B-B14F-4D97-AF65-F5344CB8AC3E}">
        <p14:creationId xmlns:p14="http://schemas.microsoft.com/office/powerpoint/2010/main" val="2906473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8DD4F7-1FF5-DE4C-9DEB-4150767296F0}" type="slidenum">
              <a:rPr lang="en-US"/>
              <a:pPr>
                <a:defRPr/>
              </a:pPr>
              <a:t>‹#›</a:t>
            </a:fld>
            <a:endParaRPr lang="en-US"/>
          </a:p>
        </p:txBody>
      </p:sp>
    </p:spTree>
    <p:extLst>
      <p:ext uri="{BB962C8B-B14F-4D97-AF65-F5344CB8AC3E}">
        <p14:creationId xmlns:p14="http://schemas.microsoft.com/office/powerpoint/2010/main" val="331090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32C166-D0DF-E545-B01A-96AD0D9608FB}" type="slidenum">
              <a:rPr lang="en-US"/>
              <a:pPr>
                <a:defRPr/>
              </a:pPr>
              <a:t>‹#›</a:t>
            </a:fld>
            <a:endParaRPr lang="en-US"/>
          </a:p>
        </p:txBody>
      </p:sp>
    </p:spTree>
    <p:extLst>
      <p:ext uri="{BB962C8B-B14F-4D97-AF65-F5344CB8AC3E}">
        <p14:creationId xmlns:p14="http://schemas.microsoft.com/office/powerpoint/2010/main" val="3195842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51AB8A-C057-1F4E-BD8D-246E27EB7AA1}" type="slidenum">
              <a:rPr lang="en-US"/>
              <a:pPr>
                <a:defRPr/>
              </a:pPr>
              <a:t>‹#›</a:t>
            </a:fld>
            <a:endParaRPr lang="en-US"/>
          </a:p>
        </p:txBody>
      </p:sp>
    </p:spTree>
    <p:extLst>
      <p:ext uri="{BB962C8B-B14F-4D97-AF65-F5344CB8AC3E}">
        <p14:creationId xmlns:p14="http://schemas.microsoft.com/office/powerpoint/2010/main" val="109518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9298B-F8D5-564D-B264-18B3566FCF1F}" type="slidenum">
              <a:rPr lang="en-US"/>
              <a:pPr>
                <a:defRPr/>
              </a:pPr>
              <a:t>‹#›</a:t>
            </a:fld>
            <a:endParaRPr lang="en-US"/>
          </a:p>
        </p:txBody>
      </p:sp>
    </p:spTree>
    <p:extLst>
      <p:ext uri="{BB962C8B-B14F-4D97-AF65-F5344CB8AC3E}">
        <p14:creationId xmlns:p14="http://schemas.microsoft.com/office/powerpoint/2010/main" val="350325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783328-3165-7748-AE33-7A00680454E5}" type="slidenum">
              <a:rPr lang="en-US"/>
              <a:pPr>
                <a:defRPr/>
              </a:pPr>
              <a:t>‹#›</a:t>
            </a:fld>
            <a:endParaRPr lang="en-US"/>
          </a:p>
        </p:txBody>
      </p:sp>
    </p:spTree>
    <p:extLst>
      <p:ext uri="{BB962C8B-B14F-4D97-AF65-F5344CB8AC3E}">
        <p14:creationId xmlns:p14="http://schemas.microsoft.com/office/powerpoint/2010/main" val="427668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29928B-88BD-4440-B5E3-C17676F51B99}" type="slidenum">
              <a:rPr lang="en-US"/>
              <a:pPr>
                <a:defRPr/>
              </a:pPr>
              <a:t>‹#›</a:t>
            </a:fld>
            <a:endParaRPr lang="en-US"/>
          </a:p>
        </p:txBody>
      </p:sp>
    </p:spTree>
    <p:extLst>
      <p:ext uri="{BB962C8B-B14F-4D97-AF65-F5344CB8AC3E}">
        <p14:creationId xmlns:p14="http://schemas.microsoft.com/office/powerpoint/2010/main" val="147784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8184DD-4A5F-F849-8603-A0D90F698466}" type="slidenum">
              <a:rPr lang="en-US"/>
              <a:pPr>
                <a:defRPr/>
              </a:pPr>
              <a:t>‹#›</a:t>
            </a:fld>
            <a:endParaRPr lang="en-US"/>
          </a:p>
        </p:txBody>
      </p:sp>
    </p:spTree>
    <p:extLst>
      <p:ext uri="{BB962C8B-B14F-4D97-AF65-F5344CB8AC3E}">
        <p14:creationId xmlns:p14="http://schemas.microsoft.com/office/powerpoint/2010/main" val="58544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19AD06-40D1-E841-94E5-7A5EE65E1C00}" type="slidenum">
              <a:rPr lang="en-US"/>
              <a:pPr>
                <a:defRPr/>
              </a:pPr>
              <a:t>‹#›</a:t>
            </a:fld>
            <a:endParaRPr lang="en-US"/>
          </a:p>
        </p:txBody>
      </p:sp>
    </p:spTree>
    <p:extLst>
      <p:ext uri="{BB962C8B-B14F-4D97-AF65-F5344CB8AC3E}">
        <p14:creationId xmlns:p14="http://schemas.microsoft.com/office/powerpoint/2010/main" val="94074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22BC9B-8A1F-1F42-B2D1-BB2C4E151D68}" type="slidenum">
              <a:rPr lang="en-US"/>
              <a:pPr>
                <a:defRPr/>
              </a:pPr>
              <a:t>‹#›</a:t>
            </a:fld>
            <a:endParaRPr lang="en-US"/>
          </a:p>
        </p:txBody>
      </p:sp>
    </p:spTree>
    <p:extLst>
      <p:ext uri="{BB962C8B-B14F-4D97-AF65-F5344CB8AC3E}">
        <p14:creationId xmlns:p14="http://schemas.microsoft.com/office/powerpoint/2010/main" val="418129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9F9991-8058-7C4A-A3D4-1474DC23224E}" type="slidenum">
              <a:rPr lang="en-US"/>
              <a:pPr>
                <a:defRPr/>
              </a:pPr>
              <a:t>‹#›</a:t>
            </a:fld>
            <a:endParaRPr lang="en-US"/>
          </a:p>
        </p:txBody>
      </p:sp>
    </p:spTree>
    <p:extLst>
      <p:ext uri="{BB962C8B-B14F-4D97-AF65-F5344CB8AC3E}">
        <p14:creationId xmlns:p14="http://schemas.microsoft.com/office/powerpoint/2010/main" val="269061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C46DAF-047A-FC4F-8723-AEA546CB0063}" type="slidenum">
              <a:rPr lang="en-US"/>
              <a:pPr>
                <a:defRPr/>
              </a:pPr>
              <a:t>‹#›</a:t>
            </a:fld>
            <a:endParaRPr lang="en-US"/>
          </a:p>
        </p:txBody>
      </p:sp>
    </p:spTree>
    <p:extLst>
      <p:ext uri="{BB962C8B-B14F-4D97-AF65-F5344CB8AC3E}">
        <p14:creationId xmlns:p14="http://schemas.microsoft.com/office/powerpoint/2010/main" val="304200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003B1BEF-6576-C44E-A693-E42E907578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pPr eaLnBrk="1" hangingPunct="1">
              <a:defRPr/>
            </a:pPr>
            <a:r>
              <a:rPr lang="en-US" b="1" i="1" smtClean="0">
                <a:cs typeface="+mj-cs"/>
              </a:rPr>
              <a:t>Drosophila</a:t>
            </a:r>
            <a:r>
              <a:rPr lang="en-US" b="1" smtClean="0">
                <a:cs typeface="+mj-cs"/>
              </a:rPr>
              <a:t> I</a:t>
            </a:r>
            <a:endParaRPr lang="en-US" smtClean="0">
              <a:cs typeface="+mj-cs"/>
            </a:endParaRPr>
          </a:p>
        </p:txBody>
      </p:sp>
      <p:pic>
        <p:nvPicPr>
          <p:cNvPr id="4" name="Picture 3" descr="DevBio11e-Ch09-Ope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8898" y="1949113"/>
            <a:ext cx="2986203" cy="32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pPr eaLnBrk="1" hangingPunct="1">
              <a:defRPr/>
            </a:pPr>
            <a:r>
              <a:rPr lang="en-US" smtClean="0">
                <a:cs typeface="+mj-cs"/>
              </a:rPr>
              <a:t>Maternal Effect Genes</a:t>
            </a:r>
          </a:p>
        </p:txBody>
      </p:sp>
      <p:sp>
        <p:nvSpPr>
          <p:cNvPr id="363524" name="Rectangle 4"/>
          <p:cNvSpPr>
            <a:spLocks noChangeArrowheads="1"/>
          </p:cNvSpPr>
          <p:nvPr/>
        </p:nvSpPr>
        <p:spPr bwMode="auto">
          <a:xfrm>
            <a:off x="981075" y="2332038"/>
            <a:ext cx="7069138" cy="337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60375" indent="-460375">
              <a:buFontTx/>
              <a:buChar char="•"/>
              <a:defRPr/>
            </a:pPr>
            <a:r>
              <a:rPr lang="en-US">
                <a:cs typeface="+mn-cs"/>
              </a:rPr>
              <a:t>Genotype of mother determines the phenotype</a:t>
            </a:r>
          </a:p>
          <a:p>
            <a:pPr marL="460375" indent="-460375">
              <a:buFontTx/>
              <a:buChar char="•"/>
              <a:defRPr/>
            </a:pPr>
            <a:endParaRPr lang="en-US">
              <a:cs typeface="+mn-cs"/>
            </a:endParaRPr>
          </a:p>
          <a:p>
            <a:pPr marL="460375" indent="-460375">
              <a:buFontTx/>
              <a:buChar char="•"/>
              <a:defRPr/>
            </a:pPr>
            <a:r>
              <a:rPr lang="en-US">
                <a:cs typeface="+mn-cs"/>
              </a:rPr>
              <a:t> Mother</a:t>
            </a:r>
            <a:r>
              <a:rPr lang="ja-JP" altLang="en-US">
                <a:latin typeface="Arial"/>
                <a:cs typeface="+mn-cs"/>
              </a:rPr>
              <a:t>’</a:t>
            </a:r>
            <a:r>
              <a:rPr lang="en-US">
                <a:cs typeface="+mn-cs"/>
              </a:rPr>
              <a:t>s cells provide the gene product </a:t>
            </a:r>
          </a:p>
          <a:p>
            <a:pPr marL="460375" indent="-460375">
              <a:buFontTx/>
              <a:buChar char="•"/>
              <a:defRPr/>
            </a:pPr>
            <a:endParaRPr lang="en-US">
              <a:cs typeface="+mn-cs"/>
            </a:endParaRPr>
          </a:p>
          <a:p>
            <a:pPr marL="460375" indent="-460375">
              <a:buFontTx/>
              <a:buChar char="•"/>
              <a:defRPr/>
            </a:pPr>
            <a:r>
              <a:rPr lang="en-US">
                <a:cs typeface="+mn-cs"/>
              </a:rPr>
              <a:t>Gene product required for development of early egg</a:t>
            </a:r>
          </a:p>
          <a:p>
            <a:pPr marL="460375" indent="-460375">
              <a:buFontTx/>
              <a:buChar char="•"/>
              <a:defRPr/>
            </a:pPr>
            <a:endParaRPr lang="en-US">
              <a:cs typeface="+mn-cs"/>
            </a:endParaRPr>
          </a:p>
          <a:p>
            <a:pPr marL="460375" indent="-460375">
              <a:buFontTx/>
              <a:buChar char="•"/>
              <a:defRPr/>
            </a:pPr>
            <a:r>
              <a:rPr lang="en-US">
                <a:cs typeface="+mn-cs"/>
              </a:rPr>
              <a:t>example bicoid</a:t>
            </a:r>
          </a:p>
          <a:p>
            <a:pPr marL="460375" indent="-460375">
              <a:buFontTx/>
              <a:buChar char="•"/>
              <a:defRPr/>
            </a:pPr>
            <a:endParaRPr lang="en-US">
              <a:cs typeface="+mn-cs"/>
            </a:endParaRPr>
          </a:p>
          <a:p>
            <a:pPr marL="460375" indent="-460375">
              <a:buFontTx/>
              <a:buChar char="•"/>
              <a:defRPr/>
            </a:pPr>
            <a:endParaRPr lang="en-US">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9-g"/>
          <p:cNvPicPr>
            <a:picLocks noChangeAspect="1" noChangeArrowheads="1"/>
          </p:cNvPicPr>
          <p:nvPr/>
        </p:nvPicPr>
        <p:blipFill>
          <a:blip r:embed="rId2">
            <a:extLst>
              <a:ext uri="{28A0092B-C50C-407E-A947-70E740481C1C}">
                <a14:useLocalDpi xmlns:a14="http://schemas.microsoft.com/office/drawing/2010/main" val="0"/>
              </a:ext>
            </a:extLst>
          </a:blip>
          <a:srcRect l="1631"/>
          <a:stretch>
            <a:fillRect/>
          </a:stretch>
        </p:blipFill>
        <p:spPr bwMode="auto">
          <a:xfrm>
            <a:off x="2346325" y="1682750"/>
            <a:ext cx="4594225" cy="456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4547" name="Text Box 3"/>
          <p:cNvSpPr txBox="1">
            <a:spLocks noChangeArrowheads="1"/>
          </p:cNvSpPr>
          <p:nvPr/>
        </p:nvSpPr>
        <p:spPr bwMode="auto">
          <a:xfrm>
            <a:off x="2614613" y="395288"/>
            <a:ext cx="40195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b="1" i="1">
                <a:latin typeface="Arial" charset="0"/>
                <a:cs typeface="+mn-cs"/>
              </a:rPr>
              <a:t>Bicoid</a:t>
            </a:r>
            <a:r>
              <a:rPr lang="en-US" sz="3600" b="1">
                <a:latin typeface="Arial" charset="0"/>
                <a:cs typeface="+mn-cs"/>
              </a:rPr>
              <a:t> phenotype</a:t>
            </a:r>
          </a:p>
        </p:txBody>
      </p:sp>
      <p:sp>
        <p:nvSpPr>
          <p:cNvPr id="364548" name="Text Box 4"/>
          <p:cNvSpPr txBox="1">
            <a:spLocks noChangeArrowheads="1"/>
          </p:cNvSpPr>
          <p:nvPr/>
        </p:nvSpPr>
        <p:spPr bwMode="auto">
          <a:xfrm>
            <a:off x="5516563" y="3440113"/>
            <a:ext cx="14382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latin typeface="Arial" charset="0"/>
                <a:cs typeface="+mn-cs"/>
              </a:rPr>
              <a:t>Wild type</a:t>
            </a:r>
          </a:p>
        </p:txBody>
      </p:sp>
      <p:sp>
        <p:nvSpPr>
          <p:cNvPr id="364549" name="Text Box 5"/>
          <p:cNvSpPr txBox="1">
            <a:spLocks noChangeArrowheads="1"/>
          </p:cNvSpPr>
          <p:nvPr/>
        </p:nvSpPr>
        <p:spPr bwMode="auto">
          <a:xfrm>
            <a:off x="6038850" y="5454650"/>
            <a:ext cx="203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i="1">
                <a:latin typeface="Arial" charset="0"/>
                <a:cs typeface="+mn-cs"/>
              </a:rPr>
              <a:t>Bicoid</a:t>
            </a:r>
            <a:r>
              <a:rPr lang="en-US">
                <a:latin typeface="Arial" charset="0"/>
                <a:cs typeface="+mn-cs"/>
              </a:rPr>
              <a:t> mutant</a:t>
            </a:r>
          </a:p>
        </p:txBody>
      </p:sp>
      <p:sp>
        <p:nvSpPr>
          <p:cNvPr id="364550" name="Text Box 6"/>
          <p:cNvSpPr txBox="1">
            <a:spLocks noChangeArrowheads="1"/>
          </p:cNvSpPr>
          <p:nvPr/>
        </p:nvSpPr>
        <p:spPr bwMode="auto">
          <a:xfrm>
            <a:off x="2447925" y="6400800"/>
            <a:ext cx="46640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Arial" charset="0"/>
                <a:cs typeface="+mn-cs"/>
              </a:rPr>
              <a:t>telson-abdomen-abdomen-telson</a:t>
            </a:r>
          </a:p>
        </p:txBody>
      </p:sp>
      <p:sp>
        <p:nvSpPr>
          <p:cNvPr id="364552" name="Text Box 8"/>
          <p:cNvSpPr txBox="1">
            <a:spLocks noChangeArrowheads="1"/>
          </p:cNvSpPr>
          <p:nvPr/>
        </p:nvSpPr>
        <p:spPr bwMode="auto">
          <a:xfrm>
            <a:off x="979488" y="2722563"/>
            <a:ext cx="12160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Anterior</a:t>
            </a:r>
          </a:p>
        </p:txBody>
      </p:sp>
      <p:sp>
        <p:nvSpPr>
          <p:cNvPr id="364553" name="Text Box 9"/>
          <p:cNvSpPr txBox="1">
            <a:spLocks noChangeArrowheads="1"/>
          </p:cNvSpPr>
          <p:nvPr/>
        </p:nvSpPr>
        <p:spPr bwMode="auto">
          <a:xfrm>
            <a:off x="7026275" y="2679700"/>
            <a:ext cx="12842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Posterior</a:t>
            </a:r>
          </a:p>
        </p:txBody>
      </p:sp>
      <p:sp>
        <p:nvSpPr>
          <p:cNvPr id="364554" name="Text Box 10"/>
          <p:cNvSpPr txBox="1">
            <a:spLocks noChangeArrowheads="1"/>
          </p:cNvSpPr>
          <p:nvPr/>
        </p:nvSpPr>
        <p:spPr bwMode="auto">
          <a:xfrm>
            <a:off x="4157663" y="1323975"/>
            <a:ext cx="9969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Dorsal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685800" y="298450"/>
            <a:ext cx="7772400" cy="1143000"/>
          </a:xfrm>
        </p:spPr>
        <p:txBody>
          <a:bodyPr/>
          <a:lstStyle/>
          <a:p>
            <a:pPr eaLnBrk="1" hangingPunct="1">
              <a:defRPr/>
            </a:pPr>
            <a:r>
              <a:rPr lang="en-US" smtClean="0">
                <a:cs typeface="+mj-cs"/>
              </a:rPr>
              <a:t>Maternal Effect Genes</a:t>
            </a:r>
          </a:p>
        </p:txBody>
      </p:sp>
      <p:sp>
        <p:nvSpPr>
          <p:cNvPr id="365572" name="Text Box 4"/>
          <p:cNvSpPr txBox="1">
            <a:spLocks noChangeArrowheads="1"/>
          </p:cNvSpPr>
          <p:nvPr/>
        </p:nvSpPr>
        <p:spPr bwMode="auto">
          <a:xfrm>
            <a:off x="827088" y="3292475"/>
            <a:ext cx="2951162" cy="4667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Mom is bicoid</a:t>
            </a:r>
            <a:r>
              <a:rPr lang="en-US" baseline="30000">
                <a:cs typeface="+mn-cs"/>
              </a:rPr>
              <a:t>-</a:t>
            </a:r>
            <a:r>
              <a:rPr lang="en-US">
                <a:cs typeface="+mn-cs"/>
              </a:rPr>
              <a:t>/bicoid</a:t>
            </a:r>
            <a:r>
              <a:rPr lang="en-US" baseline="30000">
                <a:cs typeface="+mn-cs"/>
              </a:rPr>
              <a:t>-</a:t>
            </a:r>
          </a:p>
        </p:txBody>
      </p:sp>
      <p:sp>
        <p:nvSpPr>
          <p:cNvPr id="365574" name="Text Box 6"/>
          <p:cNvSpPr txBox="1">
            <a:spLocks noChangeArrowheads="1"/>
          </p:cNvSpPr>
          <p:nvPr/>
        </p:nvSpPr>
        <p:spPr bwMode="auto">
          <a:xfrm>
            <a:off x="368300" y="5024438"/>
            <a:ext cx="4391025" cy="11969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offspring is bicoid</a:t>
            </a:r>
            <a:r>
              <a:rPr lang="en-US" baseline="30000">
                <a:cs typeface="+mn-cs"/>
              </a:rPr>
              <a:t>-</a:t>
            </a:r>
            <a:r>
              <a:rPr lang="en-US">
                <a:cs typeface="+mn-cs"/>
              </a:rPr>
              <a:t>/bicoid</a:t>
            </a:r>
            <a:r>
              <a:rPr lang="en-US" baseline="30000">
                <a:cs typeface="+mn-cs"/>
              </a:rPr>
              <a:t>+</a:t>
            </a:r>
          </a:p>
          <a:p>
            <a:pPr>
              <a:defRPr/>
            </a:pPr>
            <a:r>
              <a:rPr lang="en-US">
                <a:cs typeface="+mn-cs"/>
              </a:rPr>
              <a:t>offspring is </a:t>
            </a:r>
            <a:r>
              <a:rPr lang="en-US" b="1">
                <a:cs typeface="+mn-cs"/>
              </a:rPr>
              <a:t>mutant</a:t>
            </a:r>
            <a:r>
              <a:rPr lang="en-US">
                <a:cs typeface="+mn-cs"/>
              </a:rPr>
              <a:t> </a:t>
            </a:r>
            <a:r>
              <a:rPr lang="en-US" b="1">
                <a:cs typeface="+mn-cs"/>
              </a:rPr>
              <a:t>phenotype</a:t>
            </a:r>
            <a:r>
              <a:rPr lang="en-US">
                <a:cs typeface="+mn-cs"/>
              </a:rPr>
              <a:t> due to mother</a:t>
            </a:r>
            <a:r>
              <a:rPr lang="ja-JP" altLang="en-US">
                <a:latin typeface="Arial"/>
                <a:cs typeface="+mn-cs"/>
              </a:rPr>
              <a:t>’</a:t>
            </a:r>
            <a:r>
              <a:rPr lang="en-US">
                <a:cs typeface="+mn-cs"/>
              </a:rPr>
              <a:t>s genotype</a:t>
            </a:r>
          </a:p>
        </p:txBody>
      </p:sp>
      <p:pic>
        <p:nvPicPr>
          <p:cNvPr id="22532" name="Picture 7" descr="9-g"/>
          <p:cNvPicPr>
            <a:picLocks noChangeAspect="1" noChangeArrowheads="1"/>
          </p:cNvPicPr>
          <p:nvPr/>
        </p:nvPicPr>
        <p:blipFill>
          <a:blip r:embed="rId2">
            <a:extLst>
              <a:ext uri="{28A0092B-C50C-407E-A947-70E740481C1C}">
                <a14:useLocalDpi xmlns:a14="http://schemas.microsoft.com/office/drawing/2010/main" val="0"/>
              </a:ext>
            </a:extLst>
          </a:blip>
          <a:srcRect l="1631"/>
          <a:stretch>
            <a:fillRect/>
          </a:stretch>
        </p:blipFill>
        <p:spPr bwMode="auto">
          <a:xfrm>
            <a:off x="5146675" y="2292350"/>
            <a:ext cx="4594225" cy="456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5577" name="Rectangle 9"/>
          <p:cNvSpPr>
            <a:spLocks noChangeArrowheads="1"/>
          </p:cNvSpPr>
          <p:nvPr/>
        </p:nvSpPr>
        <p:spPr bwMode="auto">
          <a:xfrm>
            <a:off x="4681538" y="2189163"/>
            <a:ext cx="4684712" cy="2560637"/>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5571" name="Rectangle 3"/>
          <p:cNvSpPr>
            <a:spLocks noChangeArrowheads="1"/>
          </p:cNvSpPr>
          <p:nvPr/>
        </p:nvSpPr>
        <p:spPr bwMode="auto">
          <a:xfrm>
            <a:off x="892175" y="1741488"/>
            <a:ext cx="70691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60375" indent="-460375">
              <a:buFontTx/>
              <a:buChar char="•"/>
              <a:defRPr/>
            </a:pPr>
            <a:r>
              <a:rPr lang="en-US">
                <a:cs typeface="+mn-cs"/>
              </a:rPr>
              <a:t>Genotype of mother determines the phenotype</a:t>
            </a:r>
          </a:p>
        </p:txBody>
      </p:sp>
      <p:sp>
        <p:nvSpPr>
          <p:cNvPr id="365573" name="Text Box 5"/>
          <p:cNvSpPr txBox="1">
            <a:spLocks noChangeArrowheads="1"/>
          </p:cNvSpPr>
          <p:nvPr/>
        </p:nvSpPr>
        <p:spPr bwMode="auto">
          <a:xfrm>
            <a:off x="4878388" y="3314700"/>
            <a:ext cx="2890837" cy="4667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Dad is bicoid</a:t>
            </a:r>
            <a:r>
              <a:rPr lang="en-US" baseline="30000">
                <a:cs typeface="+mn-cs"/>
              </a:rPr>
              <a:t>+</a:t>
            </a:r>
            <a:r>
              <a:rPr lang="en-US">
                <a:cs typeface="+mn-cs"/>
              </a:rPr>
              <a:t>/bicoid</a:t>
            </a:r>
            <a:r>
              <a:rPr lang="en-US" baseline="30000">
                <a:cs typeface="+mn-cs"/>
              </a:rPr>
              <a:t>+</a:t>
            </a:r>
          </a:p>
        </p:txBody>
      </p:sp>
      <p:sp>
        <p:nvSpPr>
          <p:cNvPr id="365578" name="Text Box 10"/>
          <p:cNvSpPr txBox="1">
            <a:spLocks noChangeArrowheads="1"/>
          </p:cNvSpPr>
          <p:nvPr/>
        </p:nvSpPr>
        <p:spPr bwMode="auto">
          <a:xfrm>
            <a:off x="1246188" y="2462213"/>
            <a:ext cx="658336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Note: this is true with a bicoid recessive mutation</a:t>
            </a:r>
          </a:p>
        </p:txBody>
      </p:sp>
      <p:sp>
        <p:nvSpPr>
          <p:cNvPr id="365579" name="Line 11"/>
          <p:cNvSpPr>
            <a:spLocks noChangeShapeType="1"/>
          </p:cNvSpPr>
          <p:nvPr/>
        </p:nvSpPr>
        <p:spPr bwMode="auto">
          <a:xfrm>
            <a:off x="3109913" y="4006850"/>
            <a:ext cx="744537" cy="7651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5580" name="Line 12"/>
          <p:cNvSpPr>
            <a:spLocks noChangeShapeType="1"/>
          </p:cNvSpPr>
          <p:nvPr/>
        </p:nvSpPr>
        <p:spPr bwMode="auto">
          <a:xfrm flipH="1">
            <a:off x="4071938" y="3962400"/>
            <a:ext cx="788987" cy="7651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1026"/>
          <p:cNvSpPr>
            <a:spLocks noGrp="1" noChangeArrowheads="1"/>
          </p:cNvSpPr>
          <p:nvPr>
            <p:ph type="title"/>
          </p:nvPr>
        </p:nvSpPr>
        <p:spPr>
          <a:xfrm>
            <a:off x="152400" y="609600"/>
            <a:ext cx="8915400" cy="1143000"/>
          </a:xfrm>
        </p:spPr>
        <p:txBody>
          <a:bodyPr/>
          <a:lstStyle/>
          <a:p>
            <a:pPr eaLnBrk="1" hangingPunct="1">
              <a:defRPr/>
            </a:pPr>
            <a:r>
              <a:rPr lang="en-US" smtClean="0">
                <a:cs typeface="+mj-cs"/>
              </a:rPr>
              <a:t>How do cytoplasmic determinants get localized within the egg?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pPr>
              <a:defRPr/>
            </a:pPr>
            <a:r>
              <a:rPr lang="en-US"/>
              <a:t>subcellular localization of mRNA</a:t>
            </a:r>
          </a:p>
        </p:txBody>
      </p:sp>
      <p:sp>
        <p:nvSpPr>
          <p:cNvPr id="446468" name="Rectangle 4"/>
          <p:cNvSpPr>
            <a:spLocks noChangeArrowheads="1"/>
          </p:cNvSpPr>
          <p:nvPr/>
        </p:nvSpPr>
        <p:spPr bwMode="auto">
          <a:xfrm>
            <a:off x="4343400" y="4191000"/>
            <a:ext cx="4800600" cy="2590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46469" name="Text Box 5"/>
          <p:cNvSpPr txBox="1">
            <a:spLocks noChangeArrowheads="1"/>
          </p:cNvSpPr>
          <p:nvPr/>
        </p:nvSpPr>
        <p:spPr bwMode="auto">
          <a:xfrm>
            <a:off x="228600" y="2362200"/>
            <a:ext cx="3733800" cy="4473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t>3</a:t>
            </a:r>
            <a:r>
              <a:rPr lang="ja-JP" altLang="en-US">
                <a:latin typeface="Arial"/>
              </a:rPr>
              <a:t>’</a:t>
            </a:r>
            <a:r>
              <a:rPr lang="en-US"/>
              <a:t>UTR of bicoid mRNA binds two other proteins that allow interaction with microtubules</a:t>
            </a:r>
          </a:p>
          <a:p>
            <a:pPr>
              <a:defRPr/>
            </a:pPr>
            <a:endParaRPr lang="en-US"/>
          </a:p>
          <a:p>
            <a:pPr>
              <a:defRPr/>
            </a:pPr>
            <a:r>
              <a:rPr lang="en-US"/>
              <a:t>bicoid is localized to anterior end of the egg</a:t>
            </a:r>
          </a:p>
          <a:p>
            <a:pPr>
              <a:defRPr/>
            </a:pPr>
            <a:endParaRPr lang="en-US"/>
          </a:p>
          <a:p>
            <a:pPr>
              <a:defRPr/>
            </a:pPr>
            <a:r>
              <a:rPr lang="en-US"/>
              <a:t>molecular </a:t>
            </a:r>
            <a:r>
              <a:rPr lang="ja-JP" altLang="en-US">
                <a:latin typeface="Arial"/>
              </a:rPr>
              <a:t>“</a:t>
            </a:r>
            <a:r>
              <a:rPr lang="en-US"/>
              <a:t>motors</a:t>
            </a:r>
            <a:r>
              <a:rPr lang="ja-JP" altLang="en-US">
                <a:latin typeface="Arial"/>
              </a:rPr>
              <a:t>”</a:t>
            </a:r>
            <a:r>
              <a:rPr lang="en-US"/>
              <a:t> - dynein motor moves along microtubules toward </a:t>
            </a:r>
            <a:r>
              <a:rPr lang="ja-JP" altLang="en-US">
                <a:latin typeface="Arial"/>
              </a:rPr>
              <a:t>“</a:t>
            </a:r>
            <a:r>
              <a:rPr lang="en-US"/>
              <a:t>-</a:t>
            </a:r>
            <a:r>
              <a:rPr lang="ja-JP" altLang="en-US">
                <a:latin typeface="Arial"/>
              </a:rPr>
              <a:t>”</a:t>
            </a:r>
            <a:r>
              <a:rPr lang="en-US"/>
              <a:t> end</a:t>
            </a:r>
          </a:p>
          <a:p>
            <a:pPr>
              <a:defRPr/>
            </a:pPr>
            <a:endParaRPr lang="en-US"/>
          </a:p>
        </p:txBody>
      </p:sp>
      <p:pic>
        <p:nvPicPr>
          <p:cNvPr id="446470" name="Picture 6" descr="DevBio9e-Fig-02-38-3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438400"/>
            <a:ext cx="4572000" cy="3435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a:defRPr/>
            </a:pPr>
            <a:r>
              <a:rPr lang="en-US" dirty="0" err="1" smtClean="0"/>
              <a:t>Bicoid</a:t>
            </a:r>
            <a:r>
              <a:rPr lang="en-US" dirty="0" smtClean="0"/>
              <a:t> maternal effect gene - </a:t>
            </a:r>
            <a:r>
              <a:rPr lang="en-US" sz="2800" dirty="0" smtClean="0"/>
              <a:t>subcellular </a:t>
            </a:r>
            <a:r>
              <a:rPr lang="en-US" sz="2800" dirty="0"/>
              <a:t>localization of mRNA</a:t>
            </a:r>
          </a:p>
        </p:txBody>
      </p:sp>
      <p:pic>
        <p:nvPicPr>
          <p:cNvPr id="53250" name="Picture 3" descr="DevBio8e-Fig-03-11-0.jpg                                       000001F3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752600"/>
            <a:ext cx="6021388" cy="4516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4484" name="Rectangle 4"/>
          <p:cNvSpPr>
            <a:spLocks noChangeArrowheads="1"/>
          </p:cNvSpPr>
          <p:nvPr/>
        </p:nvSpPr>
        <p:spPr bwMode="auto">
          <a:xfrm>
            <a:off x="4343400" y="4191000"/>
            <a:ext cx="4800600" cy="2590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04485" name="Text Box 5"/>
          <p:cNvSpPr txBox="1">
            <a:spLocks noChangeArrowheads="1"/>
          </p:cNvSpPr>
          <p:nvPr/>
        </p:nvSpPr>
        <p:spPr bwMode="auto">
          <a:xfrm>
            <a:off x="228600" y="2362200"/>
            <a:ext cx="3733800" cy="4473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t>3</a:t>
            </a:r>
            <a:r>
              <a:rPr lang="ja-JP" altLang="en-US">
                <a:latin typeface="Arial"/>
              </a:rPr>
              <a:t>’</a:t>
            </a:r>
            <a:r>
              <a:rPr lang="en-US"/>
              <a:t>UTR of bicoid mRNA binds two other proteins that allow interaction with microtubules</a:t>
            </a:r>
          </a:p>
          <a:p>
            <a:pPr>
              <a:defRPr/>
            </a:pPr>
            <a:endParaRPr lang="en-US"/>
          </a:p>
          <a:p>
            <a:pPr>
              <a:defRPr/>
            </a:pPr>
            <a:r>
              <a:rPr lang="en-US"/>
              <a:t>bicoid is localized to anterior end of the egg</a:t>
            </a:r>
          </a:p>
          <a:p>
            <a:pPr>
              <a:defRPr/>
            </a:pPr>
            <a:endParaRPr lang="en-US"/>
          </a:p>
          <a:p>
            <a:pPr>
              <a:defRPr/>
            </a:pPr>
            <a:r>
              <a:rPr lang="en-US"/>
              <a:t>molecular </a:t>
            </a:r>
            <a:r>
              <a:rPr lang="ja-JP" altLang="en-US">
                <a:latin typeface="Arial"/>
              </a:rPr>
              <a:t>“</a:t>
            </a:r>
            <a:r>
              <a:rPr lang="en-US"/>
              <a:t>motors</a:t>
            </a:r>
            <a:r>
              <a:rPr lang="ja-JP" altLang="en-US">
                <a:latin typeface="Arial"/>
              </a:rPr>
              <a:t>”</a:t>
            </a:r>
            <a:r>
              <a:rPr lang="en-US"/>
              <a:t> - dynein motor moves along microtubules toward </a:t>
            </a:r>
            <a:r>
              <a:rPr lang="ja-JP" altLang="en-US">
                <a:latin typeface="Arial"/>
              </a:rPr>
              <a:t>“</a:t>
            </a:r>
            <a:r>
              <a:rPr lang="en-US"/>
              <a:t>-</a:t>
            </a:r>
            <a:r>
              <a:rPr lang="ja-JP" altLang="en-US">
                <a:latin typeface="Arial"/>
              </a:rPr>
              <a:t>”</a:t>
            </a:r>
            <a:r>
              <a:rPr lang="en-US"/>
              <a:t> end</a:t>
            </a:r>
          </a:p>
          <a:p>
            <a:pP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ext Box 2"/>
          <p:cNvSpPr txBox="1">
            <a:spLocks noChangeArrowheads="1"/>
          </p:cNvSpPr>
          <p:nvPr/>
        </p:nvSpPr>
        <p:spPr bwMode="auto">
          <a:xfrm>
            <a:off x="228600" y="304800"/>
            <a:ext cx="8610600" cy="1554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3200" b="1">
                <a:latin typeface="Arial" charset="0"/>
                <a:cs typeface="+mn-cs"/>
              </a:rPr>
              <a:t>Interaction between oocyte/egg and maternal follicle cells (ovarian cells)  patterns the egg during oogenesis</a:t>
            </a:r>
          </a:p>
        </p:txBody>
      </p:sp>
      <p:pic>
        <p:nvPicPr>
          <p:cNvPr id="25602" name="Picture 3" descr="DevBio8e-Fig-09-08-1.jpg                                       00000A03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352800"/>
            <a:ext cx="57912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2084" name="Text Box 4"/>
          <p:cNvSpPr txBox="1">
            <a:spLocks noChangeArrowheads="1"/>
          </p:cNvSpPr>
          <p:nvPr/>
        </p:nvSpPr>
        <p:spPr bwMode="auto">
          <a:xfrm>
            <a:off x="457200" y="2209800"/>
            <a:ext cx="8077200"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oocyte = egg</a:t>
            </a:r>
          </a:p>
          <a:p>
            <a:pPr>
              <a:defRPr/>
            </a:pPr>
            <a:endParaRPr lang="en-US">
              <a:cs typeface="+mn-cs"/>
            </a:endParaRPr>
          </a:p>
          <a:p>
            <a:pPr>
              <a:defRPr/>
            </a:pPr>
            <a:r>
              <a:rPr lang="en-US">
                <a:cs typeface="+mn-cs"/>
              </a:rPr>
              <a:t>oogenesis = female gametogenesis (development of the egg)</a:t>
            </a:r>
          </a:p>
          <a:p>
            <a:pPr>
              <a:defRPr/>
            </a:pPr>
            <a:endParaRPr lang="en-US">
              <a:cs typeface="+mn-cs"/>
            </a:endParaRPr>
          </a:p>
          <a:p>
            <a:pPr>
              <a:defRPr/>
            </a:pPr>
            <a:endParaRPr lang="en-US">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2"/>
          <p:cNvSpPr txBox="1">
            <a:spLocks noChangeArrowheads="1"/>
          </p:cNvSpPr>
          <p:nvPr/>
        </p:nvSpPr>
        <p:spPr bwMode="auto">
          <a:xfrm>
            <a:off x="228600" y="304800"/>
            <a:ext cx="8610600" cy="1554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3200" b="1">
                <a:latin typeface="Arial" charset="0"/>
                <a:cs typeface="+mn-cs"/>
              </a:rPr>
              <a:t>Interaction between oocyte/egg and maternal follicle cells (ovarian cells)  patterns the egg during oogenesis</a:t>
            </a:r>
          </a:p>
        </p:txBody>
      </p:sp>
      <p:pic>
        <p:nvPicPr>
          <p:cNvPr id="26626" name="Picture 3" descr="DevBio8e-Fig-09-08-1.jpg                                       00000A03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352800"/>
            <a:ext cx="57912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5876" name="Text Box 4"/>
          <p:cNvSpPr txBox="1">
            <a:spLocks noChangeArrowheads="1"/>
          </p:cNvSpPr>
          <p:nvPr/>
        </p:nvSpPr>
        <p:spPr bwMode="auto">
          <a:xfrm>
            <a:off x="457200" y="2209800"/>
            <a:ext cx="8686800"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a:cs typeface="+mn-cs"/>
              </a:rPr>
              <a:t>follicle cells = cells of the ovary that surround the egg chamber - somatic cell</a:t>
            </a:r>
          </a:p>
          <a:p>
            <a:pPr eaLnBrk="0" hangingPunct="0">
              <a:defRPr/>
            </a:pPr>
            <a:endParaRPr lang="en-US">
              <a:cs typeface="+mn-cs"/>
            </a:endParaRPr>
          </a:p>
          <a:p>
            <a:pPr eaLnBrk="0" hangingPunct="0">
              <a:defRPr/>
            </a:pPr>
            <a:endParaRPr lang="en-US">
              <a:cs typeface="+mn-cs"/>
            </a:endParaRPr>
          </a:p>
          <a:p>
            <a:pPr>
              <a:defRPr/>
            </a:pPr>
            <a:endParaRPr lang="en-US">
              <a:cs typeface="+mn-cs"/>
            </a:endParaRPr>
          </a:p>
          <a:p>
            <a:pPr>
              <a:defRPr/>
            </a:pPr>
            <a:endParaRPr lang="en-US">
              <a:cs typeface="+mn-cs"/>
            </a:endParaRPr>
          </a:p>
        </p:txBody>
      </p:sp>
      <p:sp>
        <p:nvSpPr>
          <p:cNvPr id="335877" name="Text Box 5"/>
          <p:cNvSpPr txBox="1">
            <a:spLocks noChangeArrowheads="1"/>
          </p:cNvSpPr>
          <p:nvPr/>
        </p:nvSpPr>
        <p:spPr bwMode="auto">
          <a:xfrm>
            <a:off x="457200" y="3657600"/>
            <a:ext cx="21336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one role of follicle cells is to signal the egg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228600" y="304800"/>
            <a:ext cx="8610600" cy="1554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3200" b="1">
                <a:latin typeface="Arial" charset="0"/>
                <a:cs typeface="+mn-cs"/>
              </a:rPr>
              <a:t>Interaction between oocyte/egg and maternal follicle cells (ovarian cells)  patterns the egg during oogenesis</a:t>
            </a:r>
            <a:endParaRPr lang="en-US" b="1">
              <a:latin typeface="Arial" charset="0"/>
              <a:cs typeface="+mn-cs"/>
            </a:endParaRPr>
          </a:p>
        </p:txBody>
      </p:sp>
      <p:pic>
        <p:nvPicPr>
          <p:cNvPr id="27650" name="Picture 3" descr="DevBio8e-Fig-09-08-1.jpg                                       00000A03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352800"/>
            <a:ext cx="57912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3108" name="Text Box 4"/>
          <p:cNvSpPr txBox="1">
            <a:spLocks noChangeArrowheads="1"/>
          </p:cNvSpPr>
          <p:nvPr/>
        </p:nvSpPr>
        <p:spPr bwMode="auto">
          <a:xfrm>
            <a:off x="228600" y="2057400"/>
            <a:ext cx="8686800" cy="264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a:cs typeface="+mn-cs"/>
              </a:rPr>
              <a:t>during oogenesis a single germ cell gives rise to 16 clonally related cells (four division cycles). cytoplasmic bridges connect the cells</a:t>
            </a:r>
          </a:p>
          <a:p>
            <a:pPr eaLnBrk="0" hangingPunct="0">
              <a:defRPr/>
            </a:pPr>
            <a:endParaRPr lang="en-US">
              <a:cs typeface="+mn-cs"/>
            </a:endParaRPr>
          </a:p>
          <a:p>
            <a:pPr eaLnBrk="0" hangingPunct="0">
              <a:defRPr/>
            </a:pPr>
            <a:r>
              <a:rPr lang="en-US">
                <a:cs typeface="+mn-cs"/>
              </a:rPr>
              <a:t>one egg cell/oocyte and 15 nurse cells</a:t>
            </a:r>
          </a:p>
          <a:p>
            <a:pPr eaLnBrk="0" hangingPunct="0">
              <a:defRPr/>
            </a:pPr>
            <a:endParaRPr lang="en-US">
              <a:cs typeface="+mn-cs"/>
            </a:endParaRPr>
          </a:p>
          <a:p>
            <a:pPr>
              <a:defRPr/>
            </a:pPr>
            <a:endParaRPr lang="en-US">
              <a:cs typeface="+mn-cs"/>
            </a:endParaRPr>
          </a:p>
          <a:p>
            <a:pPr>
              <a:defRPr/>
            </a:pPr>
            <a:endParaRPr lang="en-US">
              <a:cs typeface="+mn-cs"/>
            </a:endParaRPr>
          </a:p>
        </p:txBody>
      </p:sp>
      <p:sp>
        <p:nvSpPr>
          <p:cNvPr id="303109" name="Text Box 5"/>
          <p:cNvSpPr txBox="1">
            <a:spLocks noChangeArrowheads="1"/>
          </p:cNvSpPr>
          <p:nvPr/>
        </p:nvSpPr>
        <p:spPr bwMode="auto">
          <a:xfrm>
            <a:off x="212725" y="4191000"/>
            <a:ext cx="2911475"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function of the nurse cells is to provide mRNA, ribosomes, proteins. etc to the egg cell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 Box 1026"/>
          <p:cNvSpPr txBox="1">
            <a:spLocks noChangeArrowheads="1"/>
          </p:cNvSpPr>
          <p:nvPr/>
        </p:nvSpPr>
        <p:spPr bwMode="auto">
          <a:xfrm>
            <a:off x="228600" y="304800"/>
            <a:ext cx="8610600" cy="1554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3200" b="1">
                <a:latin typeface="Arial" charset="0"/>
                <a:cs typeface="+mn-cs"/>
              </a:rPr>
              <a:t>Interaction between oocyte/egg and maternal follicle cells (ovarian cells)  patterns the egg during oogenesis</a:t>
            </a:r>
          </a:p>
        </p:txBody>
      </p:sp>
      <p:pic>
        <p:nvPicPr>
          <p:cNvPr id="28674" name="Picture 1027" descr="DevBio8e-Fig-09-08-1.jpg                                       00000A03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429000"/>
            <a:ext cx="57912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6900" name="Text Box 1028"/>
          <p:cNvSpPr txBox="1">
            <a:spLocks noChangeArrowheads="1"/>
          </p:cNvSpPr>
          <p:nvPr/>
        </p:nvSpPr>
        <p:spPr bwMode="auto">
          <a:xfrm>
            <a:off x="457200" y="2057400"/>
            <a:ext cx="8686800"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a:cs typeface="+mn-cs"/>
              </a:rPr>
              <a:t>oocyte nucleus produces Gurken ligand</a:t>
            </a:r>
          </a:p>
          <a:p>
            <a:pPr eaLnBrk="0" hangingPunct="0">
              <a:defRPr/>
            </a:pPr>
            <a:endParaRPr lang="en-US">
              <a:cs typeface="+mn-cs"/>
            </a:endParaRPr>
          </a:p>
          <a:p>
            <a:pPr eaLnBrk="0" hangingPunct="0">
              <a:defRPr/>
            </a:pPr>
            <a:r>
              <a:rPr lang="en-US">
                <a:cs typeface="+mn-cs"/>
              </a:rPr>
              <a:t>terminal follicle cells receive Gurken signal with Torpedo receptor</a:t>
            </a:r>
          </a:p>
          <a:p>
            <a:pPr eaLnBrk="0" hangingPunct="0">
              <a:defRPr/>
            </a:pPr>
            <a:endParaRPr lang="en-US">
              <a:cs typeface="+mn-cs"/>
            </a:endParaRPr>
          </a:p>
          <a:p>
            <a:pPr eaLnBrk="0" hangingPunct="0">
              <a:defRPr/>
            </a:pPr>
            <a:r>
              <a:rPr lang="en-US">
                <a:cs typeface="+mn-cs"/>
              </a:rPr>
              <a:t>posterior follicles differentiate and signals back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1258"/>
            <a:ext cx="9332686" cy="6494085"/>
          </a:xfrm>
          <a:prstGeom prst="rect">
            <a:avLst/>
          </a:prstGeom>
          <a:noFill/>
        </p:spPr>
        <p:txBody>
          <a:bodyPr wrap="square" rtlCol="0">
            <a:spAutoFit/>
          </a:bodyPr>
          <a:lstStyle/>
          <a:p>
            <a:pPr algn="ctr"/>
            <a:r>
              <a:rPr lang="en-US" sz="2800" b="1" dirty="0" smtClean="0"/>
              <a:t>Pick a topic for team presentations (April 13</a:t>
            </a:r>
            <a:r>
              <a:rPr lang="en-US" sz="2800" b="1" baseline="30000" dirty="0" smtClean="0"/>
              <a:t>th</a:t>
            </a:r>
            <a:r>
              <a:rPr lang="en-US" sz="2800" b="1" dirty="0" smtClean="0"/>
              <a:t>) </a:t>
            </a:r>
          </a:p>
          <a:p>
            <a:pPr algn="ctr"/>
            <a:r>
              <a:rPr lang="en-US" sz="2800" dirty="0" smtClean="0"/>
              <a:t>pick topic by Feb 16</a:t>
            </a:r>
            <a:r>
              <a:rPr lang="en-US" sz="2800" baseline="30000" dirty="0" smtClean="0"/>
              <a:t>th</a:t>
            </a:r>
            <a:r>
              <a:rPr lang="en-US" sz="2800" dirty="0" smtClean="0"/>
              <a:t> by email</a:t>
            </a:r>
          </a:p>
          <a:p>
            <a:endParaRPr lang="en-US" dirty="0" smtClean="0"/>
          </a:p>
          <a:p>
            <a:r>
              <a:rPr lang="en-US" dirty="0" smtClean="0"/>
              <a:t>Teams will be made up of three people and an effort to connect these teams by interest in the topic. </a:t>
            </a:r>
          </a:p>
          <a:p>
            <a:endParaRPr lang="en-US" dirty="0"/>
          </a:p>
          <a:p>
            <a:r>
              <a:rPr lang="en-US" dirty="0" smtClean="0"/>
              <a:t>Presentation of an original research paper</a:t>
            </a:r>
          </a:p>
          <a:p>
            <a:endParaRPr lang="en-US" dirty="0"/>
          </a:p>
          <a:p>
            <a:r>
              <a:rPr lang="en-US" dirty="0" smtClean="0"/>
              <a:t>One person – Introduction and background – What was known going into the study</a:t>
            </a:r>
          </a:p>
          <a:p>
            <a:endParaRPr lang="en-US" dirty="0"/>
          </a:p>
          <a:p>
            <a:r>
              <a:rPr lang="en-US" dirty="0" smtClean="0"/>
              <a:t>One person main experiments and results</a:t>
            </a:r>
          </a:p>
          <a:p>
            <a:endParaRPr lang="en-US" dirty="0"/>
          </a:p>
          <a:p>
            <a:r>
              <a:rPr lang="en-US" dirty="0" smtClean="0"/>
              <a:t>One person on conclusions of the data – potential limitations of the data – implications of the data – future work</a:t>
            </a:r>
          </a:p>
          <a:p>
            <a:endParaRPr lang="en-US" dirty="0"/>
          </a:p>
          <a:p>
            <a:r>
              <a:rPr lang="en-US" dirty="0" smtClean="0"/>
              <a:t>18-20 minute presentation plus 5 min for questions from the rest of class.</a:t>
            </a:r>
            <a:endParaRPr lang="en-US" dirty="0"/>
          </a:p>
        </p:txBody>
      </p:sp>
    </p:spTree>
    <p:extLst>
      <p:ext uri="{BB962C8B-B14F-4D97-AF65-F5344CB8AC3E}">
        <p14:creationId xmlns:p14="http://schemas.microsoft.com/office/powerpoint/2010/main" val="2100682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DevBio8e-Fig-09-08-2.jpg                                       00000A03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313113"/>
            <a:ext cx="5030788" cy="3773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698" name="Picture 5" descr="DevBio8e-Fig-09-08-1.jpg                                       00000A03Gilbert 8e IRL                 7C25B07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71500"/>
            <a:ext cx="41148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0758" name="Text Box 6"/>
          <p:cNvSpPr txBox="1">
            <a:spLocks noChangeArrowheads="1"/>
          </p:cNvSpPr>
          <p:nvPr/>
        </p:nvSpPr>
        <p:spPr bwMode="auto">
          <a:xfrm>
            <a:off x="2286000" y="2957513"/>
            <a:ext cx="4800600" cy="1766887"/>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200">
                <a:cs typeface="+mn-cs"/>
              </a:rPr>
              <a:t>signal from posterior follicle cells reorganizes microtubules in oocyte/egg</a:t>
            </a:r>
          </a:p>
          <a:p>
            <a:pPr>
              <a:defRPr/>
            </a:pPr>
            <a:endParaRPr lang="en-US" sz="2200">
              <a:cs typeface="+mn-cs"/>
            </a:endParaRPr>
          </a:p>
          <a:p>
            <a:pPr>
              <a:defRPr/>
            </a:pPr>
            <a:r>
              <a:rPr lang="en-US" sz="2200">
                <a:cs typeface="+mn-cs"/>
              </a:rPr>
              <a:t>bicoid, nanos, oskar come in from the nurse cells</a:t>
            </a:r>
            <a:endParaRPr lang="en-US">
              <a:cs typeface="+mn-cs"/>
            </a:endParaRPr>
          </a:p>
        </p:txBody>
      </p:sp>
      <p:sp>
        <p:nvSpPr>
          <p:cNvPr id="330754" name="Rectangle 2"/>
          <p:cNvSpPr>
            <a:spLocks noGrp="1" noChangeArrowheads="1"/>
          </p:cNvSpPr>
          <p:nvPr>
            <p:ph type="title"/>
          </p:nvPr>
        </p:nvSpPr>
        <p:spPr>
          <a:xfrm>
            <a:off x="838200" y="-76200"/>
            <a:ext cx="7391400" cy="1143000"/>
          </a:xfrm>
        </p:spPr>
        <p:txBody>
          <a:bodyPr/>
          <a:lstStyle/>
          <a:p>
            <a:pPr eaLnBrk="1" hangingPunct="1">
              <a:defRPr/>
            </a:pPr>
            <a:r>
              <a:rPr lang="en-US" sz="3200" b="1" smtClean="0">
                <a:cs typeface="+mj-cs"/>
              </a:rPr>
              <a:t>Setting up for Anterior/Posterior patterning during Oogenesis</a:t>
            </a:r>
            <a:endParaRPr lang="en-US" smtClean="0">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descr="DevBio8e-Fig-09-08-2.jpg                                       00000A03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030788" cy="377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2" name="Picture 4" descr="DevBio8e-Fig-09-08-3.jpg                                       00000A03Gilbert 8e IRL                 7C25B07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79813"/>
            <a:ext cx="4573588" cy="3430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1784" name="Text Box 8"/>
          <p:cNvSpPr txBox="1">
            <a:spLocks noChangeArrowheads="1"/>
          </p:cNvSpPr>
          <p:nvPr/>
        </p:nvSpPr>
        <p:spPr bwMode="auto">
          <a:xfrm>
            <a:off x="4937125" y="1489075"/>
            <a:ext cx="4206875" cy="3743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oskar mRNA associates with kinesin I motor protein - moves to microtubule plus end</a:t>
            </a:r>
          </a:p>
          <a:p>
            <a:pPr>
              <a:defRPr/>
            </a:pPr>
            <a:endParaRPr lang="en-US">
              <a:cs typeface="+mn-cs"/>
            </a:endParaRPr>
          </a:p>
          <a:p>
            <a:pPr>
              <a:defRPr/>
            </a:pPr>
            <a:r>
              <a:rPr lang="en-US">
                <a:cs typeface="+mn-cs"/>
              </a:rPr>
              <a:t>Oskar protein will bind 3</a:t>
            </a:r>
            <a:r>
              <a:rPr lang="ja-JP" altLang="en-US">
                <a:latin typeface="Arial"/>
                <a:cs typeface="+mn-cs"/>
              </a:rPr>
              <a:t>’</a:t>
            </a:r>
            <a:r>
              <a:rPr lang="en-US">
                <a:cs typeface="+mn-cs"/>
              </a:rPr>
              <a:t>UTR of nanos mRNA</a:t>
            </a:r>
          </a:p>
          <a:p>
            <a:pPr>
              <a:defRPr/>
            </a:pPr>
            <a:endParaRPr lang="en-US">
              <a:cs typeface="+mn-cs"/>
            </a:endParaRPr>
          </a:p>
          <a:p>
            <a:pPr>
              <a:defRPr/>
            </a:pPr>
            <a:r>
              <a:rPr lang="en-US">
                <a:cs typeface="+mn-cs"/>
              </a:rPr>
              <a:t>thus nanos is localized to the posterior portion of the egg cytoplasm</a:t>
            </a:r>
          </a:p>
        </p:txBody>
      </p:sp>
      <p:sp>
        <p:nvSpPr>
          <p:cNvPr id="331785" name="Rectangle 9"/>
          <p:cNvSpPr>
            <a:spLocks noChangeArrowheads="1"/>
          </p:cNvSpPr>
          <p:nvPr/>
        </p:nvSpPr>
        <p:spPr bwMode="auto">
          <a:xfrm>
            <a:off x="685800" y="5486400"/>
            <a:ext cx="4114800" cy="15240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1786" name="Rectangle 10"/>
          <p:cNvSpPr>
            <a:spLocks noChangeArrowheads="1"/>
          </p:cNvSpPr>
          <p:nvPr/>
        </p:nvSpPr>
        <p:spPr bwMode="auto">
          <a:xfrm>
            <a:off x="762000" y="0"/>
            <a:ext cx="7391400" cy="1219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200" b="1">
                <a:solidFill>
                  <a:schemeClr val="tx2"/>
                </a:solidFill>
                <a:cs typeface="+mn-cs"/>
              </a:rPr>
              <a:t>Setting up for Anterior/Posterior patterning during Oogenesis</a:t>
            </a:r>
            <a:endParaRPr lang="en-US" sz="4400">
              <a:solidFill>
                <a:schemeClr val="tx2"/>
              </a:solidFill>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vBio11e-Fig-09-10-0.jpg"/>
          <p:cNvPicPr>
            <a:picLocks noChangeAspect="1"/>
          </p:cNvPicPr>
          <p:nvPr/>
        </p:nvPicPr>
        <p:blipFill>
          <a:blip r:embed="rId3"/>
          <a:stretch>
            <a:fillRect/>
          </a:stretch>
        </p:blipFill>
        <p:spPr>
          <a:xfrm>
            <a:off x="304800" y="1449323"/>
            <a:ext cx="8534400" cy="4340352"/>
          </a:xfrm>
          <a:prstGeom prst="rect">
            <a:avLst/>
          </a:prstGeom>
        </p:spPr>
      </p:pic>
      <p:sp>
        <p:nvSpPr>
          <p:cNvPr id="3" name="Title 2"/>
          <p:cNvSpPr>
            <a:spLocks noGrp="1"/>
          </p:cNvSpPr>
          <p:nvPr>
            <p:ph type="title"/>
          </p:nvPr>
        </p:nvSpPr>
        <p:spPr>
          <a:xfrm>
            <a:off x="685800" y="306323"/>
            <a:ext cx="7772400" cy="1143000"/>
          </a:xfrm>
        </p:spPr>
        <p:txBody>
          <a:bodyPr/>
          <a:lstStyle/>
          <a:p>
            <a:r>
              <a:rPr lang="en-US" sz="2000" dirty="0"/>
              <a:t>Figure 9.10  Schematic representation of experiments demonstrating that the </a:t>
            </a:r>
            <a:r>
              <a:rPr lang="en-US" sz="2000" i="1" dirty="0" err="1"/>
              <a:t>bicoid</a:t>
            </a:r>
            <a:r>
              <a:rPr lang="en-US" sz="2000" i="1" dirty="0"/>
              <a:t> </a:t>
            </a:r>
            <a:r>
              <a:rPr lang="en-US" sz="2000" dirty="0"/>
              <a:t>gene encodes the </a:t>
            </a:r>
            <a:r>
              <a:rPr lang="en-US" sz="2000" dirty="0" err="1"/>
              <a:t>morphogen</a:t>
            </a:r>
            <a:r>
              <a:rPr lang="en-US" sz="2000" dirty="0"/>
              <a:t> responsible for head structures in </a:t>
            </a:r>
            <a:r>
              <a:rPr lang="en-US" sz="2000" i="1" dirty="0"/>
              <a:t>Drosophila</a:t>
            </a:r>
          </a:p>
        </p:txBody>
      </p:sp>
    </p:spTree>
    <p:extLst>
      <p:ext uri="{BB962C8B-B14F-4D97-AF65-F5344CB8AC3E}">
        <p14:creationId xmlns:p14="http://schemas.microsoft.com/office/powerpoint/2010/main" val="3625150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762000" y="1676400"/>
            <a:ext cx="7696200" cy="4154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1143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defRPr/>
            </a:pPr>
            <a:r>
              <a:rPr lang="en-US" dirty="0" smtClean="0">
                <a:latin typeface="Arial" charset="0"/>
                <a:cs typeface="+mn-cs"/>
              </a:rPr>
              <a:t>Specification of cell types along:</a:t>
            </a:r>
          </a:p>
          <a:p>
            <a:pPr>
              <a:defRPr/>
            </a:pPr>
            <a:r>
              <a:rPr lang="en-US" dirty="0" smtClean="0">
                <a:latin typeface="Arial" charset="0"/>
                <a:cs typeface="+mn-cs"/>
              </a:rPr>
              <a:t> </a:t>
            </a:r>
          </a:p>
          <a:p>
            <a:pPr lvl="1">
              <a:buFontTx/>
              <a:buChar char="•"/>
              <a:defRPr/>
            </a:pPr>
            <a:r>
              <a:rPr lang="en-US" dirty="0" smtClean="0">
                <a:latin typeface="Arial" charset="0"/>
                <a:cs typeface="+mn-cs"/>
              </a:rPr>
              <a:t>	anterior-posterior (AP) and </a:t>
            </a:r>
          </a:p>
          <a:p>
            <a:pPr lvl="1">
              <a:buFontTx/>
              <a:buChar char="•"/>
              <a:defRPr/>
            </a:pPr>
            <a:r>
              <a:rPr lang="en-US" dirty="0" smtClean="0">
                <a:latin typeface="Arial" charset="0"/>
                <a:cs typeface="+mn-cs"/>
              </a:rPr>
              <a:t>	dorsal-ventral (DV) axes </a:t>
            </a:r>
          </a:p>
          <a:p>
            <a:pPr>
              <a:defRPr/>
            </a:pPr>
            <a:r>
              <a:rPr lang="en-US" dirty="0" smtClean="0">
                <a:latin typeface="Arial" charset="0"/>
                <a:cs typeface="+mn-cs"/>
              </a:rPr>
              <a:t>	</a:t>
            </a:r>
          </a:p>
          <a:p>
            <a:pPr>
              <a:defRPr/>
            </a:pPr>
            <a:r>
              <a:rPr lang="en-US" dirty="0" smtClean="0">
                <a:latin typeface="Arial" charset="0"/>
                <a:cs typeface="+mn-cs"/>
              </a:rPr>
              <a:t>determined by gradients of cytoplasmic determinants within syncytium</a:t>
            </a:r>
          </a:p>
          <a:p>
            <a:pPr>
              <a:defRPr/>
            </a:pPr>
            <a:endParaRPr lang="en-US" dirty="0">
              <a:latin typeface="Arial" charset="0"/>
              <a:cs typeface="+mn-cs"/>
            </a:endParaRPr>
          </a:p>
          <a:p>
            <a:pPr>
              <a:defRPr/>
            </a:pPr>
            <a:r>
              <a:rPr lang="en-US" dirty="0" smtClean="0">
                <a:latin typeface="Arial" charset="0"/>
                <a:cs typeface="+mn-cs"/>
              </a:rPr>
              <a:t>Syncytium - Multiple nuclei within a single cell</a:t>
            </a:r>
          </a:p>
          <a:p>
            <a:pPr>
              <a:defRPr/>
            </a:pPr>
            <a:endParaRPr lang="en-US" dirty="0" smtClean="0">
              <a:latin typeface="Arial" charset="0"/>
              <a:cs typeface="+mn-cs"/>
            </a:endParaRPr>
          </a:p>
          <a:p>
            <a:pPr>
              <a:defRPr/>
            </a:pPr>
            <a:endParaRPr lang="en-US" dirty="0" smtClean="0">
              <a:latin typeface="Arial" charset="0"/>
              <a:cs typeface="+mn-cs"/>
            </a:endParaRPr>
          </a:p>
        </p:txBody>
      </p:sp>
      <p:sp>
        <p:nvSpPr>
          <p:cNvPr id="41987" name="Text Box 3"/>
          <p:cNvSpPr txBox="1">
            <a:spLocks noChangeArrowheads="1"/>
          </p:cNvSpPr>
          <p:nvPr/>
        </p:nvSpPr>
        <p:spPr bwMode="auto">
          <a:xfrm>
            <a:off x="1676400" y="304800"/>
            <a:ext cx="51117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b="1">
                <a:latin typeface="Arial" charset="0"/>
                <a:cs typeface="+mn-cs"/>
              </a:rPr>
              <a:t>Syncytial specification</a:t>
            </a:r>
            <a:endParaRPr lang="en-US" b="1">
              <a:latin typeface="Arial" charset="0"/>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Documents and Settings\Pat Estes\Desktop\495B lectures\scanned Drosophila\9-a.jpg"/>
          <p:cNvPicPr>
            <a:picLocks noChangeAspect="1" noChangeArrowheads="1"/>
          </p:cNvPicPr>
          <p:nvPr/>
        </p:nvPicPr>
        <p:blipFill>
          <a:blip r:embed="rId2">
            <a:extLst>
              <a:ext uri="{28A0092B-C50C-407E-A947-70E740481C1C}">
                <a14:useLocalDpi xmlns:a14="http://schemas.microsoft.com/office/drawing/2010/main" val="0"/>
              </a:ext>
            </a:extLst>
          </a:blip>
          <a:srcRect l="2232" t="3300" r="2907" b="3334"/>
          <a:stretch>
            <a:fillRect/>
          </a:stretch>
        </p:blipFill>
        <p:spPr bwMode="auto">
          <a:xfrm>
            <a:off x="2667000" y="1447800"/>
            <a:ext cx="6629400" cy="436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3827" name="Text Box 3"/>
          <p:cNvSpPr txBox="1">
            <a:spLocks noChangeArrowheads="1"/>
          </p:cNvSpPr>
          <p:nvPr/>
        </p:nvSpPr>
        <p:spPr bwMode="auto">
          <a:xfrm>
            <a:off x="152400" y="1371600"/>
            <a:ext cx="2590800" cy="5203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Arial" charset="0"/>
                <a:cs typeface="+mn-cs"/>
              </a:rPr>
              <a:t>Many nuclei within a single cell</a:t>
            </a:r>
          </a:p>
          <a:p>
            <a:pPr>
              <a:defRPr/>
            </a:pPr>
            <a:endParaRPr lang="en-US">
              <a:latin typeface="Arial" charset="0"/>
              <a:cs typeface="+mn-cs"/>
            </a:endParaRPr>
          </a:p>
          <a:p>
            <a:pPr>
              <a:defRPr/>
            </a:pPr>
            <a:r>
              <a:rPr lang="en-US">
                <a:latin typeface="Arial" charset="0"/>
                <a:cs typeface="+mn-cs"/>
              </a:rPr>
              <a:t>cytoplasmic determinants exist in gradients and can affect nuclei</a:t>
            </a:r>
          </a:p>
          <a:p>
            <a:pPr>
              <a:defRPr/>
            </a:pPr>
            <a:endParaRPr lang="en-US">
              <a:latin typeface="Arial" charset="0"/>
              <a:cs typeface="+mn-cs"/>
            </a:endParaRPr>
          </a:p>
          <a:p>
            <a:pPr>
              <a:defRPr/>
            </a:pPr>
            <a:r>
              <a:rPr lang="en-US">
                <a:latin typeface="Arial" charset="0"/>
                <a:cs typeface="+mn-cs"/>
              </a:rPr>
              <a:t>Cell membranes form during the 13</a:t>
            </a:r>
            <a:r>
              <a:rPr lang="en-US" baseline="30000">
                <a:latin typeface="Arial" charset="0"/>
                <a:cs typeface="+mn-cs"/>
              </a:rPr>
              <a:t>th</a:t>
            </a:r>
            <a:r>
              <a:rPr lang="en-US">
                <a:latin typeface="Arial" charset="0"/>
                <a:cs typeface="+mn-cs"/>
              </a:rPr>
              <a:t> nuclear division</a:t>
            </a:r>
          </a:p>
        </p:txBody>
      </p:sp>
      <p:sp>
        <p:nvSpPr>
          <p:cNvPr id="333829" name="Text Box 5"/>
          <p:cNvSpPr txBox="1">
            <a:spLocks noChangeArrowheads="1"/>
          </p:cNvSpPr>
          <p:nvPr/>
        </p:nvSpPr>
        <p:spPr bwMode="auto">
          <a:xfrm>
            <a:off x="255588" y="25400"/>
            <a:ext cx="8916987" cy="1127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3400" b="1">
                <a:latin typeface="Arial" charset="0"/>
                <a:cs typeface="+mn-cs"/>
              </a:rPr>
              <a:t>Early Drosophila Embryonic Development </a:t>
            </a:r>
          </a:p>
          <a:p>
            <a:pPr algn="ctr">
              <a:defRPr/>
            </a:pPr>
            <a:r>
              <a:rPr lang="en-US" sz="3400" b="1">
                <a:latin typeface="Arial" charset="0"/>
                <a:cs typeface="+mn-cs"/>
              </a:rPr>
              <a:t>Syncytial Specification</a:t>
            </a:r>
            <a:endParaRPr lang="en-US" b="1">
              <a:latin typeface="Arial" charset="0"/>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vBio11e-Fig-09-03-3R.jpg"/>
          <p:cNvPicPr>
            <a:picLocks noChangeAspect="1"/>
          </p:cNvPicPr>
          <p:nvPr/>
        </p:nvPicPr>
        <p:blipFill>
          <a:blip r:embed="rId3"/>
          <a:stretch>
            <a:fillRect/>
          </a:stretch>
        </p:blipFill>
        <p:spPr>
          <a:xfrm>
            <a:off x="224981" y="1785938"/>
            <a:ext cx="4430010" cy="3322508"/>
          </a:xfrm>
          <a:prstGeom prst="rect">
            <a:avLst/>
          </a:prstGeom>
        </p:spPr>
      </p:pic>
      <p:sp>
        <p:nvSpPr>
          <p:cNvPr id="3" name="Title 2"/>
          <p:cNvSpPr>
            <a:spLocks noGrp="1"/>
          </p:cNvSpPr>
          <p:nvPr>
            <p:ph type="title"/>
          </p:nvPr>
        </p:nvSpPr>
        <p:spPr>
          <a:xfrm>
            <a:off x="685800" y="-119064"/>
            <a:ext cx="7772400" cy="1143000"/>
          </a:xfrm>
        </p:spPr>
        <p:txBody>
          <a:bodyPr/>
          <a:lstStyle/>
          <a:p>
            <a:r>
              <a:rPr lang="en-US" sz="2800" dirty="0"/>
              <a:t>Figure 9.3  </a:t>
            </a:r>
            <a:r>
              <a:rPr lang="en-US" sz="2800" dirty="0" smtClean="0"/>
              <a:t>Syncytial </a:t>
            </a:r>
            <a:r>
              <a:rPr lang="en-US" sz="2800" dirty="0" err="1" smtClean="0"/>
              <a:t>blastoderm</a:t>
            </a:r>
            <a:r>
              <a:rPr lang="en-US" sz="2800" dirty="0" smtClean="0"/>
              <a:t> nuclei at the periphery of embryo/cell</a:t>
            </a:r>
            <a:endParaRPr lang="en-US" sz="2800" dirty="0"/>
          </a:p>
        </p:txBody>
      </p:sp>
      <p:pic>
        <p:nvPicPr>
          <p:cNvPr id="4" name="Picture 3" descr="DevBio11e-Fig-09-03-4R.jpg"/>
          <p:cNvPicPr>
            <a:picLocks noChangeAspect="1"/>
          </p:cNvPicPr>
          <p:nvPr/>
        </p:nvPicPr>
        <p:blipFill>
          <a:blip r:embed="rId4"/>
          <a:stretch>
            <a:fillRect/>
          </a:stretch>
        </p:blipFill>
        <p:spPr>
          <a:xfrm>
            <a:off x="4654991" y="1816989"/>
            <a:ext cx="4389008" cy="3260406"/>
          </a:xfrm>
          <a:prstGeom prst="rect">
            <a:avLst/>
          </a:prstGeom>
        </p:spPr>
      </p:pic>
    </p:spTree>
    <p:extLst>
      <p:ext uri="{BB962C8B-B14F-4D97-AF65-F5344CB8AC3E}">
        <p14:creationId xmlns:p14="http://schemas.microsoft.com/office/powerpoint/2010/main" val="3166004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vBio11e-Fig-09-11-0.jpg"/>
          <p:cNvPicPr>
            <a:picLocks noChangeAspect="1"/>
          </p:cNvPicPr>
          <p:nvPr/>
        </p:nvPicPr>
        <p:blipFill>
          <a:blip r:embed="rId3"/>
          <a:stretch>
            <a:fillRect/>
          </a:stretch>
        </p:blipFill>
        <p:spPr>
          <a:xfrm>
            <a:off x="959856" y="640080"/>
            <a:ext cx="7224289" cy="6217920"/>
          </a:xfrm>
          <a:prstGeom prst="rect">
            <a:avLst/>
          </a:prstGeom>
        </p:spPr>
      </p:pic>
      <p:sp>
        <p:nvSpPr>
          <p:cNvPr id="3" name="Title 2"/>
          <p:cNvSpPr>
            <a:spLocks noGrp="1"/>
          </p:cNvSpPr>
          <p:nvPr>
            <p:ph type="title"/>
          </p:nvPr>
        </p:nvSpPr>
        <p:spPr>
          <a:xfrm>
            <a:off x="685800" y="-233376"/>
            <a:ext cx="7772400" cy="1143000"/>
          </a:xfrm>
        </p:spPr>
        <p:txBody>
          <a:bodyPr/>
          <a:lstStyle/>
          <a:p>
            <a:r>
              <a:rPr lang="en-US" sz="2400" dirty="0"/>
              <a:t>Figure 9.11  The </a:t>
            </a:r>
            <a:r>
              <a:rPr lang="en-US" sz="2400" i="1" dirty="0" err="1"/>
              <a:t>bicoid</a:t>
            </a:r>
            <a:r>
              <a:rPr lang="en-US" sz="2400" i="1" dirty="0"/>
              <a:t> </a:t>
            </a:r>
            <a:r>
              <a:rPr lang="en-US" sz="2400" dirty="0"/>
              <a:t>mRNA and protein </a:t>
            </a:r>
            <a:r>
              <a:rPr lang="en-US" sz="2400" dirty="0" smtClean="0"/>
              <a:t>gradients</a:t>
            </a:r>
            <a:endParaRPr lang="en-US" sz="2400" dirty="0"/>
          </a:p>
        </p:txBody>
      </p:sp>
    </p:spTree>
    <p:extLst>
      <p:ext uri="{BB962C8B-B14F-4D97-AF65-F5344CB8AC3E}">
        <p14:creationId xmlns:p14="http://schemas.microsoft.com/office/powerpoint/2010/main" val="3112632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Box 2"/>
          <p:cNvSpPr txBox="1">
            <a:spLocks noChangeArrowheads="1"/>
          </p:cNvSpPr>
          <p:nvPr/>
        </p:nvSpPr>
        <p:spPr bwMode="auto">
          <a:xfrm>
            <a:off x="701675" y="228600"/>
            <a:ext cx="7800975"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dirty="0">
                <a:latin typeface="Arial" charset="0"/>
                <a:cs typeface="+mn-cs"/>
              </a:rPr>
              <a:t>Anterior/posterior pattern specification</a:t>
            </a:r>
          </a:p>
        </p:txBody>
      </p:sp>
      <p:pic>
        <p:nvPicPr>
          <p:cNvPr id="33794" name="Picture 3" descr="G09111"/>
          <p:cNvPicPr>
            <a:picLocks noChangeAspect="1" noChangeArrowheads="1"/>
          </p:cNvPicPr>
          <p:nvPr/>
        </p:nvPicPr>
        <p:blipFill>
          <a:blip r:embed="rId2">
            <a:extLst>
              <a:ext uri="{28A0092B-C50C-407E-A947-70E740481C1C}">
                <a14:useLocalDpi xmlns:a14="http://schemas.microsoft.com/office/drawing/2010/main" val="0"/>
              </a:ext>
            </a:extLst>
          </a:blip>
          <a:srcRect l="25000" t="47333" r="25000" b="3334"/>
          <a:stretch>
            <a:fillRect/>
          </a:stretch>
        </p:blipFill>
        <p:spPr bwMode="auto">
          <a:xfrm>
            <a:off x="2735263" y="3689350"/>
            <a:ext cx="381000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5" name="Picture 4" descr="G09111"/>
          <p:cNvPicPr>
            <a:picLocks noChangeAspect="1" noChangeArrowheads="1"/>
          </p:cNvPicPr>
          <p:nvPr/>
        </p:nvPicPr>
        <p:blipFill>
          <a:blip r:embed="rId2">
            <a:extLst>
              <a:ext uri="{28A0092B-C50C-407E-A947-70E740481C1C}">
                <a14:useLocalDpi xmlns:a14="http://schemas.microsoft.com/office/drawing/2010/main" val="0"/>
              </a:ext>
            </a:extLst>
          </a:blip>
          <a:srcRect l="23000" r="25000" b="55333"/>
          <a:stretch>
            <a:fillRect/>
          </a:stretch>
        </p:blipFill>
        <p:spPr bwMode="auto">
          <a:xfrm>
            <a:off x="2381250" y="1116013"/>
            <a:ext cx="3962400" cy="255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6" name="TextBox 1"/>
          <p:cNvSpPr txBox="1">
            <a:spLocks noChangeArrowheads="1"/>
          </p:cNvSpPr>
          <p:nvPr/>
        </p:nvSpPr>
        <p:spPr bwMode="auto">
          <a:xfrm>
            <a:off x="284163" y="3327400"/>
            <a:ext cx="17748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t>Fig </a:t>
            </a:r>
            <a:r>
              <a:rPr lang="en-US" dirty="0" smtClean="0"/>
              <a:t>9.13 -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730250" y="155575"/>
            <a:ext cx="7772400" cy="1143000"/>
          </a:xfrm>
        </p:spPr>
        <p:txBody>
          <a:bodyPr/>
          <a:lstStyle/>
          <a:p>
            <a:pPr eaLnBrk="1" hangingPunct="1">
              <a:defRPr/>
            </a:pPr>
            <a:r>
              <a:rPr lang="en-US" smtClean="0">
                <a:cs typeface="+mj-cs"/>
              </a:rPr>
              <a:t>Translational control during drosophila A/P patterning</a:t>
            </a:r>
          </a:p>
        </p:txBody>
      </p:sp>
      <p:sp>
        <p:nvSpPr>
          <p:cNvPr id="370691" name="Text Box 3"/>
          <p:cNvSpPr txBox="1">
            <a:spLocks noChangeArrowheads="1"/>
          </p:cNvSpPr>
          <p:nvPr/>
        </p:nvSpPr>
        <p:spPr bwMode="auto">
          <a:xfrm>
            <a:off x="279400" y="3328988"/>
            <a:ext cx="3649663"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cs typeface="+mn-cs"/>
              </a:rPr>
              <a:t>Bicoid binds 3</a:t>
            </a:r>
            <a:r>
              <a:rPr lang="ja-JP" altLang="en-US" b="1">
                <a:latin typeface="Arial"/>
                <a:cs typeface="+mn-cs"/>
              </a:rPr>
              <a:t>’</a:t>
            </a:r>
            <a:r>
              <a:rPr lang="en-US" b="1">
                <a:cs typeface="+mn-cs"/>
              </a:rPr>
              <a:t>UTR of caudal mRNA</a:t>
            </a:r>
          </a:p>
          <a:p>
            <a:pPr>
              <a:spcBef>
                <a:spcPct val="50000"/>
              </a:spcBef>
              <a:defRPr/>
            </a:pPr>
            <a:r>
              <a:rPr lang="en-US" b="1">
                <a:cs typeface="+mn-cs"/>
              </a:rPr>
              <a:t>Bicoid blocks eIF4E and eIf4G </a:t>
            </a:r>
          </a:p>
          <a:p>
            <a:pPr>
              <a:spcBef>
                <a:spcPct val="50000"/>
              </a:spcBef>
              <a:defRPr/>
            </a:pPr>
            <a:r>
              <a:rPr lang="en-US" b="1">
                <a:cs typeface="+mn-cs"/>
              </a:rPr>
              <a:t>Translation inhibited</a:t>
            </a:r>
            <a:endParaRPr lang="en-US">
              <a:cs typeface="+mn-cs"/>
            </a:endParaRPr>
          </a:p>
        </p:txBody>
      </p:sp>
      <p:pic>
        <p:nvPicPr>
          <p:cNvPr id="34819" name="Picture 4" descr="DevBio8e-Fig-05-34-0.jpg                                       000003D5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150" y="2295525"/>
            <a:ext cx="5119688" cy="3840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1026"/>
          <p:cNvSpPr>
            <a:spLocks noGrp="1" noChangeArrowheads="1"/>
          </p:cNvSpPr>
          <p:nvPr>
            <p:ph type="title"/>
          </p:nvPr>
        </p:nvSpPr>
        <p:spPr/>
        <p:txBody>
          <a:bodyPr/>
          <a:lstStyle/>
          <a:p>
            <a:pPr eaLnBrk="1" hangingPunct="1">
              <a:defRPr/>
            </a:pPr>
            <a:r>
              <a:rPr lang="en-US" smtClean="0">
                <a:cs typeface="+mj-cs"/>
              </a:rPr>
              <a:t>Mid-blastula transition</a:t>
            </a:r>
          </a:p>
        </p:txBody>
      </p:sp>
      <p:sp>
        <p:nvSpPr>
          <p:cNvPr id="342019" name="Text Box 1027"/>
          <p:cNvSpPr txBox="1">
            <a:spLocks noChangeArrowheads="1"/>
          </p:cNvSpPr>
          <p:nvPr/>
        </p:nvSpPr>
        <p:spPr bwMode="auto">
          <a:xfrm>
            <a:off x="990600" y="2201863"/>
            <a:ext cx="7391400" cy="4656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93700" indent="-393700">
              <a:defRPr sz="2400">
                <a:solidFill>
                  <a:schemeClr val="tx1"/>
                </a:solidFill>
                <a:latin typeface="Times New Roman" charset="0"/>
                <a:ea typeface="ＭＳ Ｐゴシック" charset="0"/>
              </a:defRPr>
            </a:lvl1pPr>
            <a:lvl2pPr marL="5080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buFontTx/>
              <a:buChar char="•"/>
              <a:defRPr/>
            </a:pPr>
            <a:r>
              <a:rPr lang="en-US" smtClean="0">
                <a:cs typeface="+mn-cs"/>
              </a:rPr>
              <a:t>around nuclear division cycle 11</a:t>
            </a:r>
          </a:p>
          <a:p>
            <a:pPr>
              <a:spcBef>
                <a:spcPct val="50000"/>
              </a:spcBef>
              <a:buFontTx/>
              <a:buChar char="•"/>
              <a:defRPr/>
            </a:pPr>
            <a:r>
              <a:rPr lang="en-US" smtClean="0">
                <a:cs typeface="+mn-cs"/>
              </a:rPr>
              <a:t>nuclear divisions slow down</a:t>
            </a:r>
          </a:p>
          <a:p>
            <a:pPr>
              <a:spcBef>
                <a:spcPct val="50000"/>
              </a:spcBef>
              <a:buFontTx/>
              <a:buChar char="•"/>
              <a:defRPr/>
            </a:pPr>
            <a:r>
              <a:rPr lang="en-US" smtClean="0">
                <a:cs typeface="+mn-cs"/>
              </a:rPr>
              <a:t>zygotic genes are expressed from the nuclei</a:t>
            </a:r>
          </a:p>
          <a:p>
            <a:pPr>
              <a:spcBef>
                <a:spcPct val="50000"/>
              </a:spcBef>
              <a:buFontTx/>
              <a:buChar char="•"/>
              <a:defRPr/>
            </a:pPr>
            <a:r>
              <a:rPr lang="en-US" smtClean="0">
                <a:cs typeface="+mn-cs"/>
              </a:rPr>
              <a:t>i.e. this is the first time that mRNA</a:t>
            </a:r>
            <a:r>
              <a:rPr lang="ja-JP" altLang="en-US" smtClean="0">
                <a:latin typeface="Arial"/>
                <a:cs typeface="+mn-cs"/>
              </a:rPr>
              <a:t>’</a:t>
            </a:r>
            <a:r>
              <a:rPr lang="en-US" smtClean="0">
                <a:cs typeface="+mn-cs"/>
              </a:rPr>
              <a:t>s are being made from the zygotic nuclei</a:t>
            </a:r>
          </a:p>
          <a:p>
            <a:pPr>
              <a:spcBef>
                <a:spcPct val="50000"/>
              </a:spcBef>
              <a:defRPr/>
            </a:pPr>
            <a:endParaRPr lang="en-US" smtClean="0">
              <a:cs typeface="+mn-cs"/>
            </a:endParaRPr>
          </a:p>
          <a:p>
            <a:pPr>
              <a:spcBef>
                <a:spcPct val="50000"/>
              </a:spcBef>
              <a:defRPr/>
            </a:pPr>
            <a:r>
              <a:rPr lang="en-US" smtClean="0">
                <a:cs typeface="+mn-cs"/>
              </a:rPr>
              <a:t>Later, cellularization at nuclear cycle 14 =</a:t>
            </a:r>
          </a:p>
          <a:p>
            <a:pPr>
              <a:spcBef>
                <a:spcPct val="50000"/>
              </a:spcBef>
              <a:defRPr/>
            </a:pPr>
            <a:r>
              <a:rPr lang="en-US" smtClean="0">
                <a:cs typeface="+mn-cs"/>
              </a:rPr>
              <a:t> cellular blastoderm stage</a:t>
            </a:r>
          </a:p>
          <a:p>
            <a:pPr>
              <a:spcBef>
                <a:spcPct val="50000"/>
              </a:spcBef>
              <a:buFontTx/>
              <a:buChar char="•"/>
              <a:defRPr/>
            </a:pPr>
            <a:endParaRPr lang="en-US" smtClean="0">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Text Box 2"/>
          <p:cNvSpPr txBox="1">
            <a:spLocks noChangeArrowheads="1"/>
          </p:cNvSpPr>
          <p:nvPr/>
        </p:nvSpPr>
        <p:spPr bwMode="auto">
          <a:xfrm>
            <a:off x="65088" y="0"/>
            <a:ext cx="3525732" cy="50475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solidFill>
                  <a:srgbClr val="000000"/>
                </a:solidFill>
                <a:latin typeface="Arial" charset="0"/>
                <a:cs typeface="+mn-cs"/>
              </a:rPr>
              <a:t>doi:10.1016/S0092-8674(02)01087-5    Copyright © 2002 Cell Press</a:t>
            </a:r>
            <a:r>
              <a:rPr lang="en-US" sz="2000" dirty="0">
                <a:solidFill>
                  <a:srgbClr val="000000"/>
                </a:solidFill>
                <a:latin typeface="Arial" charset="0"/>
                <a:cs typeface="+mn-cs"/>
              </a:rPr>
              <a:t>.</a:t>
            </a:r>
          </a:p>
          <a:p>
            <a:pPr>
              <a:defRPr/>
            </a:pPr>
            <a:endParaRPr lang="en-US" sz="2000" b="1" dirty="0">
              <a:solidFill>
                <a:srgbClr val="000000"/>
              </a:solidFill>
              <a:latin typeface="Arial" charset="0"/>
              <a:cs typeface="+mn-cs"/>
            </a:endParaRPr>
          </a:p>
          <a:p>
            <a:pPr>
              <a:defRPr/>
            </a:pPr>
            <a:r>
              <a:rPr lang="en-US" b="1" dirty="0">
                <a:solidFill>
                  <a:srgbClr val="000000"/>
                </a:solidFill>
                <a:latin typeface="Arial" charset="0"/>
                <a:cs typeface="+mn-cs"/>
              </a:rPr>
              <a:t>Whole-Genome Analysis of Dorsal-Ventral Patterning in the Drosophila Embryo</a:t>
            </a:r>
            <a:endParaRPr lang="en-US" sz="2000" dirty="0">
              <a:solidFill>
                <a:srgbClr val="000000"/>
              </a:solidFill>
              <a:latin typeface="Arial" charset="0"/>
              <a:cs typeface="+mn-cs"/>
            </a:endParaRPr>
          </a:p>
          <a:p>
            <a:pPr>
              <a:defRPr/>
            </a:pPr>
            <a:endParaRPr lang="en-US" sz="2000" dirty="0">
              <a:solidFill>
                <a:srgbClr val="000000"/>
              </a:solidFill>
              <a:latin typeface="Arial" charset="0"/>
              <a:cs typeface="+mn-cs"/>
            </a:endParaRPr>
          </a:p>
          <a:p>
            <a:pPr>
              <a:defRPr/>
            </a:pPr>
            <a:r>
              <a:rPr lang="en-US" sz="1800" dirty="0" err="1">
                <a:solidFill>
                  <a:srgbClr val="000000"/>
                </a:solidFill>
                <a:latin typeface="Arial" charset="0"/>
                <a:cs typeface="+mn-cs"/>
              </a:rPr>
              <a:t>Angelike</a:t>
            </a:r>
            <a:r>
              <a:rPr lang="en-US" sz="1800" dirty="0">
                <a:solidFill>
                  <a:srgbClr val="000000"/>
                </a:solidFill>
                <a:latin typeface="Arial" charset="0"/>
                <a:cs typeface="+mn-cs"/>
              </a:rPr>
              <a:t> Stathopoulos , Madeleine Van </a:t>
            </a:r>
            <a:r>
              <a:rPr lang="en-US" sz="1800" dirty="0" err="1">
                <a:solidFill>
                  <a:srgbClr val="000000"/>
                </a:solidFill>
                <a:latin typeface="Arial" charset="0"/>
                <a:cs typeface="+mn-cs"/>
              </a:rPr>
              <a:t>Drenth</a:t>
            </a:r>
            <a:r>
              <a:rPr lang="en-US" sz="1800" dirty="0">
                <a:solidFill>
                  <a:srgbClr val="000000"/>
                </a:solidFill>
                <a:latin typeface="Arial" charset="0"/>
                <a:cs typeface="+mn-cs"/>
              </a:rPr>
              <a:t> , Albert </a:t>
            </a:r>
            <a:r>
              <a:rPr lang="en-US" sz="1800" dirty="0" err="1">
                <a:solidFill>
                  <a:srgbClr val="000000"/>
                </a:solidFill>
                <a:latin typeface="Arial" charset="0"/>
                <a:cs typeface="+mn-cs"/>
              </a:rPr>
              <a:t>Erives</a:t>
            </a:r>
            <a:r>
              <a:rPr lang="en-US" sz="1800" dirty="0">
                <a:solidFill>
                  <a:srgbClr val="000000"/>
                </a:solidFill>
                <a:latin typeface="Arial" charset="0"/>
                <a:cs typeface="+mn-cs"/>
              </a:rPr>
              <a:t> , Michele </a:t>
            </a:r>
            <a:r>
              <a:rPr lang="en-US" sz="1800" dirty="0" err="1">
                <a:solidFill>
                  <a:srgbClr val="000000"/>
                </a:solidFill>
                <a:latin typeface="Arial" charset="0"/>
                <a:cs typeface="+mn-cs"/>
              </a:rPr>
              <a:t>Markstein</a:t>
            </a:r>
            <a:r>
              <a:rPr lang="en-US" sz="1800" dirty="0">
                <a:solidFill>
                  <a:srgbClr val="000000"/>
                </a:solidFill>
                <a:latin typeface="Arial" charset="0"/>
                <a:cs typeface="+mn-cs"/>
              </a:rPr>
              <a:t>  and Michael </a:t>
            </a:r>
            <a:r>
              <a:rPr lang="en-US" sz="1800" dirty="0" smtClean="0">
                <a:solidFill>
                  <a:srgbClr val="000000"/>
                </a:solidFill>
                <a:latin typeface="Arial" charset="0"/>
                <a:cs typeface="+mn-cs"/>
              </a:rPr>
              <a:t>Levine</a:t>
            </a:r>
          </a:p>
          <a:p>
            <a:pPr>
              <a:defRPr/>
            </a:pPr>
            <a:endParaRPr lang="en-US" sz="1800" dirty="0">
              <a:solidFill>
                <a:srgbClr val="000000"/>
              </a:solidFill>
              <a:latin typeface="Arial" charset="0"/>
              <a:cs typeface="+mn-cs"/>
            </a:endParaRPr>
          </a:p>
          <a:p>
            <a:pPr>
              <a:defRPr/>
            </a:pPr>
            <a:r>
              <a:rPr lang="en-US" sz="1800" dirty="0" smtClean="0">
                <a:solidFill>
                  <a:srgbClr val="000000"/>
                </a:solidFill>
                <a:latin typeface="Arial" charset="0"/>
                <a:cs typeface="+mn-cs"/>
              </a:rPr>
              <a:t>Read and Prepare . Feb </a:t>
            </a:r>
            <a:r>
              <a:rPr lang="en-US" sz="1800" dirty="0" smtClean="0">
                <a:solidFill>
                  <a:srgbClr val="000000"/>
                </a:solidFill>
                <a:latin typeface="Arial" charset="0"/>
                <a:cs typeface="+mn-cs"/>
              </a:rPr>
              <a:t>19</a:t>
            </a:r>
            <a:r>
              <a:rPr lang="en-US" sz="1800" baseline="30000" dirty="0" smtClean="0">
                <a:solidFill>
                  <a:srgbClr val="000000"/>
                </a:solidFill>
                <a:latin typeface="Arial" charset="0"/>
                <a:cs typeface="+mn-cs"/>
              </a:rPr>
              <a:t>th</a:t>
            </a:r>
            <a:r>
              <a:rPr lang="en-US" sz="1800" dirty="0" smtClean="0">
                <a:solidFill>
                  <a:srgbClr val="000000"/>
                </a:solidFill>
                <a:latin typeface="Arial" charset="0"/>
                <a:cs typeface="+mn-cs"/>
              </a:rPr>
              <a:t> </a:t>
            </a:r>
            <a:r>
              <a:rPr lang="en-US" sz="1800" dirty="0" smtClean="0">
                <a:solidFill>
                  <a:srgbClr val="000000"/>
                </a:solidFill>
                <a:latin typeface="Arial" charset="0"/>
                <a:cs typeface="+mn-cs"/>
              </a:rPr>
              <a:t>discussion of this paper</a:t>
            </a:r>
            <a:endParaRPr lang="en-US" sz="2000" dirty="0">
              <a:solidFill>
                <a:srgbClr val="000000"/>
              </a:solidFill>
              <a:latin typeface="Arial" charset="0"/>
              <a:cs typeface="+mn-cs"/>
            </a:endParaRPr>
          </a:p>
        </p:txBody>
      </p:sp>
      <p:sp>
        <p:nvSpPr>
          <p:cNvPr id="15367" name="TextBox 1"/>
          <p:cNvSpPr txBox="1">
            <a:spLocks noChangeArrowheads="1"/>
          </p:cNvSpPr>
          <p:nvPr/>
        </p:nvSpPr>
        <p:spPr bwMode="auto">
          <a:xfrm>
            <a:off x="4370268" y="2646776"/>
            <a:ext cx="4094464"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dirty="0">
                <a:solidFill>
                  <a:srgbClr val="000000"/>
                </a:solidFill>
                <a:latin typeface="Arial" charset="0"/>
              </a:rPr>
              <a:t>Whole-Genome Analysis of Dorsal-Ventral Patterning in the Drosophila Embryo</a:t>
            </a:r>
            <a:endParaRPr lang="en-US" sz="1400" dirty="0">
              <a:solidFill>
                <a:srgbClr val="000000"/>
              </a:solidFill>
              <a:latin typeface="Arial" charset="0"/>
            </a:endParaRPr>
          </a:p>
          <a:p>
            <a:pPr eaLnBrk="1" hangingPunct="1"/>
            <a:r>
              <a:rPr lang="en-US" sz="1600" b="1" dirty="0" smtClean="0"/>
              <a:t>Figures</a:t>
            </a:r>
            <a:endParaRPr lang="en-US" sz="1600" b="1" dirty="0"/>
          </a:p>
          <a:p>
            <a:pPr eaLnBrk="1" hangingPunct="1"/>
            <a:r>
              <a:rPr lang="en-US" sz="1600" dirty="0" smtClean="0"/>
              <a:t>Overview/introduction: - </a:t>
            </a:r>
            <a:r>
              <a:rPr lang="en-US" sz="1600" dirty="0" smtClean="0"/>
              <a:t>Nicholas </a:t>
            </a:r>
            <a:r>
              <a:rPr lang="en-US" sz="1600" dirty="0" smtClean="0"/>
              <a:t>M.. </a:t>
            </a:r>
          </a:p>
          <a:p>
            <a:pPr eaLnBrk="1" hangingPunct="1"/>
            <a:r>
              <a:rPr lang="en-US" sz="1600" dirty="0" smtClean="0"/>
              <a:t>1A</a:t>
            </a:r>
            <a:r>
              <a:rPr lang="en-US" sz="1600" dirty="0"/>
              <a:t>, </a:t>
            </a:r>
            <a:r>
              <a:rPr lang="en-US" sz="1600" dirty="0" smtClean="0"/>
              <a:t> - </a:t>
            </a:r>
            <a:r>
              <a:rPr lang="en-US" sz="1600" dirty="0" smtClean="0"/>
              <a:t>Allison R</a:t>
            </a:r>
          </a:p>
          <a:p>
            <a:pPr eaLnBrk="1" hangingPunct="1"/>
            <a:r>
              <a:rPr lang="en-US" sz="1600" dirty="0" smtClean="0"/>
              <a:t>1B</a:t>
            </a:r>
            <a:r>
              <a:rPr lang="en-US" sz="1600" dirty="0"/>
              <a:t>, </a:t>
            </a:r>
            <a:r>
              <a:rPr lang="en-US" sz="1600" dirty="0" smtClean="0"/>
              <a:t> </a:t>
            </a:r>
            <a:r>
              <a:rPr lang="en-US" sz="1600" dirty="0" smtClean="0"/>
              <a:t>-.Abigail S.</a:t>
            </a:r>
            <a:endParaRPr lang="en-US" sz="1600" dirty="0"/>
          </a:p>
          <a:p>
            <a:pPr eaLnBrk="1" hangingPunct="1"/>
            <a:r>
              <a:rPr lang="en-US" sz="1600" dirty="0" smtClean="0"/>
              <a:t>Fig. 2</a:t>
            </a:r>
            <a:r>
              <a:rPr lang="en-US" sz="1600" dirty="0"/>
              <a:t>, </a:t>
            </a:r>
            <a:r>
              <a:rPr lang="en-US" sz="1600" dirty="0" smtClean="0"/>
              <a:t> </a:t>
            </a:r>
            <a:r>
              <a:rPr lang="en-US" sz="1600" dirty="0" smtClean="0"/>
              <a:t>- Michael S.</a:t>
            </a:r>
          </a:p>
          <a:p>
            <a:pPr eaLnBrk="1" hangingPunct="1"/>
            <a:r>
              <a:rPr lang="en-US" sz="1600" dirty="0" smtClean="0"/>
              <a:t>Fig </a:t>
            </a:r>
            <a:r>
              <a:rPr lang="en-US" sz="1600" dirty="0"/>
              <a:t>3 A-E </a:t>
            </a:r>
            <a:r>
              <a:rPr lang="en-US" sz="1600" dirty="0" smtClean="0"/>
              <a:t>= Hannah S.</a:t>
            </a:r>
            <a:endParaRPr lang="en-US" sz="1600" dirty="0"/>
          </a:p>
          <a:p>
            <a:pPr eaLnBrk="1" hangingPunct="1"/>
            <a:r>
              <a:rPr lang="en-US" sz="1600" dirty="0"/>
              <a:t>Fig 3 F-J </a:t>
            </a:r>
            <a:r>
              <a:rPr lang="en-US" sz="1600" dirty="0" smtClean="0"/>
              <a:t>= Gavin S.</a:t>
            </a:r>
            <a:endParaRPr lang="en-US" sz="1600" dirty="0"/>
          </a:p>
          <a:p>
            <a:pPr eaLnBrk="1" hangingPunct="1"/>
            <a:r>
              <a:rPr lang="en-US" sz="1600" dirty="0"/>
              <a:t>Fig 3 K-O </a:t>
            </a:r>
            <a:r>
              <a:rPr lang="en-US" sz="1600" dirty="0" smtClean="0"/>
              <a:t>= </a:t>
            </a:r>
            <a:r>
              <a:rPr lang="en-US" sz="1600" dirty="0" err="1" smtClean="0"/>
              <a:t>Jessee</a:t>
            </a:r>
            <a:r>
              <a:rPr lang="en-US" sz="1600" dirty="0" smtClean="0"/>
              <a:t> T.</a:t>
            </a:r>
            <a:endParaRPr lang="en-US" sz="1600" dirty="0"/>
          </a:p>
          <a:p>
            <a:pPr eaLnBrk="1" hangingPunct="1"/>
            <a:r>
              <a:rPr lang="en-US" sz="1600" dirty="0"/>
              <a:t>Fig 4 – A </a:t>
            </a:r>
            <a:r>
              <a:rPr lang="en-US" sz="1600" dirty="0" smtClean="0"/>
              <a:t>-.Vivian T.</a:t>
            </a:r>
            <a:endParaRPr lang="en-US" sz="1600" dirty="0"/>
          </a:p>
          <a:p>
            <a:pPr eaLnBrk="1" hangingPunct="1"/>
            <a:r>
              <a:rPr lang="en-US" sz="1600" dirty="0"/>
              <a:t>Fig4B,C,D </a:t>
            </a:r>
            <a:r>
              <a:rPr lang="en-US" sz="1600" dirty="0" smtClean="0"/>
              <a:t>– Matthew A.</a:t>
            </a:r>
          </a:p>
          <a:p>
            <a:pPr eaLnBrk="1" hangingPunct="1"/>
            <a:r>
              <a:rPr lang="en-US" sz="1600" dirty="0" smtClean="0"/>
              <a:t>Fig 4E,F,G-.Rachel B</a:t>
            </a:r>
            <a:endParaRPr lang="en-US" sz="1600" dirty="0"/>
          </a:p>
          <a:p>
            <a:pPr eaLnBrk="1" hangingPunct="1"/>
            <a:r>
              <a:rPr lang="en-US" sz="1600" dirty="0"/>
              <a:t>Fig 4 – H, I </a:t>
            </a:r>
            <a:r>
              <a:rPr lang="en-US" sz="1600" dirty="0" smtClean="0"/>
              <a:t>– Kelly B.</a:t>
            </a:r>
            <a:endParaRPr lang="en-US" sz="1600" dirty="0"/>
          </a:p>
        </p:txBody>
      </p:sp>
      <p:sp>
        <p:nvSpPr>
          <p:cNvPr id="4" name="Rectangle 3"/>
          <p:cNvSpPr/>
          <p:nvPr/>
        </p:nvSpPr>
        <p:spPr>
          <a:xfrm>
            <a:off x="4660916" y="521169"/>
            <a:ext cx="4534096" cy="1692771"/>
          </a:xfrm>
          <a:prstGeom prst="rect">
            <a:avLst/>
          </a:prstGeom>
        </p:spPr>
        <p:txBody>
          <a:bodyPr wrap="square">
            <a:spAutoFit/>
          </a:bodyPr>
          <a:lstStyle/>
          <a:p>
            <a:pPr eaLnBrk="1" hangingPunct="1"/>
            <a:r>
              <a:rPr lang="en-US" sz="1600" b="1" dirty="0" smtClean="0"/>
              <a:t>CHAPTER </a:t>
            </a:r>
            <a:r>
              <a:rPr lang="en-US" sz="1600" b="1" dirty="0"/>
              <a:t>9</a:t>
            </a:r>
            <a:r>
              <a:rPr lang="en-US" sz="1600" b="1" dirty="0" smtClean="0"/>
              <a:t> </a:t>
            </a:r>
            <a:r>
              <a:rPr lang="en-US" sz="1600" b="1" dirty="0"/>
              <a:t>–</a:t>
            </a:r>
          </a:p>
          <a:p>
            <a:pPr eaLnBrk="1" hangingPunct="1"/>
            <a:endParaRPr lang="en-US" sz="1600" dirty="0" smtClean="0"/>
          </a:p>
          <a:p>
            <a:pPr eaLnBrk="1" hangingPunct="1"/>
            <a:r>
              <a:rPr lang="en-US" sz="1600" dirty="0" smtClean="0"/>
              <a:t>Fig </a:t>
            </a:r>
            <a:r>
              <a:rPr lang="en-US" sz="1600" dirty="0" smtClean="0"/>
              <a:t>9.13 </a:t>
            </a:r>
            <a:r>
              <a:rPr lang="en-US" sz="1600" dirty="0"/>
              <a:t>(A and B parts only) </a:t>
            </a:r>
            <a:r>
              <a:rPr lang="en-US" sz="1600" dirty="0" smtClean="0"/>
              <a:t>– </a:t>
            </a:r>
            <a:r>
              <a:rPr lang="en-US" sz="1600" dirty="0" smtClean="0"/>
              <a:t>Greg L.</a:t>
            </a:r>
            <a:endParaRPr lang="en-US" sz="1600" dirty="0"/>
          </a:p>
          <a:p>
            <a:pPr eaLnBrk="1" hangingPunct="1"/>
            <a:endParaRPr lang="en-US" sz="1600" dirty="0"/>
          </a:p>
          <a:p>
            <a:pPr eaLnBrk="1" hangingPunct="1"/>
            <a:r>
              <a:rPr lang="en-US" sz="1600" dirty="0" smtClean="0"/>
              <a:t>Fig </a:t>
            </a:r>
            <a:r>
              <a:rPr lang="en-US" sz="1600" dirty="0" smtClean="0"/>
              <a:t>9.19 </a:t>
            </a:r>
            <a:r>
              <a:rPr lang="en-US" sz="1600" dirty="0" smtClean="0"/>
              <a:t>Nicole L.</a:t>
            </a:r>
            <a:endParaRPr lang="en-US" sz="1600" dirty="0"/>
          </a:p>
          <a:p>
            <a:pPr eaLnBrk="1" hangingPunct="1"/>
            <a:r>
              <a:rPr lang="en-US" sz="1600" dirty="0" smtClean="0"/>
              <a:t>Fig </a:t>
            </a:r>
            <a:r>
              <a:rPr lang="en-US" sz="1600" dirty="0" smtClean="0"/>
              <a:t>9.23 – </a:t>
            </a:r>
            <a:r>
              <a:rPr lang="en-US" sz="1600" dirty="0" smtClean="0"/>
              <a:t>Jared M.</a:t>
            </a:r>
            <a:r>
              <a:rPr lang="en-US" dirty="0" smtClean="0"/>
              <a:t>.</a:t>
            </a:r>
            <a:endParaRPr lang="en-US" dirty="0" smtClean="0"/>
          </a:p>
        </p:txBody>
      </p:sp>
    </p:spTree>
    <p:extLst>
      <p:ext uri="{BB962C8B-B14F-4D97-AF65-F5344CB8AC3E}">
        <p14:creationId xmlns:p14="http://schemas.microsoft.com/office/powerpoint/2010/main" val="1544463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C:\Documents and Settings\Pat Estes\Desktop\495B lectures\scanned Drosophila\9-a.jpg"/>
          <p:cNvPicPr>
            <a:picLocks noChangeAspect="1" noChangeArrowheads="1"/>
          </p:cNvPicPr>
          <p:nvPr/>
        </p:nvPicPr>
        <p:blipFill>
          <a:blip r:embed="rId2">
            <a:extLst>
              <a:ext uri="{28A0092B-C50C-407E-A947-70E740481C1C}">
                <a14:useLocalDpi xmlns:a14="http://schemas.microsoft.com/office/drawing/2010/main" val="0"/>
              </a:ext>
            </a:extLst>
          </a:blip>
          <a:srcRect l="2232" t="3300" r="2907" b="3334"/>
          <a:stretch>
            <a:fillRect/>
          </a:stretch>
        </p:blipFill>
        <p:spPr bwMode="auto">
          <a:xfrm>
            <a:off x="2667000" y="1447800"/>
            <a:ext cx="6629400" cy="436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2739" name="Text Box 3"/>
          <p:cNvSpPr txBox="1">
            <a:spLocks noChangeArrowheads="1"/>
          </p:cNvSpPr>
          <p:nvPr/>
        </p:nvSpPr>
        <p:spPr bwMode="auto">
          <a:xfrm>
            <a:off x="152400" y="1371600"/>
            <a:ext cx="2590800" cy="5203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Arial" charset="0"/>
                <a:cs typeface="+mn-cs"/>
              </a:rPr>
              <a:t>Many nuclei within a single cell</a:t>
            </a:r>
          </a:p>
          <a:p>
            <a:pPr>
              <a:defRPr/>
            </a:pPr>
            <a:endParaRPr lang="en-US">
              <a:latin typeface="Arial" charset="0"/>
              <a:cs typeface="+mn-cs"/>
            </a:endParaRPr>
          </a:p>
          <a:p>
            <a:pPr>
              <a:defRPr/>
            </a:pPr>
            <a:r>
              <a:rPr lang="en-US">
                <a:latin typeface="Arial" charset="0"/>
                <a:cs typeface="+mn-cs"/>
              </a:rPr>
              <a:t>cytoplasmic determinants exist in gradients and can affect nuclei</a:t>
            </a:r>
          </a:p>
          <a:p>
            <a:pPr>
              <a:defRPr/>
            </a:pPr>
            <a:endParaRPr lang="en-US">
              <a:latin typeface="Arial" charset="0"/>
              <a:cs typeface="+mn-cs"/>
            </a:endParaRPr>
          </a:p>
          <a:p>
            <a:pPr>
              <a:defRPr/>
            </a:pPr>
            <a:r>
              <a:rPr lang="en-US">
                <a:latin typeface="Arial" charset="0"/>
                <a:cs typeface="+mn-cs"/>
              </a:rPr>
              <a:t>Cell membranes form during the 13</a:t>
            </a:r>
            <a:r>
              <a:rPr lang="en-US" baseline="30000">
                <a:latin typeface="Arial" charset="0"/>
                <a:cs typeface="+mn-cs"/>
              </a:rPr>
              <a:t>th</a:t>
            </a:r>
            <a:r>
              <a:rPr lang="en-US">
                <a:latin typeface="Arial" charset="0"/>
                <a:cs typeface="+mn-cs"/>
              </a:rPr>
              <a:t> nuclear division</a:t>
            </a:r>
          </a:p>
        </p:txBody>
      </p:sp>
      <p:sp>
        <p:nvSpPr>
          <p:cNvPr id="372740" name="Text Box 4"/>
          <p:cNvSpPr txBox="1">
            <a:spLocks noChangeArrowheads="1"/>
          </p:cNvSpPr>
          <p:nvPr/>
        </p:nvSpPr>
        <p:spPr bwMode="auto">
          <a:xfrm>
            <a:off x="255588" y="25400"/>
            <a:ext cx="8916987" cy="1127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3400" b="1">
                <a:latin typeface="Arial" charset="0"/>
                <a:cs typeface="+mn-cs"/>
              </a:rPr>
              <a:t>Early Drosophila Embryonic Development </a:t>
            </a:r>
          </a:p>
          <a:p>
            <a:pPr algn="ctr">
              <a:defRPr/>
            </a:pPr>
            <a:r>
              <a:rPr lang="en-US" sz="3400" b="1">
                <a:latin typeface="Arial" charset="0"/>
                <a:cs typeface="+mn-cs"/>
              </a:rPr>
              <a:t>Syncytial Specification</a:t>
            </a:r>
            <a:endParaRPr lang="en-US" b="1">
              <a:latin typeface="Arial" charset="0"/>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81000" y="1120775"/>
            <a:ext cx="4056063" cy="593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Arial" charset="0"/>
                <a:cs typeface="+mn-cs"/>
              </a:rPr>
              <a:t>Segregate the presumptive </a:t>
            </a:r>
          </a:p>
          <a:p>
            <a:pPr lvl="1">
              <a:buFontTx/>
              <a:buChar char="•"/>
              <a:defRPr/>
            </a:pPr>
            <a:r>
              <a:rPr lang="en-US">
                <a:latin typeface="Arial" charset="0"/>
                <a:cs typeface="+mn-cs"/>
              </a:rPr>
              <a:t>	mesoderm</a:t>
            </a:r>
          </a:p>
          <a:p>
            <a:pPr lvl="1">
              <a:buFontTx/>
              <a:buChar char="•"/>
              <a:defRPr/>
            </a:pPr>
            <a:r>
              <a:rPr lang="en-US">
                <a:latin typeface="Arial" charset="0"/>
                <a:cs typeface="+mn-cs"/>
              </a:rPr>
              <a:t>	endoderm</a:t>
            </a:r>
          </a:p>
          <a:p>
            <a:pPr lvl="1">
              <a:buFontTx/>
              <a:buChar char="•"/>
              <a:defRPr/>
            </a:pPr>
            <a:r>
              <a:rPr lang="en-US">
                <a:latin typeface="Arial" charset="0"/>
                <a:cs typeface="+mn-cs"/>
              </a:rPr>
              <a:t>	ectoderm</a:t>
            </a:r>
          </a:p>
          <a:p>
            <a:pPr lvl="1">
              <a:buFontTx/>
              <a:buChar char="•"/>
              <a:defRPr/>
            </a:pPr>
            <a:endParaRPr lang="en-US">
              <a:latin typeface="Arial" charset="0"/>
              <a:cs typeface="+mn-cs"/>
            </a:endParaRPr>
          </a:p>
          <a:p>
            <a:pPr>
              <a:defRPr/>
            </a:pPr>
            <a:r>
              <a:rPr lang="en-US" b="1">
                <a:latin typeface="Arial" charset="0"/>
                <a:cs typeface="+mn-cs"/>
              </a:rPr>
              <a:t>I . Mesoderm invaginates</a:t>
            </a:r>
          </a:p>
          <a:p>
            <a:pPr>
              <a:defRPr/>
            </a:pPr>
            <a:endParaRPr lang="en-US">
              <a:latin typeface="Arial" charset="0"/>
              <a:cs typeface="+mn-cs"/>
            </a:endParaRPr>
          </a:p>
          <a:p>
            <a:pPr>
              <a:defRPr/>
            </a:pPr>
            <a:r>
              <a:rPr lang="en-US">
                <a:latin typeface="Arial" charset="0"/>
                <a:cs typeface="+mn-cs"/>
              </a:rPr>
              <a:t>~1000 cells from ventral midline folds inward to produce ventral furrow</a:t>
            </a:r>
          </a:p>
          <a:p>
            <a:pPr>
              <a:defRPr/>
            </a:pPr>
            <a:endParaRPr lang="en-US">
              <a:latin typeface="Arial" charset="0"/>
              <a:cs typeface="+mn-cs"/>
            </a:endParaRPr>
          </a:p>
          <a:p>
            <a:pPr>
              <a:defRPr/>
            </a:pPr>
            <a:r>
              <a:rPr lang="en-US">
                <a:latin typeface="Arial" charset="0"/>
                <a:cs typeface="+mn-cs"/>
              </a:rPr>
              <a:t>Furrow pinches off, forms a tube and then a layer of cells under the ventral ectoderm</a:t>
            </a:r>
          </a:p>
          <a:p>
            <a:pPr>
              <a:defRPr/>
            </a:pPr>
            <a:endParaRPr lang="en-US" b="1" i="1">
              <a:latin typeface="Arial" charset="0"/>
              <a:cs typeface="+mn-cs"/>
            </a:endParaRPr>
          </a:p>
        </p:txBody>
      </p:sp>
      <p:sp>
        <p:nvSpPr>
          <p:cNvPr id="52227" name="Text Box 3"/>
          <p:cNvSpPr txBox="1">
            <a:spLocks noChangeArrowheads="1"/>
          </p:cNvSpPr>
          <p:nvPr/>
        </p:nvSpPr>
        <p:spPr bwMode="auto">
          <a:xfrm>
            <a:off x="433388" y="0"/>
            <a:ext cx="28765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b="1">
                <a:latin typeface="Arial" charset="0"/>
                <a:cs typeface="+mn-cs"/>
              </a:rPr>
              <a:t>Gastrulation</a:t>
            </a:r>
            <a:endParaRPr lang="en-US" b="1">
              <a:latin typeface="Arial" charset="0"/>
              <a:cs typeface="+mn-cs"/>
            </a:endParaRPr>
          </a:p>
        </p:txBody>
      </p:sp>
      <p:pic>
        <p:nvPicPr>
          <p:cNvPr id="43011" name="Picture 5" descr="DevBio8e-Fig-09-05-1.jpg                                       00000A03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8100" y="455613"/>
            <a:ext cx="8535988" cy="6402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30" name="Text Box 6"/>
          <p:cNvSpPr txBox="1">
            <a:spLocks noChangeArrowheads="1"/>
          </p:cNvSpPr>
          <p:nvPr/>
        </p:nvSpPr>
        <p:spPr bwMode="auto">
          <a:xfrm>
            <a:off x="762000" y="65182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84554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DevBio8e-Fig-09-08-2.jpg                                       00000A03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030788" cy="377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66" name="Picture 4" descr="DevBio8e-Fig-09-08-3.jpg                                       00000A03Gilbert 8e IRL                 7C25B07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79813"/>
            <a:ext cx="4573588" cy="3430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25" name="Text Box 5"/>
          <p:cNvSpPr txBox="1">
            <a:spLocks noChangeArrowheads="1"/>
          </p:cNvSpPr>
          <p:nvPr/>
        </p:nvSpPr>
        <p:spPr bwMode="auto">
          <a:xfrm>
            <a:off x="4937125" y="1489075"/>
            <a:ext cx="4206875" cy="301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dirty="0" err="1">
                <a:cs typeface="+mn-cs"/>
              </a:rPr>
              <a:t>bicoid</a:t>
            </a:r>
            <a:r>
              <a:rPr lang="en-US" dirty="0">
                <a:cs typeface="+mn-cs"/>
              </a:rPr>
              <a:t> mRNA associates with dynein motor in egg and moves to the microtubule minus end</a:t>
            </a:r>
          </a:p>
          <a:p>
            <a:pPr>
              <a:defRPr/>
            </a:pPr>
            <a:endParaRPr lang="en-US" dirty="0">
              <a:cs typeface="+mn-cs"/>
            </a:endParaRPr>
          </a:p>
          <a:p>
            <a:pPr>
              <a:defRPr/>
            </a:pPr>
            <a:endParaRPr lang="en-US" dirty="0">
              <a:cs typeface="+mn-cs"/>
            </a:endParaRPr>
          </a:p>
          <a:p>
            <a:pPr>
              <a:defRPr/>
            </a:pPr>
            <a:r>
              <a:rPr lang="en-US" dirty="0">
                <a:cs typeface="+mn-cs"/>
              </a:rPr>
              <a:t>notice that the egg cell nucleus has moved to the future dorsal portion of the egg</a:t>
            </a:r>
          </a:p>
        </p:txBody>
      </p:sp>
      <p:sp>
        <p:nvSpPr>
          <p:cNvPr id="337927" name="Rectangle 7"/>
          <p:cNvSpPr>
            <a:spLocks noChangeArrowheads="1"/>
          </p:cNvSpPr>
          <p:nvPr/>
        </p:nvSpPr>
        <p:spPr bwMode="auto">
          <a:xfrm>
            <a:off x="762000" y="0"/>
            <a:ext cx="7391400" cy="1219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200" b="1" dirty="0">
                <a:solidFill>
                  <a:schemeClr val="tx2"/>
                </a:solidFill>
                <a:cs typeface="+mn-cs"/>
              </a:rPr>
              <a:t>Setting up for Dorsal Ventral patterning during Oogenesis</a:t>
            </a:r>
            <a:endParaRPr lang="en-US" sz="4400" dirty="0">
              <a:solidFill>
                <a:schemeClr val="tx2"/>
              </a:solidFill>
              <a:cs typeface="+mn-cs"/>
            </a:endParaRPr>
          </a:p>
        </p:txBody>
      </p:sp>
      <p:sp>
        <p:nvSpPr>
          <p:cNvPr id="337928" name="Line 8"/>
          <p:cNvSpPr>
            <a:spLocks noChangeShapeType="1"/>
          </p:cNvSpPr>
          <p:nvPr/>
        </p:nvSpPr>
        <p:spPr bwMode="auto">
          <a:xfrm flipV="1">
            <a:off x="2667000" y="3810000"/>
            <a:ext cx="2286000" cy="228600"/>
          </a:xfrm>
          <a:prstGeom prst="line">
            <a:avLst/>
          </a:prstGeom>
          <a:noFill/>
          <a:ln w="9525">
            <a:solidFill>
              <a:srgbClr val="FF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9" name="Rectangle 5"/>
          <p:cNvSpPr>
            <a:spLocks noChangeArrowheads="1"/>
          </p:cNvSpPr>
          <p:nvPr/>
        </p:nvSpPr>
        <p:spPr bwMode="auto">
          <a:xfrm>
            <a:off x="762000" y="0"/>
            <a:ext cx="7391400" cy="1219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200" b="1">
                <a:solidFill>
                  <a:schemeClr val="tx2"/>
                </a:solidFill>
                <a:cs typeface="+mn-cs"/>
              </a:rPr>
              <a:t>Setting up for Dorsal ventral patterning during Oogenesis</a:t>
            </a:r>
            <a:endParaRPr lang="en-US" sz="4400">
              <a:solidFill>
                <a:schemeClr val="tx2"/>
              </a:solidFill>
              <a:cs typeface="+mn-cs"/>
            </a:endParaRPr>
          </a:p>
        </p:txBody>
      </p:sp>
      <p:pic>
        <p:nvPicPr>
          <p:cNvPr id="38914" name="Picture 7" descr="DevBio8e-Fig-09-11-1.jpg                                       00000A03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013" y="2170113"/>
            <a:ext cx="6249987" cy="4687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5" name="Picture 8" descr="DevBio8e-Fig-09-08-3.jpg                                       00000A03Gilbert 8e IRL                 7C25B07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524000"/>
            <a:ext cx="4573587" cy="3430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8953" name="Rectangle 9"/>
          <p:cNvSpPr>
            <a:spLocks noChangeArrowheads="1"/>
          </p:cNvSpPr>
          <p:nvPr/>
        </p:nvSpPr>
        <p:spPr bwMode="auto">
          <a:xfrm>
            <a:off x="457200" y="3352800"/>
            <a:ext cx="4191000" cy="30480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8954" name="Line 10"/>
          <p:cNvSpPr>
            <a:spLocks noChangeShapeType="1"/>
          </p:cNvSpPr>
          <p:nvPr/>
        </p:nvSpPr>
        <p:spPr bwMode="auto">
          <a:xfrm flipV="1">
            <a:off x="2514600" y="1752600"/>
            <a:ext cx="1447800" cy="228600"/>
          </a:xfrm>
          <a:prstGeom prst="line">
            <a:avLst/>
          </a:prstGeom>
          <a:noFill/>
          <a:ln w="9525">
            <a:solidFill>
              <a:srgbClr val="FF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8955" name="Text Box 11"/>
          <p:cNvSpPr txBox="1">
            <a:spLocks noChangeArrowheads="1"/>
          </p:cNvSpPr>
          <p:nvPr/>
        </p:nvSpPr>
        <p:spPr bwMode="auto">
          <a:xfrm>
            <a:off x="3962400" y="1447800"/>
            <a:ext cx="5181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egg cell nucleus makes Gurken protein</a:t>
            </a:r>
          </a:p>
        </p:txBody>
      </p:sp>
      <p:sp>
        <p:nvSpPr>
          <p:cNvPr id="338956" name="Line 12"/>
          <p:cNvSpPr>
            <a:spLocks noChangeShapeType="1"/>
          </p:cNvSpPr>
          <p:nvPr/>
        </p:nvSpPr>
        <p:spPr bwMode="auto">
          <a:xfrm flipH="1">
            <a:off x="4038600" y="3886200"/>
            <a:ext cx="914400" cy="76200"/>
          </a:xfrm>
          <a:prstGeom prst="line">
            <a:avLst/>
          </a:prstGeom>
          <a:noFill/>
          <a:ln w="9525">
            <a:solidFill>
              <a:srgbClr val="FF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8957" name="Text Box 13"/>
          <p:cNvSpPr txBox="1">
            <a:spLocks noChangeArrowheads="1"/>
          </p:cNvSpPr>
          <p:nvPr/>
        </p:nvSpPr>
        <p:spPr bwMode="auto">
          <a:xfrm>
            <a:off x="228600" y="3505200"/>
            <a:ext cx="4114800" cy="337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Gurken binds Torpedo receptor</a:t>
            </a:r>
          </a:p>
          <a:p>
            <a:pPr>
              <a:defRPr/>
            </a:pPr>
            <a:endParaRPr lang="en-US">
              <a:cs typeface="+mn-cs"/>
            </a:endParaRPr>
          </a:p>
          <a:p>
            <a:pPr>
              <a:defRPr/>
            </a:pPr>
            <a:r>
              <a:rPr lang="en-US">
                <a:cs typeface="+mn-cs"/>
              </a:rPr>
              <a:t>dorsal follicle cells differentiate</a:t>
            </a:r>
          </a:p>
          <a:p>
            <a:pPr>
              <a:defRPr/>
            </a:pPr>
            <a:endParaRPr lang="en-US">
              <a:cs typeface="+mn-cs"/>
            </a:endParaRPr>
          </a:p>
          <a:p>
            <a:pPr>
              <a:defRPr/>
            </a:pPr>
            <a:r>
              <a:rPr lang="en-US">
                <a:cs typeface="+mn-cs"/>
              </a:rPr>
              <a:t>Stop expressing Pipe protein</a:t>
            </a:r>
          </a:p>
          <a:p>
            <a:pPr>
              <a:defRPr/>
            </a:pPr>
            <a:endParaRPr lang="en-US">
              <a:cs typeface="+mn-cs"/>
            </a:endParaRPr>
          </a:p>
          <a:p>
            <a:pPr>
              <a:defRPr/>
            </a:pPr>
            <a:r>
              <a:rPr lang="en-US">
                <a:cs typeface="+mn-cs"/>
              </a:rPr>
              <a:t>Pipe in the ventral follicle cells starts a signal cascade allows Dorsal protein into the nucleus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ChangeArrowheads="1"/>
          </p:cNvSpPr>
          <p:nvPr/>
        </p:nvSpPr>
        <p:spPr bwMode="auto">
          <a:xfrm>
            <a:off x="762000" y="0"/>
            <a:ext cx="7391400" cy="1219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200" b="1">
                <a:solidFill>
                  <a:schemeClr val="tx2"/>
                </a:solidFill>
                <a:cs typeface="+mn-cs"/>
              </a:rPr>
              <a:t>Setting up for Dorsal ventral patterning during Oogenesis</a:t>
            </a:r>
            <a:endParaRPr lang="en-US" sz="4400">
              <a:solidFill>
                <a:schemeClr val="tx2"/>
              </a:solidFill>
              <a:cs typeface="+mn-cs"/>
            </a:endParaRPr>
          </a:p>
        </p:txBody>
      </p:sp>
      <p:pic>
        <p:nvPicPr>
          <p:cNvPr id="39938" name="Picture 3" descr="DevBio8e-Fig-09-11-1.jpg                                       00000A03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013" y="2170113"/>
            <a:ext cx="6249987" cy="4687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39" name="Picture 4" descr="DevBio8e-Fig-09-08-3.jpg                                       00000A03Gilbert 8e IRL                 7C25B07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524000"/>
            <a:ext cx="4573587" cy="3430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6837" name="Rectangle 5"/>
          <p:cNvSpPr>
            <a:spLocks noChangeArrowheads="1"/>
          </p:cNvSpPr>
          <p:nvPr/>
        </p:nvSpPr>
        <p:spPr bwMode="auto">
          <a:xfrm>
            <a:off x="457200" y="3352800"/>
            <a:ext cx="4191000" cy="30480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6838" name="Line 6"/>
          <p:cNvSpPr>
            <a:spLocks noChangeShapeType="1"/>
          </p:cNvSpPr>
          <p:nvPr/>
        </p:nvSpPr>
        <p:spPr bwMode="auto">
          <a:xfrm flipV="1">
            <a:off x="2514600" y="1752600"/>
            <a:ext cx="1447800" cy="228600"/>
          </a:xfrm>
          <a:prstGeom prst="line">
            <a:avLst/>
          </a:prstGeom>
          <a:noFill/>
          <a:ln w="9525">
            <a:solidFill>
              <a:srgbClr val="FF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6839" name="Text Box 7"/>
          <p:cNvSpPr txBox="1">
            <a:spLocks noChangeArrowheads="1"/>
          </p:cNvSpPr>
          <p:nvPr/>
        </p:nvSpPr>
        <p:spPr bwMode="auto">
          <a:xfrm>
            <a:off x="3962400" y="1447800"/>
            <a:ext cx="5181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egg cell nucleus makes Gurken protein</a:t>
            </a:r>
          </a:p>
        </p:txBody>
      </p:sp>
      <p:sp>
        <p:nvSpPr>
          <p:cNvPr id="376840" name="Line 8"/>
          <p:cNvSpPr>
            <a:spLocks noChangeShapeType="1"/>
          </p:cNvSpPr>
          <p:nvPr/>
        </p:nvSpPr>
        <p:spPr bwMode="auto">
          <a:xfrm flipH="1">
            <a:off x="4038600" y="3886200"/>
            <a:ext cx="914400" cy="76200"/>
          </a:xfrm>
          <a:prstGeom prst="line">
            <a:avLst/>
          </a:prstGeom>
          <a:noFill/>
          <a:ln w="9525">
            <a:solidFill>
              <a:srgbClr val="FF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6841" name="Text Box 9"/>
          <p:cNvSpPr txBox="1">
            <a:spLocks noChangeArrowheads="1"/>
          </p:cNvSpPr>
          <p:nvPr/>
        </p:nvSpPr>
        <p:spPr bwMode="auto">
          <a:xfrm>
            <a:off x="228600" y="3505200"/>
            <a:ext cx="4114800" cy="337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Gurken binds Torpedo receptor</a:t>
            </a:r>
          </a:p>
          <a:p>
            <a:pPr>
              <a:defRPr/>
            </a:pPr>
            <a:endParaRPr lang="en-US">
              <a:cs typeface="+mn-cs"/>
            </a:endParaRPr>
          </a:p>
          <a:p>
            <a:pPr>
              <a:defRPr/>
            </a:pPr>
            <a:r>
              <a:rPr lang="en-US">
                <a:cs typeface="+mn-cs"/>
              </a:rPr>
              <a:t>dorsal follicle cells differentiate</a:t>
            </a:r>
          </a:p>
          <a:p>
            <a:pPr>
              <a:defRPr/>
            </a:pPr>
            <a:endParaRPr lang="en-US">
              <a:cs typeface="+mn-cs"/>
            </a:endParaRPr>
          </a:p>
          <a:p>
            <a:pPr>
              <a:defRPr/>
            </a:pPr>
            <a:r>
              <a:rPr lang="en-US">
                <a:cs typeface="+mn-cs"/>
              </a:rPr>
              <a:t>Stop expressing Pipe protein</a:t>
            </a:r>
          </a:p>
          <a:p>
            <a:pPr>
              <a:defRPr/>
            </a:pPr>
            <a:endParaRPr lang="en-US">
              <a:cs typeface="+mn-cs"/>
            </a:endParaRPr>
          </a:p>
          <a:p>
            <a:pPr>
              <a:defRPr/>
            </a:pPr>
            <a:r>
              <a:rPr lang="en-US">
                <a:cs typeface="+mn-cs"/>
              </a:rPr>
              <a:t>Pipe in the ventral follicle cells starts a signal cascade allows Dorsal protein into the nucleus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334963" y="323850"/>
            <a:ext cx="8123237" cy="1143000"/>
          </a:xfrm>
        </p:spPr>
        <p:txBody>
          <a:bodyPr/>
          <a:lstStyle/>
          <a:p>
            <a:pPr eaLnBrk="1" hangingPunct="1">
              <a:defRPr/>
            </a:pPr>
            <a:r>
              <a:rPr lang="en-US" smtClean="0">
                <a:cs typeface="+mj-cs"/>
              </a:rPr>
              <a:t>Regulated subcellular localization</a:t>
            </a:r>
          </a:p>
        </p:txBody>
      </p:sp>
      <p:pic>
        <p:nvPicPr>
          <p:cNvPr id="40962" name="Picture 3" descr="DevBio8e-Fig-09-11-1.jpg                                       00000A03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7813"/>
            <a:ext cx="6249988" cy="4687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5812" name="Rectangle 4"/>
          <p:cNvSpPr>
            <a:spLocks noChangeArrowheads="1"/>
          </p:cNvSpPr>
          <p:nvPr/>
        </p:nvSpPr>
        <p:spPr bwMode="auto">
          <a:xfrm>
            <a:off x="4135438" y="1524000"/>
            <a:ext cx="2014537" cy="1203325"/>
          </a:xfrm>
          <a:prstGeom prst="rect">
            <a:avLst/>
          </a:prstGeom>
          <a:noFill/>
          <a:ln w="1587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5813" name="Text Box 5"/>
          <p:cNvSpPr txBox="1">
            <a:spLocks noChangeArrowheads="1"/>
          </p:cNvSpPr>
          <p:nvPr/>
        </p:nvSpPr>
        <p:spPr bwMode="auto">
          <a:xfrm>
            <a:off x="6432550" y="1600200"/>
            <a:ext cx="2711450" cy="337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Pelle kinase  </a:t>
            </a:r>
          </a:p>
          <a:p>
            <a:pPr>
              <a:defRPr/>
            </a:pPr>
            <a:endParaRPr lang="en-US">
              <a:cs typeface="+mn-cs"/>
            </a:endParaRPr>
          </a:p>
          <a:p>
            <a:pPr>
              <a:defRPr/>
            </a:pPr>
            <a:r>
              <a:rPr lang="en-US">
                <a:cs typeface="+mn-cs"/>
              </a:rPr>
              <a:t>Phosphorylates Cactus</a:t>
            </a:r>
          </a:p>
          <a:p>
            <a:pPr>
              <a:defRPr/>
            </a:pPr>
            <a:endParaRPr lang="en-US">
              <a:cs typeface="+mn-cs"/>
            </a:endParaRPr>
          </a:p>
          <a:p>
            <a:pPr>
              <a:defRPr/>
            </a:pPr>
            <a:r>
              <a:rPr lang="en-US">
                <a:cs typeface="+mn-cs"/>
              </a:rPr>
              <a:t>Cactus is degraded</a:t>
            </a:r>
          </a:p>
          <a:p>
            <a:pPr>
              <a:defRPr/>
            </a:pPr>
            <a:endParaRPr lang="en-US">
              <a:cs typeface="+mn-cs"/>
            </a:endParaRPr>
          </a:p>
          <a:p>
            <a:pPr>
              <a:defRPr/>
            </a:pPr>
            <a:r>
              <a:rPr lang="en-US">
                <a:cs typeface="+mn-cs"/>
              </a:rPr>
              <a:t>Dorsal can move into nucleus</a:t>
            </a:r>
          </a:p>
        </p:txBody>
      </p:sp>
      <p:sp>
        <p:nvSpPr>
          <p:cNvPr id="375814" name="Text Box 6"/>
          <p:cNvSpPr txBox="1">
            <a:spLocks noChangeArrowheads="1"/>
          </p:cNvSpPr>
          <p:nvPr/>
        </p:nvSpPr>
        <p:spPr bwMode="auto">
          <a:xfrm>
            <a:off x="6456363" y="5314950"/>
            <a:ext cx="2754312"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same pathway used in mammalian lymphocytes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descr="DevBio8e-Fig-09-13-1.jpg                                       00000A03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667000"/>
            <a:ext cx="5106987" cy="3830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6" name="Picture 4" descr="DevBio8e-Fig-09-13-2.jpg                                       00000A03Gilbert 8e IRL                 7C25B07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8535988" cy="640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2802" name="Rectangle 2"/>
          <p:cNvSpPr>
            <a:spLocks noGrp="1" noChangeArrowheads="1"/>
          </p:cNvSpPr>
          <p:nvPr>
            <p:ph type="title"/>
          </p:nvPr>
        </p:nvSpPr>
        <p:spPr/>
        <p:txBody>
          <a:bodyPr/>
          <a:lstStyle/>
          <a:p>
            <a:pPr eaLnBrk="1" hangingPunct="1">
              <a:defRPr/>
            </a:pPr>
            <a:r>
              <a:rPr lang="en-US" smtClean="0">
                <a:cs typeface="+mj-cs"/>
              </a:rPr>
              <a:t>Later, the different levels of Dorsal in the nucleus pattern the cellular blastoderm</a:t>
            </a:r>
          </a:p>
        </p:txBody>
      </p:sp>
      <p:sp>
        <p:nvSpPr>
          <p:cNvPr id="332805" name="Text Box 5"/>
          <p:cNvSpPr txBox="1">
            <a:spLocks noChangeArrowheads="1"/>
          </p:cNvSpPr>
          <p:nvPr/>
        </p:nvSpPr>
        <p:spPr bwMode="auto">
          <a:xfrm>
            <a:off x="6477000" y="5730875"/>
            <a:ext cx="25908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dorsal nuclear protein gradient</a:t>
            </a:r>
          </a:p>
        </p:txBody>
      </p:sp>
      <p:sp>
        <p:nvSpPr>
          <p:cNvPr id="332806" name="Text Box 6"/>
          <p:cNvSpPr txBox="1">
            <a:spLocks noChangeArrowheads="1"/>
          </p:cNvSpPr>
          <p:nvPr/>
        </p:nvSpPr>
        <p:spPr bwMode="auto">
          <a:xfrm>
            <a:off x="3200400" y="5638800"/>
            <a:ext cx="2667000" cy="11874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fate map triggered by dorsal transcription factor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pPr eaLnBrk="1" hangingPunct="1">
              <a:defRPr/>
            </a:pPr>
            <a:r>
              <a:rPr lang="en-US" smtClean="0">
                <a:cs typeface="+mj-cs"/>
              </a:rPr>
              <a:t>High levels of Dorsal activate Twist gene expression</a:t>
            </a:r>
          </a:p>
        </p:txBody>
      </p:sp>
      <p:pic>
        <p:nvPicPr>
          <p:cNvPr id="44034" name="Picture 3" descr="DevBio8e-Fig-09-14-0.jpg                                       00000A03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170113"/>
            <a:ext cx="6249988" cy="4687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5" name="Picture 5" descr="DevBio8e-Fig-09-13-1.jpg                                       00000A03Gilbert 8e IRL                 7C25B07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788" y="2722563"/>
            <a:ext cx="5106988" cy="3830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94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200400"/>
            <a:ext cx="2481263" cy="2474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59431" name="Text Box 7"/>
          <p:cNvSpPr txBox="1">
            <a:spLocks noChangeArrowheads="1"/>
          </p:cNvSpPr>
          <p:nvPr/>
        </p:nvSpPr>
        <p:spPr bwMode="auto">
          <a:xfrm>
            <a:off x="2438400" y="5562600"/>
            <a:ext cx="25908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dorsal nuclear protein gradient</a:t>
            </a:r>
          </a:p>
        </p:txBody>
      </p:sp>
      <p:sp>
        <p:nvSpPr>
          <p:cNvPr id="359433" name="Text Box 9"/>
          <p:cNvSpPr txBox="1">
            <a:spLocks noChangeArrowheads="1"/>
          </p:cNvSpPr>
          <p:nvPr/>
        </p:nvSpPr>
        <p:spPr bwMode="auto">
          <a:xfrm>
            <a:off x="403225" y="5692775"/>
            <a:ext cx="1654175"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cs typeface="+mn-cs"/>
              </a:rPr>
              <a:t>future mesoderm</a:t>
            </a:r>
          </a:p>
        </p:txBody>
      </p:sp>
      <p:sp>
        <p:nvSpPr>
          <p:cNvPr id="359434" name="Line 10"/>
          <p:cNvSpPr>
            <a:spLocks noChangeShapeType="1"/>
          </p:cNvSpPr>
          <p:nvPr/>
        </p:nvSpPr>
        <p:spPr bwMode="auto">
          <a:xfrm>
            <a:off x="1022350" y="4778375"/>
            <a:ext cx="150813" cy="9350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9428" name="Text Box 4"/>
          <p:cNvSpPr txBox="1">
            <a:spLocks noChangeArrowheads="1"/>
          </p:cNvSpPr>
          <p:nvPr/>
        </p:nvSpPr>
        <p:spPr bwMode="auto">
          <a:xfrm>
            <a:off x="381000" y="2057400"/>
            <a:ext cx="3254375"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twist helps determine mesodermal fate</a:t>
            </a:r>
          </a:p>
        </p:txBody>
      </p:sp>
      <p:sp>
        <p:nvSpPr>
          <p:cNvPr id="359435" name="Rectangle 11"/>
          <p:cNvSpPr>
            <a:spLocks noChangeArrowheads="1"/>
          </p:cNvSpPr>
          <p:nvPr/>
        </p:nvSpPr>
        <p:spPr bwMode="auto">
          <a:xfrm>
            <a:off x="-590550" y="6437313"/>
            <a:ext cx="2670175" cy="465137"/>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9436" name="Rectangle 12"/>
          <p:cNvSpPr>
            <a:spLocks noChangeArrowheads="1"/>
          </p:cNvSpPr>
          <p:nvPr/>
        </p:nvSpPr>
        <p:spPr bwMode="auto">
          <a:xfrm>
            <a:off x="-608013" y="3240088"/>
            <a:ext cx="830263" cy="179546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DevBio8e-Fig-09-13-1.jpg                                       00000A03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463" y="2262188"/>
            <a:ext cx="5106988" cy="3830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58" name="Picture 3" descr="DevBio8e-Fig-09-13-1.jpg                                       00000A03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4318000"/>
            <a:ext cx="5106988" cy="3830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4788" name="Rectangle 4"/>
          <p:cNvSpPr>
            <a:spLocks noGrp="1" noChangeArrowheads="1"/>
          </p:cNvSpPr>
          <p:nvPr>
            <p:ph type="title"/>
          </p:nvPr>
        </p:nvSpPr>
        <p:spPr>
          <a:xfrm>
            <a:off x="488950" y="231775"/>
            <a:ext cx="8188325" cy="1143000"/>
          </a:xfrm>
        </p:spPr>
        <p:txBody>
          <a:bodyPr/>
          <a:lstStyle/>
          <a:p>
            <a:pPr eaLnBrk="1" hangingPunct="1">
              <a:defRPr/>
            </a:pPr>
            <a:r>
              <a:rPr lang="en-US" smtClean="0">
                <a:cs typeface="+mj-cs"/>
              </a:rPr>
              <a:t>Different genes - </a:t>
            </a:r>
            <a:br>
              <a:rPr lang="en-US" smtClean="0">
                <a:cs typeface="+mj-cs"/>
              </a:rPr>
            </a:br>
            <a:r>
              <a:rPr lang="en-US" smtClean="0">
                <a:cs typeface="+mj-cs"/>
              </a:rPr>
              <a:t>Different enhancers</a:t>
            </a:r>
          </a:p>
        </p:txBody>
      </p:sp>
      <p:sp>
        <p:nvSpPr>
          <p:cNvPr id="374789" name="Line 5"/>
          <p:cNvSpPr>
            <a:spLocks noChangeShapeType="1"/>
          </p:cNvSpPr>
          <p:nvPr/>
        </p:nvSpPr>
        <p:spPr bwMode="auto">
          <a:xfrm>
            <a:off x="1423988" y="4384675"/>
            <a:ext cx="349250" cy="2365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4790" name="Line 6"/>
          <p:cNvSpPr>
            <a:spLocks noChangeShapeType="1"/>
          </p:cNvSpPr>
          <p:nvPr/>
        </p:nvSpPr>
        <p:spPr bwMode="auto">
          <a:xfrm flipV="1">
            <a:off x="1676400" y="3960813"/>
            <a:ext cx="482600" cy="31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4791" name="Line 7"/>
          <p:cNvSpPr>
            <a:spLocks noChangeShapeType="1"/>
          </p:cNvSpPr>
          <p:nvPr/>
        </p:nvSpPr>
        <p:spPr bwMode="auto">
          <a:xfrm flipV="1">
            <a:off x="1216025" y="3041650"/>
            <a:ext cx="614363" cy="17621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4792" name="Text Box 8"/>
          <p:cNvSpPr txBox="1">
            <a:spLocks noChangeArrowheads="1"/>
          </p:cNvSpPr>
          <p:nvPr/>
        </p:nvSpPr>
        <p:spPr bwMode="auto">
          <a:xfrm>
            <a:off x="1847850" y="2722563"/>
            <a:ext cx="606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zen</a:t>
            </a:r>
          </a:p>
        </p:txBody>
      </p:sp>
      <p:sp>
        <p:nvSpPr>
          <p:cNvPr id="374793" name="Text Box 9"/>
          <p:cNvSpPr txBox="1">
            <a:spLocks noChangeArrowheads="1"/>
          </p:cNvSpPr>
          <p:nvPr/>
        </p:nvSpPr>
        <p:spPr bwMode="auto">
          <a:xfrm>
            <a:off x="276225" y="2003425"/>
            <a:ext cx="27162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expression patterns</a:t>
            </a:r>
          </a:p>
        </p:txBody>
      </p:sp>
      <p:sp>
        <p:nvSpPr>
          <p:cNvPr id="374794" name="Text Box 10"/>
          <p:cNvSpPr txBox="1">
            <a:spLocks noChangeArrowheads="1"/>
          </p:cNvSpPr>
          <p:nvPr/>
        </p:nvSpPr>
        <p:spPr bwMode="auto">
          <a:xfrm>
            <a:off x="2243138" y="3705225"/>
            <a:ext cx="6080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sog</a:t>
            </a:r>
          </a:p>
        </p:txBody>
      </p:sp>
      <p:sp>
        <p:nvSpPr>
          <p:cNvPr id="374795" name="Text Box 11"/>
          <p:cNvSpPr txBox="1">
            <a:spLocks noChangeArrowheads="1"/>
          </p:cNvSpPr>
          <p:nvPr/>
        </p:nvSpPr>
        <p:spPr bwMode="auto">
          <a:xfrm>
            <a:off x="1716088" y="4516438"/>
            <a:ext cx="7762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twist</a:t>
            </a:r>
          </a:p>
        </p:txBody>
      </p:sp>
      <p:sp>
        <p:nvSpPr>
          <p:cNvPr id="374796" name="Rectangle 12"/>
          <p:cNvSpPr>
            <a:spLocks noChangeArrowheads="1"/>
          </p:cNvSpPr>
          <p:nvPr/>
        </p:nvSpPr>
        <p:spPr bwMode="auto">
          <a:xfrm>
            <a:off x="3678238" y="4970463"/>
            <a:ext cx="1663700" cy="1887537"/>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4797" name="Text Box 13"/>
          <p:cNvSpPr txBox="1">
            <a:spLocks noChangeArrowheads="1"/>
          </p:cNvSpPr>
          <p:nvPr/>
        </p:nvSpPr>
        <p:spPr bwMode="auto">
          <a:xfrm>
            <a:off x="4043363" y="1519238"/>
            <a:ext cx="5100637" cy="4108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679450" indent="-679450">
              <a:defRPr sz="2400">
                <a:solidFill>
                  <a:schemeClr val="tx1"/>
                </a:solidFill>
                <a:latin typeface="Times New Roman" charset="0"/>
                <a:ea typeface="ＭＳ Ｐゴシック" charset="0"/>
              </a:defRPr>
            </a:lvl1pPr>
            <a:lvl2pPr marL="1209675">
              <a:defRPr sz="2400">
                <a:solidFill>
                  <a:schemeClr val="tx1"/>
                </a:solidFill>
                <a:latin typeface="Times New Roman" charset="0"/>
                <a:ea typeface="ＭＳ Ｐゴシック" charset="0"/>
              </a:defRPr>
            </a:lvl2pPr>
            <a:lvl3pPr marL="1323975">
              <a:defRPr sz="2400">
                <a:solidFill>
                  <a:schemeClr val="tx1"/>
                </a:solidFill>
                <a:latin typeface="Times New Roman" charset="0"/>
                <a:ea typeface="ＭＳ Ｐゴシック" charset="0"/>
              </a:defRPr>
            </a:lvl3pPr>
            <a:lvl4pPr marL="1438275">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defRPr/>
            </a:pPr>
            <a:endParaRPr lang="en-US" smtClean="0">
              <a:cs typeface="+mn-cs"/>
            </a:endParaRPr>
          </a:p>
          <a:p>
            <a:pPr>
              <a:buFontTx/>
              <a:buChar char="•"/>
              <a:defRPr/>
            </a:pPr>
            <a:r>
              <a:rPr lang="en-US" smtClean="0">
                <a:cs typeface="+mn-cs"/>
              </a:rPr>
              <a:t>zen has binding sites for dorsal but also has sites for Groucho co-repressor that switches Dorsal from an activator to a repressor</a:t>
            </a:r>
          </a:p>
          <a:p>
            <a:pPr>
              <a:buFontTx/>
              <a:buChar char="•"/>
              <a:defRPr/>
            </a:pPr>
            <a:endParaRPr lang="en-US" smtClean="0">
              <a:cs typeface="+mn-cs"/>
            </a:endParaRPr>
          </a:p>
          <a:p>
            <a:pPr>
              <a:buFontTx/>
              <a:buChar char="•"/>
              <a:defRPr/>
            </a:pPr>
            <a:r>
              <a:rPr lang="en-US" smtClean="0">
                <a:cs typeface="+mn-cs"/>
              </a:rPr>
              <a:t>short gastrulation (sog) has </a:t>
            </a:r>
            <a:r>
              <a:rPr lang="en-US" b="1" smtClean="0">
                <a:cs typeface="+mn-cs"/>
              </a:rPr>
              <a:t>high-</a:t>
            </a:r>
            <a:r>
              <a:rPr lang="en-US" smtClean="0">
                <a:cs typeface="+mn-cs"/>
              </a:rPr>
              <a:t> affinity binding sites for Dorsal</a:t>
            </a:r>
          </a:p>
          <a:p>
            <a:pPr>
              <a:buFontTx/>
              <a:buChar char="•"/>
              <a:defRPr/>
            </a:pPr>
            <a:endParaRPr lang="en-US" smtClean="0">
              <a:cs typeface="+mn-cs"/>
            </a:endParaRPr>
          </a:p>
          <a:p>
            <a:pPr>
              <a:buFontTx/>
              <a:buChar char="•"/>
              <a:defRPr/>
            </a:pPr>
            <a:r>
              <a:rPr lang="en-US" smtClean="0">
                <a:cs typeface="+mn-cs"/>
              </a:rPr>
              <a:t>twist promoter has </a:t>
            </a:r>
            <a:r>
              <a:rPr lang="en-US" b="1" smtClean="0">
                <a:cs typeface="+mn-cs"/>
              </a:rPr>
              <a:t>low</a:t>
            </a:r>
            <a:r>
              <a:rPr lang="en-US" smtClean="0">
                <a:cs typeface="+mn-cs"/>
              </a:rPr>
              <a:t>-affinity Dorsal binding sites</a:t>
            </a:r>
          </a:p>
        </p:txBody>
      </p:sp>
      <p:sp>
        <p:nvSpPr>
          <p:cNvPr id="374798" name="Line 14"/>
          <p:cNvSpPr>
            <a:spLocks noChangeShapeType="1"/>
          </p:cNvSpPr>
          <p:nvPr/>
        </p:nvSpPr>
        <p:spPr bwMode="auto">
          <a:xfrm>
            <a:off x="3814763" y="1728788"/>
            <a:ext cx="0" cy="47561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pPr eaLnBrk="1" hangingPunct="1">
              <a:defRPr/>
            </a:pPr>
            <a:r>
              <a:rPr lang="en-US" b="1" i="1" smtClean="0">
                <a:cs typeface="+mj-cs"/>
              </a:rPr>
              <a:t>Drosophila</a:t>
            </a:r>
            <a:r>
              <a:rPr lang="en-US" b="1" smtClean="0">
                <a:cs typeface="+mj-cs"/>
              </a:rPr>
              <a:t> I</a:t>
            </a:r>
            <a:endParaRPr lang="en-US" smtClean="0">
              <a:cs typeface="+mj-cs"/>
            </a:endParaRPr>
          </a:p>
        </p:txBody>
      </p:sp>
      <p:sp>
        <p:nvSpPr>
          <p:cNvPr id="367619" name="Text Box 3"/>
          <p:cNvSpPr txBox="1">
            <a:spLocks noChangeArrowheads="1"/>
          </p:cNvSpPr>
          <p:nvPr/>
        </p:nvSpPr>
        <p:spPr bwMode="auto">
          <a:xfrm>
            <a:off x="1950657" y="1711587"/>
            <a:ext cx="5353050" cy="1938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744538" indent="-744538">
              <a:defRPr sz="2400">
                <a:solidFill>
                  <a:schemeClr val="tx1"/>
                </a:solidFill>
                <a:latin typeface="Times New Roman" charset="0"/>
                <a:ea typeface="ＭＳ Ｐゴシック" charset="0"/>
              </a:defRPr>
            </a:lvl1pPr>
            <a:lvl2pPr marL="858838">
              <a:defRPr sz="2400">
                <a:solidFill>
                  <a:schemeClr val="tx1"/>
                </a:solidFill>
                <a:latin typeface="Times New Roman" charset="0"/>
                <a:ea typeface="ＭＳ Ｐゴシック" charset="0"/>
              </a:defRPr>
            </a:lvl2pPr>
            <a:lvl3pPr marL="973138">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buFontTx/>
              <a:buChar char="•"/>
              <a:defRPr/>
            </a:pPr>
            <a:r>
              <a:rPr lang="en-US" sz="3000" dirty="0" smtClean="0">
                <a:cs typeface="+mn-cs"/>
              </a:rPr>
              <a:t>Maternal Effect genes</a:t>
            </a:r>
          </a:p>
          <a:p>
            <a:pPr>
              <a:buFontTx/>
              <a:buChar char="•"/>
              <a:defRPr/>
            </a:pPr>
            <a:endParaRPr lang="en-US" sz="3000" dirty="0" smtClean="0">
              <a:cs typeface="+mn-cs"/>
            </a:endParaRPr>
          </a:p>
          <a:p>
            <a:pPr>
              <a:buFontTx/>
              <a:buChar char="•"/>
              <a:defRPr/>
            </a:pPr>
            <a:r>
              <a:rPr lang="en-US" sz="3000" dirty="0" smtClean="0">
                <a:cs typeface="+mn-cs"/>
              </a:rPr>
              <a:t>Anterior/posterior patterning</a:t>
            </a:r>
          </a:p>
          <a:p>
            <a:pPr>
              <a:buFontTx/>
              <a:buChar char="•"/>
              <a:defRPr/>
            </a:pPr>
            <a:endParaRPr lang="en-US" sz="3000" dirty="0" smtClean="0">
              <a:cs typeface="+mn-cs"/>
            </a:endParaRPr>
          </a:p>
        </p:txBody>
      </p:sp>
      <p:pic>
        <p:nvPicPr>
          <p:cNvPr id="4" name="Picture 3" descr="DevBio11e-Ch09-Ope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0018" y="3400542"/>
            <a:ext cx="2986203" cy="32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9-g"/>
          <p:cNvPicPr>
            <a:picLocks noChangeAspect="1" noChangeArrowheads="1"/>
          </p:cNvPicPr>
          <p:nvPr/>
        </p:nvPicPr>
        <p:blipFill>
          <a:blip r:embed="rId3">
            <a:extLst>
              <a:ext uri="{28A0092B-C50C-407E-A947-70E740481C1C}">
                <a14:useLocalDpi xmlns:a14="http://schemas.microsoft.com/office/drawing/2010/main" val="0"/>
              </a:ext>
            </a:extLst>
          </a:blip>
          <a:srcRect l="1631"/>
          <a:stretch>
            <a:fillRect/>
          </a:stretch>
        </p:blipFill>
        <p:spPr bwMode="auto">
          <a:xfrm>
            <a:off x="1168065" y="3573262"/>
            <a:ext cx="2896353" cy="287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3989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ext Box 2"/>
          <p:cNvSpPr txBox="1">
            <a:spLocks noChangeArrowheads="1"/>
          </p:cNvSpPr>
          <p:nvPr/>
        </p:nvSpPr>
        <p:spPr bwMode="auto">
          <a:xfrm>
            <a:off x="590550" y="0"/>
            <a:ext cx="7934325"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dirty="0">
                <a:solidFill>
                  <a:srgbClr val="000000"/>
                </a:solidFill>
                <a:latin typeface="Arial" charset="0"/>
                <a:cs typeface="+mn-cs"/>
              </a:rPr>
              <a:t>doi:10.1016/S0092-8674(02)01087-5    Copyright © 2002 Cell Press</a:t>
            </a:r>
            <a:r>
              <a:rPr lang="en-US" sz="2000" dirty="0">
                <a:solidFill>
                  <a:srgbClr val="000000"/>
                </a:solidFill>
                <a:latin typeface="Arial" charset="0"/>
                <a:cs typeface="+mn-cs"/>
              </a:rPr>
              <a:t>.</a:t>
            </a:r>
          </a:p>
          <a:p>
            <a:pPr>
              <a:defRPr/>
            </a:pPr>
            <a:endParaRPr lang="en-US" sz="2000" b="1" dirty="0">
              <a:solidFill>
                <a:srgbClr val="000000"/>
              </a:solidFill>
              <a:latin typeface="Arial" charset="0"/>
              <a:cs typeface="+mn-cs"/>
            </a:endParaRPr>
          </a:p>
          <a:p>
            <a:pPr>
              <a:defRPr/>
            </a:pPr>
            <a:r>
              <a:rPr lang="en-US" b="1" dirty="0">
                <a:solidFill>
                  <a:srgbClr val="000000"/>
                </a:solidFill>
                <a:latin typeface="Arial" charset="0"/>
                <a:cs typeface="+mn-cs"/>
              </a:rPr>
              <a:t>Whole-Genome Analysis of Dorsal-Ventral Patterning in the Drosophila Embryo</a:t>
            </a:r>
            <a:endParaRPr lang="en-US" sz="2000" dirty="0">
              <a:solidFill>
                <a:srgbClr val="000000"/>
              </a:solidFill>
              <a:latin typeface="Arial" charset="0"/>
              <a:cs typeface="+mn-cs"/>
            </a:endParaRPr>
          </a:p>
          <a:p>
            <a:pPr>
              <a:defRPr/>
            </a:pPr>
            <a:endParaRPr lang="en-US" sz="2000" dirty="0">
              <a:solidFill>
                <a:srgbClr val="000000"/>
              </a:solidFill>
              <a:latin typeface="Arial" charset="0"/>
              <a:cs typeface="+mn-cs"/>
            </a:endParaRPr>
          </a:p>
          <a:p>
            <a:pPr>
              <a:defRPr/>
            </a:pPr>
            <a:r>
              <a:rPr lang="en-US" sz="1800" dirty="0" err="1">
                <a:solidFill>
                  <a:srgbClr val="000000"/>
                </a:solidFill>
                <a:latin typeface="Arial" charset="0"/>
                <a:cs typeface="+mn-cs"/>
              </a:rPr>
              <a:t>Angelike</a:t>
            </a:r>
            <a:r>
              <a:rPr lang="en-US" sz="1800" dirty="0">
                <a:solidFill>
                  <a:srgbClr val="000000"/>
                </a:solidFill>
                <a:latin typeface="Arial" charset="0"/>
                <a:cs typeface="+mn-cs"/>
              </a:rPr>
              <a:t> Stathopoulos , Madeleine Van </a:t>
            </a:r>
            <a:r>
              <a:rPr lang="en-US" sz="1800" dirty="0" err="1">
                <a:solidFill>
                  <a:srgbClr val="000000"/>
                </a:solidFill>
                <a:latin typeface="Arial" charset="0"/>
                <a:cs typeface="+mn-cs"/>
              </a:rPr>
              <a:t>Drenth</a:t>
            </a:r>
            <a:r>
              <a:rPr lang="en-US" sz="1800" dirty="0">
                <a:solidFill>
                  <a:srgbClr val="000000"/>
                </a:solidFill>
                <a:latin typeface="Arial" charset="0"/>
                <a:cs typeface="+mn-cs"/>
              </a:rPr>
              <a:t> , Albert </a:t>
            </a:r>
            <a:r>
              <a:rPr lang="en-US" sz="1800" dirty="0" err="1">
                <a:solidFill>
                  <a:srgbClr val="000000"/>
                </a:solidFill>
                <a:latin typeface="Arial" charset="0"/>
                <a:cs typeface="+mn-cs"/>
              </a:rPr>
              <a:t>Erives</a:t>
            </a:r>
            <a:r>
              <a:rPr lang="en-US" sz="1800" dirty="0">
                <a:solidFill>
                  <a:srgbClr val="000000"/>
                </a:solidFill>
                <a:latin typeface="Arial" charset="0"/>
                <a:cs typeface="+mn-cs"/>
              </a:rPr>
              <a:t> , Michele </a:t>
            </a:r>
            <a:r>
              <a:rPr lang="en-US" sz="1800" dirty="0" err="1">
                <a:solidFill>
                  <a:srgbClr val="000000"/>
                </a:solidFill>
                <a:latin typeface="Arial" charset="0"/>
                <a:cs typeface="+mn-cs"/>
              </a:rPr>
              <a:t>Markstein</a:t>
            </a:r>
            <a:r>
              <a:rPr lang="en-US" sz="1800" dirty="0">
                <a:solidFill>
                  <a:srgbClr val="000000"/>
                </a:solidFill>
                <a:latin typeface="Arial" charset="0"/>
                <a:cs typeface="+mn-cs"/>
              </a:rPr>
              <a:t>  and Michael Levine</a:t>
            </a:r>
            <a:endParaRPr lang="en-US" sz="2000" dirty="0">
              <a:solidFill>
                <a:srgbClr val="000000"/>
              </a:solidFill>
              <a:latin typeface="Arial" charset="0"/>
              <a:cs typeface="+mn-cs"/>
            </a:endParaRPr>
          </a:p>
        </p:txBody>
      </p:sp>
      <p:pic>
        <p:nvPicPr>
          <p:cNvPr id="46082" name="Picture 3" descr="0.gif                                                          0003579Eseuss                          BCDA99F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613" y="2376488"/>
            <a:ext cx="4395787" cy="3792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3764" name="Text Box 4"/>
          <p:cNvSpPr txBox="1">
            <a:spLocks noChangeArrowheads="1"/>
          </p:cNvSpPr>
          <p:nvPr/>
        </p:nvSpPr>
        <p:spPr bwMode="auto">
          <a:xfrm>
            <a:off x="2863850" y="6075363"/>
            <a:ext cx="8778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Twist</a:t>
            </a:r>
          </a:p>
        </p:txBody>
      </p:sp>
      <p:sp>
        <p:nvSpPr>
          <p:cNvPr id="373765" name="Text Box 5"/>
          <p:cNvSpPr txBox="1">
            <a:spLocks noChangeArrowheads="1"/>
          </p:cNvSpPr>
          <p:nvPr/>
        </p:nvSpPr>
        <p:spPr bwMode="auto">
          <a:xfrm>
            <a:off x="4354513" y="6097588"/>
            <a:ext cx="6080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sog</a:t>
            </a:r>
          </a:p>
        </p:txBody>
      </p:sp>
      <p:sp>
        <p:nvSpPr>
          <p:cNvPr id="373766" name="Text Box 6"/>
          <p:cNvSpPr txBox="1">
            <a:spLocks noChangeArrowheads="1"/>
          </p:cNvSpPr>
          <p:nvPr/>
        </p:nvSpPr>
        <p:spPr bwMode="auto">
          <a:xfrm>
            <a:off x="5864225" y="6119813"/>
            <a:ext cx="606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zen</a:t>
            </a:r>
          </a:p>
        </p:txBody>
      </p:sp>
      <p:sp>
        <p:nvSpPr>
          <p:cNvPr id="373767" name="Text Box 7"/>
          <p:cNvSpPr txBox="1">
            <a:spLocks noChangeArrowheads="1"/>
          </p:cNvSpPr>
          <p:nvPr/>
        </p:nvSpPr>
        <p:spPr bwMode="auto">
          <a:xfrm>
            <a:off x="455613" y="2636838"/>
            <a:ext cx="20320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Genes/RNAs that respond to high levels of Dorsal  </a:t>
            </a:r>
          </a:p>
        </p:txBody>
      </p:sp>
      <p:sp>
        <p:nvSpPr>
          <p:cNvPr id="46087" name="TextBox 1"/>
          <p:cNvSpPr txBox="1">
            <a:spLocks noChangeArrowheads="1"/>
          </p:cNvSpPr>
          <p:nvPr/>
        </p:nvSpPr>
        <p:spPr bwMode="auto">
          <a:xfrm>
            <a:off x="423863" y="4579938"/>
            <a:ext cx="1865312"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t>Discuss in class </a:t>
            </a:r>
            <a:r>
              <a:rPr lang="en-US" dirty="0" smtClean="0"/>
              <a:t>Feb</a:t>
            </a:r>
            <a:r>
              <a:rPr lang="en-US" dirty="0"/>
              <a:t>. </a:t>
            </a:r>
            <a:r>
              <a:rPr lang="en-US" dirty="0" smtClean="0"/>
              <a:t>19th</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http://flymove.uni-muenster.de/Genetics/Flies/LifeCycle/LifeCyclePict/life_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213" y="1233488"/>
            <a:ext cx="4641850" cy="527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0" name="Rectangle 4"/>
          <p:cNvSpPr>
            <a:spLocks noChangeArrowheads="1"/>
          </p:cNvSpPr>
          <p:nvPr/>
        </p:nvSpPr>
        <p:spPr bwMode="auto">
          <a:xfrm>
            <a:off x="773113" y="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200" b="1" i="1">
                <a:latin typeface="Arial" charset="0"/>
                <a:cs typeface="+mn-cs"/>
              </a:rPr>
              <a:t>Drosophila melanogaster </a:t>
            </a:r>
            <a:br>
              <a:rPr lang="en-US" sz="3200" b="1" i="1">
                <a:latin typeface="Arial" charset="0"/>
                <a:cs typeface="+mn-cs"/>
              </a:rPr>
            </a:br>
            <a:r>
              <a:rPr lang="en-US" sz="3200" b="1">
                <a:latin typeface="Arial" charset="0"/>
                <a:cs typeface="+mn-cs"/>
              </a:rPr>
              <a:t>embryonic development</a:t>
            </a:r>
            <a:endParaRPr lang="en-US" b="1">
              <a:latin typeface="Arial" charset="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descr="DevBio11e-Fig-09-0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75385"/>
            <a:ext cx="85344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itle 2"/>
          <p:cNvSpPr>
            <a:spLocks noGrp="1"/>
          </p:cNvSpPr>
          <p:nvPr>
            <p:ph type="title"/>
          </p:nvPr>
        </p:nvSpPr>
        <p:spPr>
          <a:xfrm>
            <a:off x="685800" y="289560"/>
            <a:ext cx="7772400" cy="1143000"/>
          </a:xfrm>
        </p:spPr>
        <p:txBody>
          <a:bodyPr/>
          <a:lstStyle/>
          <a:p>
            <a:r>
              <a:rPr lang="en-US" altLang="en-US" sz="3200" dirty="0" smtClean="0"/>
              <a:t>Figure 9.1  </a:t>
            </a:r>
            <a:r>
              <a:rPr lang="en-US" altLang="en-US" sz="3200" dirty="0" err="1" smtClean="0"/>
              <a:t>Polytene</a:t>
            </a:r>
            <a:r>
              <a:rPr lang="en-US" altLang="en-US" sz="3200" dirty="0" smtClean="0"/>
              <a:t> chromosomes of </a:t>
            </a:r>
            <a:r>
              <a:rPr lang="en-US" altLang="en-US" sz="3200" i="1" dirty="0" smtClean="0"/>
              <a:t>Drosophila</a:t>
            </a:r>
          </a:p>
        </p:txBody>
      </p:sp>
    </p:spTree>
    <p:extLst>
      <p:ext uri="{BB962C8B-B14F-4D97-AF65-F5344CB8AC3E}">
        <p14:creationId xmlns:p14="http://schemas.microsoft.com/office/powerpoint/2010/main" val="2163807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728663" y="479425"/>
            <a:ext cx="7772400" cy="1143000"/>
          </a:xfrm>
        </p:spPr>
        <p:txBody>
          <a:bodyPr/>
          <a:lstStyle/>
          <a:p>
            <a:pPr eaLnBrk="1" hangingPunct="1">
              <a:defRPr/>
            </a:pPr>
            <a:r>
              <a:rPr lang="en-US" sz="3600" b="1" i="1" smtClean="0">
                <a:solidFill>
                  <a:schemeClr val="tx1"/>
                </a:solidFill>
                <a:latin typeface="Arial" charset="0"/>
                <a:cs typeface="+mj-cs"/>
              </a:rPr>
              <a:t>Drosophila melanogaster </a:t>
            </a:r>
            <a:br>
              <a:rPr lang="en-US" sz="3600" b="1" i="1" smtClean="0">
                <a:solidFill>
                  <a:schemeClr val="tx1"/>
                </a:solidFill>
                <a:latin typeface="Arial" charset="0"/>
                <a:cs typeface="+mj-cs"/>
              </a:rPr>
            </a:br>
            <a:r>
              <a:rPr lang="en-US" sz="3600" b="1" smtClean="0">
                <a:solidFill>
                  <a:schemeClr val="tx1"/>
                </a:solidFill>
                <a:latin typeface="Arial" charset="0"/>
                <a:cs typeface="+mj-cs"/>
              </a:rPr>
              <a:t>embryonic development</a:t>
            </a:r>
            <a:endParaRPr lang="en-US" sz="2400" b="1" smtClean="0">
              <a:solidFill>
                <a:schemeClr val="tx1"/>
              </a:solidFill>
              <a:latin typeface="Arial" charset="0"/>
              <a:cs typeface="+mj-cs"/>
            </a:endParaRPr>
          </a:p>
        </p:txBody>
      </p:sp>
      <p:sp>
        <p:nvSpPr>
          <p:cNvPr id="362499" name="Text Box 3"/>
          <p:cNvSpPr txBox="1">
            <a:spLocks noChangeArrowheads="1"/>
          </p:cNvSpPr>
          <p:nvPr/>
        </p:nvSpPr>
        <p:spPr bwMode="auto">
          <a:xfrm>
            <a:off x="2557463" y="2060575"/>
            <a:ext cx="4681537" cy="454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503238" indent="-503238">
              <a:defRPr sz="2400">
                <a:solidFill>
                  <a:schemeClr val="tx1"/>
                </a:solidFill>
                <a:latin typeface="Times New Roman" charset="0"/>
                <a:ea typeface="ＭＳ Ｐゴシック" charset="0"/>
              </a:defRPr>
            </a:lvl1pPr>
            <a:lvl2pPr marL="617538">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defRPr/>
            </a:pPr>
            <a:r>
              <a:rPr lang="en-US" sz="3000" b="1" smtClean="0">
                <a:cs typeface="+mn-cs"/>
              </a:rPr>
              <a:t>5 classes of mutations/genes</a:t>
            </a:r>
          </a:p>
          <a:p>
            <a:pPr>
              <a:defRPr/>
            </a:pPr>
            <a:endParaRPr lang="en-US" sz="3000" smtClean="0">
              <a:cs typeface="+mn-cs"/>
            </a:endParaRPr>
          </a:p>
          <a:p>
            <a:pPr>
              <a:lnSpc>
                <a:spcPct val="155000"/>
              </a:lnSpc>
              <a:buFontTx/>
              <a:buChar char="•"/>
              <a:defRPr/>
            </a:pPr>
            <a:r>
              <a:rPr lang="en-US" sz="3000" smtClean="0">
                <a:cs typeface="+mn-cs"/>
              </a:rPr>
              <a:t>Maternal effect</a:t>
            </a:r>
          </a:p>
          <a:p>
            <a:pPr>
              <a:lnSpc>
                <a:spcPct val="155000"/>
              </a:lnSpc>
              <a:buFontTx/>
              <a:buChar char="•"/>
              <a:defRPr/>
            </a:pPr>
            <a:r>
              <a:rPr lang="en-US" sz="3000" smtClean="0">
                <a:cs typeface="+mn-cs"/>
              </a:rPr>
              <a:t>Gap</a:t>
            </a:r>
          </a:p>
          <a:p>
            <a:pPr>
              <a:lnSpc>
                <a:spcPct val="155000"/>
              </a:lnSpc>
              <a:buFontTx/>
              <a:buChar char="•"/>
              <a:defRPr/>
            </a:pPr>
            <a:r>
              <a:rPr lang="en-US" sz="3000" smtClean="0">
                <a:cs typeface="+mn-cs"/>
              </a:rPr>
              <a:t>Pair Rule</a:t>
            </a:r>
          </a:p>
          <a:p>
            <a:pPr>
              <a:lnSpc>
                <a:spcPct val="155000"/>
              </a:lnSpc>
              <a:buFontTx/>
              <a:buChar char="•"/>
              <a:defRPr/>
            </a:pPr>
            <a:r>
              <a:rPr lang="en-US" sz="3000" smtClean="0">
                <a:cs typeface="+mn-cs"/>
              </a:rPr>
              <a:t>Segment Polarity</a:t>
            </a:r>
          </a:p>
          <a:p>
            <a:pPr>
              <a:lnSpc>
                <a:spcPct val="155000"/>
              </a:lnSpc>
              <a:buFontTx/>
              <a:buChar char="•"/>
              <a:defRPr/>
            </a:pPr>
            <a:r>
              <a:rPr lang="en-US" sz="3000" smtClean="0">
                <a:cs typeface="+mn-cs"/>
              </a:rPr>
              <a:t>Homeotic Selector</a:t>
            </a:r>
            <a:endParaRPr lang="en-US" smtClean="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2" name="Text Box 4"/>
          <p:cNvSpPr txBox="1">
            <a:spLocks noChangeArrowheads="1"/>
          </p:cNvSpPr>
          <p:nvPr/>
        </p:nvSpPr>
        <p:spPr bwMode="auto">
          <a:xfrm>
            <a:off x="3997339" y="974725"/>
            <a:ext cx="5346686" cy="5632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dirty="0">
                <a:latin typeface="Arial" charset="0"/>
                <a:cs typeface="+mn-cs"/>
              </a:rPr>
              <a:t>Maternal effect genes</a:t>
            </a:r>
          </a:p>
          <a:p>
            <a:pPr>
              <a:defRPr/>
            </a:pPr>
            <a:endParaRPr lang="en-US" dirty="0">
              <a:latin typeface="Arial" charset="0"/>
              <a:cs typeface="+mn-cs"/>
            </a:endParaRPr>
          </a:p>
          <a:p>
            <a:pPr>
              <a:defRPr/>
            </a:pPr>
            <a:endParaRPr lang="en-US" dirty="0">
              <a:latin typeface="Arial" charset="0"/>
              <a:cs typeface="+mn-cs"/>
            </a:endParaRPr>
          </a:p>
          <a:p>
            <a:pPr>
              <a:defRPr/>
            </a:pPr>
            <a:r>
              <a:rPr lang="en-US" dirty="0">
                <a:latin typeface="Arial" charset="0"/>
                <a:cs typeface="+mn-cs"/>
              </a:rPr>
              <a:t>Gap genes</a:t>
            </a:r>
          </a:p>
          <a:p>
            <a:pPr>
              <a:defRPr/>
            </a:pPr>
            <a:endParaRPr lang="en-US" dirty="0">
              <a:latin typeface="Arial" charset="0"/>
              <a:cs typeface="+mn-cs"/>
            </a:endParaRPr>
          </a:p>
          <a:p>
            <a:pPr>
              <a:defRPr/>
            </a:pPr>
            <a:endParaRPr lang="en-US" dirty="0">
              <a:latin typeface="Arial" charset="0"/>
              <a:cs typeface="+mn-cs"/>
            </a:endParaRPr>
          </a:p>
          <a:p>
            <a:pPr>
              <a:defRPr/>
            </a:pPr>
            <a:r>
              <a:rPr lang="en-US" dirty="0">
                <a:latin typeface="Arial" charset="0"/>
                <a:cs typeface="+mn-cs"/>
              </a:rPr>
              <a:t>Pair-rule genes	7 stripes</a:t>
            </a:r>
          </a:p>
          <a:p>
            <a:pPr>
              <a:defRPr/>
            </a:pPr>
            <a:endParaRPr lang="en-US" dirty="0">
              <a:latin typeface="Arial" charset="0"/>
              <a:cs typeface="+mn-cs"/>
            </a:endParaRPr>
          </a:p>
          <a:p>
            <a:pPr>
              <a:defRPr/>
            </a:pPr>
            <a:endParaRPr lang="en-US" dirty="0">
              <a:latin typeface="Arial" charset="0"/>
              <a:cs typeface="+mn-cs"/>
            </a:endParaRPr>
          </a:p>
          <a:p>
            <a:pPr>
              <a:defRPr/>
            </a:pPr>
            <a:r>
              <a:rPr lang="en-US" dirty="0">
                <a:latin typeface="Arial" charset="0"/>
                <a:cs typeface="+mn-cs"/>
              </a:rPr>
              <a:t>Segment polarity genes	14 stripes</a:t>
            </a:r>
          </a:p>
          <a:p>
            <a:pPr>
              <a:defRPr/>
            </a:pPr>
            <a:endParaRPr lang="en-US" dirty="0">
              <a:latin typeface="Arial" charset="0"/>
              <a:cs typeface="+mn-cs"/>
            </a:endParaRPr>
          </a:p>
          <a:p>
            <a:pPr>
              <a:defRPr/>
            </a:pPr>
            <a:endParaRPr lang="en-US" dirty="0">
              <a:latin typeface="Arial" charset="0"/>
              <a:cs typeface="+mn-cs"/>
            </a:endParaRPr>
          </a:p>
          <a:p>
            <a:pPr>
              <a:defRPr/>
            </a:pPr>
            <a:r>
              <a:rPr lang="en-US" dirty="0">
                <a:latin typeface="Arial" charset="0"/>
                <a:cs typeface="+mn-cs"/>
              </a:rPr>
              <a:t>Homeotic selector genes – </a:t>
            </a:r>
            <a:r>
              <a:rPr lang="en-US" dirty="0" smtClean="0">
                <a:latin typeface="Arial" charset="0"/>
                <a:cs typeface="+mn-cs"/>
              </a:rPr>
              <a:t>determines developmental </a:t>
            </a:r>
            <a:r>
              <a:rPr lang="en-US" dirty="0">
                <a:latin typeface="Arial" charset="0"/>
                <a:cs typeface="+mn-cs"/>
              </a:rPr>
              <a:t>fate of each </a:t>
            </a:r>
            <a:r>
              <a:rPr lang="en-US" dirty="0" smtClean="0">
                <a:latin typeface="Arial" charset="0"/>
                <a:cs typeface="+mn-cs"/>
              </a:rPr>
              <a:t>segment</a:t>
            </a:r>
            <a:endParaRPr lang="en-US" dirty="0">
              <a:latin typeface="Arial" charset="0"/>
              <a:cs typeface="+mn-cs"/>
            </a:endParaRPr>
          </a:p>
        </p:txBody>
      </p:sp>
      <p:sp>
        <p:nvSpPr>
          <p:cNvPr id="304133" name="Line 5"/>
          <p:cNvSpPr>
            <a:spLocks noChangeShapeType="1"/>
          </p:cNvSpPr>
          <p:nvPr/>
        </p:nvSpPr>
        <p:spPr bwMode="auto">
          <a:xfrm>
            <a:off x="4718063" y="1352550"/>
            <a:ext cx="0" cy="6096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4134" name="Line 6"/>
          <p:cNvSpPr>
            <a:spLocks noChangeShapeType="1"/>
          </p:cNvSpPr>
          <p:nvPr/>
        </p:nvSpPr>
        <p:spPr bwMode="auto">
          <a:xfrm>
            <a:off x="4718063" y="2597150"/>
            <a:ext cx="0" cy="6096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4135" name="Line 7"/>
          <p:cNvSpPr>
            <a:spLocks noChangeShapeType="1"/>
          </p:cNvSpPr>
          <p:nvPr/>
        </p:nvSpPr>
        <p:spPr bwMode="auto">
          <a:xfrm>
            <a:off x="4718063" y="3663950"/>
            <a:ext cx="0" cy="6096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9" name="Picture 1" descr="DevBio11e-Fig-09-07-1R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8509" y="712098"/>
            <a:ext cx="6096000"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descr="DevBio11e-Fig-09-07-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6388" y="455613"/>
            <a:ext cx="5991225"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5" name="Rectangle 4"/>
          <p:cNvSpPr/>
          <p:nvPr/>
        </p:nvSpPr>
        <p:spPr>
          <a:xfrm>
            <a:off x="3373104" y="5490264"/>
            <a:ext cx="1519968" cy="461665"/>
          </a:xfrm>
          <a:prstGeom prst="rect">
            <a:avLst/>
          </a:prstGeom>
        </p:spPr>
        <p:txBody>
          <a:bodyPr wrap="none">
            <a:spAutoFit/>
          </a:bodyPr>
          <a:lstStyle/>
          <a:p>
            <a:pPr eaLnBrk="1" hangingPunct="1"/>
            <a:r>
              <a:rPr lang="en-US" altLang="en-US" dirty="0" smtClean="0">
                <a:latin typeface="Arial" panose="020B0604020202020204" pitchFamily="34" charset="0"/>
              </a:rPr>
              <a:t>14 stripes</a:t>
            </a:r>
            <a:endParaRPr lang="en-US" altLang="en-US" dirty="0">
              <a:latin typeface="Arial" panose="020B0604020202020204" pitchFamily="34" charset="0"/>
            </a:endParaRPr>
          </a:p>
        </p:txBody>
      </p:sp>
      <p:sp>
        <p:nvSpPr>
          <p:cNvPr id="6" name="Rectangle 5"/>
          <p:cNvSpPr/>
          <p:nvPr/>
        </p:nvSpPr>
        <p:spPr>
          <a:xfrm>
            <a:off x="3373104" y="4082088"/>
            <a:ext cx="1348446" cy="461665"/>
          </a:xfrm>
          <a:prstGeom prst="rect">
            <a:avLst/>
          </a:prstGeom>
        </p:spPr>
        <p:txBody>
          <a:bodyPr wrap="none">
            <a:spAutoFit/>
          </a:bodyPr>
          <a:lstStyle/>
          <a:p>
            <a:pPr eaLnBrk="1" hangingPunct="1"/>
            <a:r>
              <a:rPr lang="en-US" altLang="en-US" dirty="0" smtClean="0">
                <a:latin typeface="Arial" panose="020B0604020202020204" pitchFamily="34" charset="0"/>
              </a:rPr>
              <a:t>7 stripes</a:t>
            </a:r>
            <a:endParaRPr lang="en-US" altLang="en-US" dirty="0">
              <a:latin typeface="Arial" panose="020B0604020202020204" pitchFamily="34" charset="0"/>
            </a:endParaRPr>
          </a:p>
        </p:txBody>
      </p:sp>
    </p:spTree>
    <p:extLst>
      <p:ext uri="{BB962C8B-B14F-4D97-AF65-F5344CB8AC3E}">
        <p14:creationId xmlns:p14="http://schemas.microsoft.com/office/powerpoint/2010/main" val="632839817"/>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2890</TotalTime>
  <Words>2030</Words>
  <Application>Microsoft Office PowerPoint</Application>
  <PresentationFormat>On-screen Show (4:3)</PresentationFormat>
  <Paragraphs>257</Paragraphs>
  <Slides>40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MS PGothic</vt:lpstr>
      <vt:lpstr>MS PGothic</vt:lpstr>
      <vt:lpstr>Arial</vt:lpstr>
      <vt:lpstr>Times New Roman</vt:lpstr>
      <vt:lpstr>Default Design</vt:lpstr>
      <vt:lpstr>Drosophila I</vt:lpstr>
      <vt:lpstr>PowerPoint Presentation</vt:lpstr>
      <vt:lpstr>PowerPoint Presentation</vt:lpstr>
      <vt:lpstr>Drosophila I</vt:lpstr>
      <vt:lpstr>PowerPoint Presentation</vt:lpstr>
      <vt:lpstr>Figure 9.1  Polytene chromosomes of Drosophila</vt:lpstr>
      <vt:lpstr>Drosophila melanogaster  embryonic development</vt:lpstr>
      <vt:lpstr>PowerPoint Presentation</vt:lpstr>
      <vt:lpstr>PowerPoint Presentation</vt:lpstr>
      <vt:lpstr>Maternal Effect Genes</vt:lpstr>
      <vt:lpstr>PowerPoint Presentation</vt:lpstr>
      <vt:lpstr>Maternal Effect Genes</vt:lpstr>
      <vt:lpstr>How do cytoplasmic determinants get localized within the egg?</vt:lpstr>
      <vt:lpstr>subcellular localization of mRNA</vt:lpstr>
      <vt:lpstr>Bicoid maternal effect gene - subcellular localization of mRNA</vt:lpstr>
      <vt:lpstr>PowerPoint Presentation</vt:lpstr>
      <vt:lpstr>PowerPoint Presentation</vt:lpstr>
      <vt:lpstr>PowerPoint Presentation</vt:lpstr>
      <vt:lpstr>PowerPoint Presentation</vt:lpstr>
      <vt:lpstr>Setting up for Anterior/Posterior patterning during Oogenesis</vt:lpstr>
      <vt:lpstr>PowerPoint Presentation</vt:lpstr>
      <vt:lpstr>Figure 9.10  Schematic representation of experiments demonstrating that the bicoid gene encodes the morphogen responsible for head structures in Drosophila</vt:lpstr>
      <vt:lpstr>PowerPoint Presentation</vt:lpstr>
      <vt:lpstr>PowerPoint Presentation</vt:lpstr>
      <vt:lpstr>Figure 9.3  Syncytial blastoderm nuclei at the periphery of embryo/cell</vt:lpstr>
      <vt:lpstr>Figure 9.11  The bicoid mRNA and protein gradients</vt:lpstr>
      <vt:lpstr>PowerPoint Presentation</vt:lpstr>
      <vt:lpstr>Translational control during drosophila A/P patterning</vt:lpstr>
      <vt:lpstr>Mid-blastula transition</vt:lpstr>
      <vt:lpstr>PowerPoint Presentation</vt:lpstr>
      <vt:lpstr>PowerPoint Presentation</vt:lpstr>
      <vt:lpstr>PowerPoint Presentation</vt:lpstr>
      <vt:lpstr>PowerPoint Presentation</vt:lpstr>
      <vt:lpstr>PowerPoint Presentation</vt:lpstr>
      <vt:lpstr>PowerPoint Presentation</vt:lpstr>
      <vt:lpstr>Regulated subcellular localization</vt:lpstr>
      <vt:lpstr>Later, the different levels of Dorsal in the nucleus pattern the cellular blastoderm</vt:lpstr>
      <vt:lpstr>High levels of Dorsal activate Twist gene expression</vt:lpstr>
      <vt:lpstr>Different genes -  Different enhancers</vt:lpstr>
      <vt:lpstr>PowerPoint Presentation</vt:lpstr>
    </vt:vector>
  </TitlesOfParts>
  <Company>North Carolina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Bob Franks</cp:lastModifiedBy>
  <cp:revision>461</cp:revision>
  <cp:lastPrinted>2007-10-11T21:36:44Z</cp:lastPrinted>
  <dcterms:created xsi:type="dcterms:W3CDTF">2003-02-09T22:32:54Z</dcterms:created>
  <dcterms:modified xsi:type="dcterms:W3CDTF">2018-02-11T18:02:55Z</dcterms:modified>
</cp:coreProperties>
</file>