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51" r:id="rId2"/>
    <p:sldId id="550" r:id="rId3"/>
    <p:sldId id="525" r:id="rId4"/>
    <p:sldId id="372" r:id="rId5"/>
    <p:sldId id="527" r:id="rId6"/>
    <p:sldId id="530" r:id="rId7"/>
    <p:sldId id="536" r:id="rId8"/>
    <p:sldId id="528" r:id="rId9"/>
    <p:sldId id="532" r:id="rId10"/>
    <p:sldId id="533" r:id="rId11"/>
    <p:sldId id="413" r:id="rId12"/>
    <p:sldId id="414" r:id="rId13"/>
    <p:sldId id="420" r:id="rId14"/>
    <p:sldId id="415" r:id="rId15"/>
    <p:sldId id="418" r:id="rId16"/>
    <p:sldId id="424" r:id="rId17"/>
    <p:sldId id="421" r:id="rId18"/>
    <p:sldId id="422" r:id="rId19"/>
    <p:sldId id="425" r:id="rId20"/>
    <p:sldId id="429" r:id="rId21"/>
    <p:sldId id="549" r:id="rId22"/>
    <p:sldId id="427" r:id="rId23"/>
    <p:sldId id="430" r:id="rId24"/>
    <p:sldId id="432" r:id="rId25"/>
    <p:sldId id="436" r:id="rId26"/>
    <p:sldId id="437" r:id="rId27"/>
    <p:sldId id="438" r:id="rId28"/>
    <p:sldId id="537" r:id="rId29"/>
    <p:sldId id="542" r:id="rId30"/>
    <p:sldId id="538" r:id="rId31"/>
    <p:sldId id="540" r:id="rId32"/>
    <p:sldId id="541" r:id="rId33"/>
    <p:sldId id="545" r:id="rId34"/>
    <p:sldId id="547" r:id="rId35"/>
    <p:sldId id="546" r:id="rId36"/>
    <p:sldId id="539" r:id="rId37"/>
    <p:sldId id="441" r:id="rId38"/>
    <p:sldId id="439" r:id="rId39"/>
    <p:sldId id="548" r:id="rId40"/>
    <p:sldId id="455" r:id="rId41"/>
    <p:sldId id="543" r:id="rId42"/>
    <p:sldId id="456" r:id="rId43"/>
    <p:sldId id="544" r:id="rId44"/>
    <p:sldId id="460" r:id="rId45"/>
    <p:sldId id="46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1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A48F5B-E24A-A546-ABAA-A940EC643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4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F153EC0-6CA2-1143-965D-436464264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6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BFC64D-7291-894E-BBEC-F3498A1C9C9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devbio8e-fig-09-28-0.jpg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2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latin typeface="Times New Roman" panose="02020603050405020304" pitchFamily="18" charset="0"/>
              </a:rPr>
              <a:t>Figure 9.19  Specific promoter regions of the </a:t>
            </a:r>
            <a:r>
              <a:rPr lang="en-US" altLang="en-US" i="1" smtClean="0">
                <a:latin typeface="Times New Roman" panose="02020603050405020304" pitchFamily="18" charset="0"/>
              </a:rPr>
              <a:t>even-skipped</a:t>
            </a:r>
            <a:r>
              <a:rPr lang="en-US" altLang="en-US" smtClean="0">
                <a:latin typeface="Times New Roman" panose="02020603050405020304" pitchFamily="18" charset="0"/>
              </a:rPr>
              <a:t> (</a:t>
            </a:r>
            <a:r>
              <a:rPr lang="en-US" altLang="en-US" i="1" smtClean="0">
                <a:latin typeface="Times New Roman" panose="02020603050405020304" pitchFamily="18" charset="0"/>
              </a:rPr>
              <a:t>eve</a:t>
            </a:r>
            <a:r>
              <a:rPr lang="en-US" altLang="en-US" smtClean="0">
                <a:latin typeface="Times New Roman" panose="02020603050405020304" pitchFamily="18" charset="0"/>
              </a:rPr>
              <a:t>) gene control specific transcription bands in the embryo. (A) Partial map of the </a:t>
            </a:r>
            <a:r>
              <a:rPr lang="en-US" altLang="en-US" i="1" smtClean="0">
                <a:latin typeface="Times New Roman" panose="02020603050405020304" pitchFamily="18" charset="0"/>
              </a:rPr>
              <a:t>eve </a:t>
            </a:r>
            <a:r>
              <a:rPr lang="en-US" altLang="en-US" smtClean="0">
                <a:latin typeface="Times New Roman" panose="02020603050405020304" pitchFamily="18" charset="0"/>
              </a:rPr>
              <a:t>promoter, showing the regions responsible for the various stripes. (B–E) A reporter β-galactosidase gene (</a:t>
            </a:r>
            <a:r>
              <a:rPr lang="en-US" altLang="en-US" i="1" smtClean="0">
                <a:latin typeface="Times New Roman" panose="02020603050405020304" pitchFamily="18" charset="0"/>
              </a:rPr>
              <a:t>lacZ</a:t>
            </a:r>
            <a:r>
              <a:rPr lang="en-US" altLang="en-US" smtClean="0">
                <a:latin typeface="Times New Roman" panose="02020603050405020304" pitchFamily="18" charset="0"/>
              </a:rPr>
              <a:t>) was fused to different regions of the </a:t>
            </a:r>
            <a:r>
              <a:rPr lang="en-US" altLang="en-US" i="1" smtClean="0">
                <a:latin typeface="Times New Roman" panose="02020603050405020304" pitchFamily="18" charset="0"/>
              </a:rPr>
              <a:t>eve </a:t>
            </a:r>
            <a:r>
              <a:rPr lang="en-US" altLang="en-US" smtClean="0">
                <a:latin typeface="Times New Roman" panose="02020603050405020304" pitchFamily="18" charset="0"/>
              </a:rPr>
              <a:t>promoter and injected into fly embryos. The resulting embryos were stained (orange bands) for the presence of Even-skipped protein. (B–D) Wild-type embryos that were injected with </a:t>
            </a:r>
            <a:r>
              <a:rPr lang="en-US" altLang="en-US" i="1" smtClean="0">
                <a:latin typeface="Times New Roman" panose="02020603050405020304" pitchFamily="18" charset="0"/>
              </a:rPr>
              <a:t>lacZ </a:t>
            </a:r>
            <a:r>
              <a:rPr lang="en-US" altLang="en-US" smtClean="0">
                <a:latin typeface="Times New Roman" panose="02020603050405020304" pitchFamily="18" charset="0"/>
              </a:rPr>
              <a:t>transgenes containing the enhancer region specific for stripe 1 (B), stripe 5 (C), or both regions (D). (E) The enhancer region for stripes 1 and 5 was injected into an embryo deficient in </a:t>
            </a:r>
            <a:r>
              <a:rPr lang="en-US" altLang="en-US" i="1" smtClean="0">
                <a:latin typeface="Times New Roman" panose="02020603050405020304" pitchFamily="18" charset="0"/>
              </a:rPr>
              <a:t>giant</a:t>
            </a:r>
            <a:r>
              <a:rPr lang="en-US" altLang="en-US" smtClean="0">
                <a:latin typeface="Times New Roman" panose="02020603050405020304" pitchFamily="18" charset="0"/>
              </a:rPr>
              <a:t>. Here the posterior border of stripe 5 is missing. (After Fujioka et al. 1999 and Sackerson et al. 1999; photographs courtesy of M. Fujioka and J. B. Jaynes.)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EEFA26B-2B7F-4B75-9F99-B8840D51A806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8038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1C9E1-012F-BC4D-9BFB-674E9D3471A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devbio8e-fig-09-32-0.jpg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9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259F60-45DC-1C45-987F-F15EF9E33DA3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devbio8e-fig-09-34-0.jpg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81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6409B-701B-9549-B181-326ED80105A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devbio8e-table-09-02-0.jpg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08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C77B-7712-F64F-B444-0AA84967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8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8FDE-F824-1B41-8F6E-8D00B345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CED6-8547-1E41-BABB-6ED29E4FC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373F-3CB4-AF43-B0D4-1301D2A9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E6D18-D642-4041-9041-E6CC88052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AA46-316C-D141-A2CE-FCBE36B30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D4AA-F428-994D-91AA-9C55E4F7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6992-62F0-3548-BA67-D5797C730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7A94-1194-E640-9F87-257FB27F5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D40E-7CD3-4242-B4F9-51107A4FD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3CC2-C119-8345-9008-E0EA11537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85B1537-79D4-9440-B5CE-7EF65A949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.com/asp/home_gap.html?wdid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.com/asp/home_gap.html?wdid=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.com/asp/home_gap.html?wdid=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65088" y="0"/>
            <a:ext cx="3525732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doi:10.1016/S0092-8674(02)01087-5    Copyright © 2002 Cell Press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+mn-cs"/>
              </a:rPr>
              <a:t>Whole-Genome Analysis of Dorsal-Ventral Patterning in the Drosophila Embryo</a:t>
            </a:r>
            <a:endParaRPr lang="en-US" sz="20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  <a:latin typeface="Arial" charset="0"/>
                <a:cs typeface="+mn-cs"/>
              </a:rPr>
              <a:t>Angelike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+mn-cs"/>
              </a:rPr>
              <a:t> Stathopoulos , Madeleine Van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cs typeface="+mn-cs"/>
              </a:rPr>
              <a:t>Drenth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+mn-cs"/>
              </a:rPr>
              <a:t> , Albert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cs typeface="+mn-cs"/>
              </a:rPr>
              <a:t>Erives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+mn-cs"/>
              </a:rPr>
              <a:t> , Michele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cs typeface="+mn-cs"/>
              </a:rPr>
              <a:t>Markstein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+mn-cs"/>
              </a:rPr>
              <a:t>  and Michael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+mn-cs"/>
              </a:rPr>
              <a:t>Levine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+mn-cs"/>
              </a:rPr>
              <a:t>Read and Prepare . Feb 19</a:t>
            </a:r>
            <a:r>
              <a:rPr lang="en-US" sz="1800" baseline="30000" dirty="0" smtClean="0">
                <a:solidFill>
                  <a:srgbClr val="000000"/>
                </a:solidFill>
                <a:latin typeface="Arial" charset="0"/>
                <a:cs typeface="+mn-cs"/>
              </a:rPr>
              <a:t>th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+mn-cs"/>
              </a:rPr>
              <a:t> discussion of this paper</a:t>
            </a:r>
            <a:endParaRPr lang="en-US" sz="20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4370268" y="2646776"/>
            <a:ext cx="409446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Whole-Genome Analysis of Dorsal-Ventral Patterning in the Drosophila Embryo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 smtClean="0"/>
              <a:t>Figures</a:t>
            </a:r>
            <a:endParaRPr lang="en-US" sz="1600" b="1" dirty="0"/>
          </a:p>
          <a:p>
            <a:pPr eaLnBrk="1" hangingPunct="1"/>
            <a:r>
              <a:rPr lang="en-US" sz="1600" dirty="0" smtClean="0"/>
              <a:t>Overview/introduction: - Nicholas M.. </a:t>
            </a:r>
          </a:p>
          <a:p>
            <a:pPr eaLnBrk="1" hangingPunct="1"/>
            <a:r>
              <a:rPr lang="en-US" sz="1600" dirty="0" smtClean="0"/>
              <a:t>1A</a:t>
            </a:r>
            <a:r>
              <a:rPr lang="en-US" sz="1600" dirty="0"/>
              <a:t>, </a:t>
            </a:r>
            <a:r>
              <a:rPr lang="en-US" sz="1600" dirty="0" smtClean="0"/>
              <a:t> - Allison R</a:t>
            </a:r>
          </a:p>
          <a:p>
            <a:pPr eaLnBrk="1" hangingPunct="1"/>
            <a:r>
              <a:rPr lang="en-US" sz="1600" dirty="0" smtClean="0"/>
              <a:t>1B</a:t>
            </a:r>
            <a:r>
              <a:rPr lang="en-US" sz="1600" dirty="0"/>
              <a:t>, </a:t>
            </a:r>
            <a:r>
              <a:rPr lang="en-US" sz="1600" dirty="0" smtClean="0"/>
              <a:t> -.Abigail S.</a:t>
            </a:r>
            <a:endParaRPr lang="en-US" sz="1600" dirty="0"/>
          </a:p>
          <a:p>
            <a:pPr eaLnBrk="1" hangingPunct="1"/>
            <a:r>
              <a:rPr lang="en-US" sz="1600" dirty="0" smtClean="0"/>
              <a:t>Fig. 2</a:t>
            </a:r>
            <a:r>
              <a:rPr lang="en-US" sz="1600" dirty="0"/>
              <a:t>, </a:t>
            </a:r>
            <a:r>
              <a:rPr lang="en-US" sz="1600" dirty="0" smtClean="0"/>
              <a:t> - Michael S.</a:t>
            </a:r>
          </a:p>
          <a:p>
            <a:pPr eaLnBrk="1" hangingPunct="1"/>
            <a:r>
              <a:rPr lang="en-US" sz="1600" dirty="0" smtClean="0"/>
              <a:t>Fig </a:t>
            </a:r>
            <a:r>
              <a:rPr lang="en-US" sz="1600" dirty="0"/>
              <a:t>3 A-E </a:t>
            </a:r>
            <a:r>
              <a:rPr lang="en-US" sz="1600" dirty="0" smtClean="0"/>
              <a:t>= Hannah S.</a:t>
            </a:r>
            <a:endParaRPr lang="en-US" sz="1600" dirty="0"/>
          </a:p>
          <a:p>
            <a:pPr eaLnBrk="1" hangingPunct="1"/>
            <a:r>
              <a:rPr lang="en-US" sz="1600" dirty="0"/>
              <a:t>Fig 3 F-J </a:t>
            </a:r>
            <a:r>
              <a:rPr lang="en-US" sz="1600" dirty="0" smtClean="0"/>
              <a:t>= Gavin S.</a:t>
            </a:r>
            <a:endParaRPr lang="en-US" sz="1600" dirty="0"/>
          </a:p>
          <a:p>
            <a:pPr eaLnBrk="1" hangingPunct="1"/>
            <a:r>
              <a:rPr lang="en-US" sz="1600" dirty="0"/>
              <a:t>Fig 3 K-O </a:t>
            </a:r>
            <a:r>
              <a:rPr lang="en-US" sz="1600" dirty="0" smtClean="0"/>
              <a:t>= </a:t>
            </a:r>
            <a:r>
              <a:rPr lang="en-US" sz="1600" dirty="0" err="1" smtClean="0"/>
              <a:t>Jessee</a:t>
            </a:r>
            <a:r>
              <a:rPr lang="en-US" sz="1600" dirty="0" smtClean="0"/>
              <a:t> T.</a:t>
            </a:r>
            <a:endParaRPr lang="en-US" sz="1600" dirty="0"/>
          </a:p>
          <a:p>
            <a:pPr eaLnBrk="1" hangingPunct="1"/>
            <a:r>
              <a:rPr lang="en-US" sz="1600" dirty="0"/>
              <a:t>Fig 4 – A </a:t>
            </a:r>
            <a:r>
              <a:rPr lang="en-US" sz="1600" dirty="0" smtClean="0"/>
              <a:t>-.Vivian T.</a:t>
            </a:r>
            <a:endParaRPr lang="en-US" sz="1600" dirty="0"/>
          </a:p>
          <a:p>
            <a:pPr eaLnBrk="1" hangingPunct="1"/>
            <a:r>
              <a:rPr lang="en-US" sz="1600" dirty="0"/>
              <a:t>Fig4B,C,D </a:t>
            </a:r>
            <a:r>
              <a:rPr lang="en-US" sz="1600" dirty="0" smtClean="0"/>
              <a:t>– Matthew A.</a:t>
            </a:r>
          </a:p>
          <a:p>
            <a:pPr eaLnBrk="1" hangingPunct="1"/>
            <a:r>
              <a:rPr lang="en-US" sz="1600" dirty="0" smtClean="0"/>
              <a:t>Fig 4E,F,G-.Rachel B</a:t>
            </a:r>
            <a:endParaRPr lang="en-US" sz="1600" dirty="0"/>
          </a:p>
          <a:p>
            <a:pPr eaLnBrk="1" hangingPunct="1"/>
            <a:r>
              <a:rPr lang="en-US" sz="1600" dirty="0"/>
              <a:t>Fig 4 – H, I </a:t>
            </a:r>
            <a:r>
              <a:rPr lang="en-US" sz="1600" dirty="0" smtClean="0"/>
              <a:t>– Kelly B.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660916" y="521169"/>
            <a:ext cx="45340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 smtClean="0"/>
              <a:t>CHAPTER </a:t>
            </a:r>
            <a:r>
              <a:rPr lang="en-US" sz="1600" b="1" dirty="0"/>
              <a:t>9</a:t>
            </a:r>
            <a:r>
              <a:rPr lang="en-US" sz="1600" b="1" dirty="0" smtClean="0"/>
              <a:t> </a:t>
            </a:r>
            <a:r>
              <a:rPr lang="en-US" sz="1600" b="1" dirty="0"/>
              <a:t>–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Fig 9.13 </a:t>
            </a:r>
            <a:r>
              <a:rPr lang="en-US" sz="1600" dirty="0"/>
              <a:t>(A and B parts only) </a:t>
            </a:r>
            <a:r>
              <a:rPr lang="en-US" sz="1600" dirty="0" smtClean="0"/>
              <a:t>– Greg L.</a:t>
            </a:r>
            <a:endParaRPr lang="en-US" sz="1600" dirty="0"/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 smtClean="0"/>
              <a:t>Fig 9.19 Nicole L.</a:t>
            </a:r>
            <a:endParaRPr lang="en-US" sz="1600" dirty="0"/>
          </a:p>
          <a:p>
            <a:pPr eaLnBrk="1" hangingPunct="1"/>
            <a:r>
              <a:rPr lang="en-US" sz="1600" dirty="0" smtClean="0"/>
              <a:t>Fig 9.23 – Jared M.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4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Pat Estes\Desktop\Gilbert DevBio book\text art\G09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30000"/>
          <a:stretch>
            <a:fillRect/>
          </a:stretch>
        </p:blipFill>
        <p:spPr bwMode="auto">
          <a:xfrm>
            <a:off x="533400" y="990600"/>
            <a:ext cx="3276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2819400" y="152400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A-P axis formation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538956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Maternal effect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Gap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Pair-rule genes	7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Segment polarity genes	14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Homeotic selector genes – determines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developmental fate of each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segment</a:t>
            </a:r>
          </a:p>
        </p:txBody>
      </p:sp>
      <p:sp>
        <p:nvSpPr>
          <p:cNvPr id="374789" name="Line 5"/>
          <p:cNvSpPr>
            <a:spLocks noChangeShapeType="1"/>
          </p:cNvSpPr>
          <p:nvPr/>
        </p:nvSpPr>
        <p:spPr bwMode="auto">
          <a:xfrm>
            <a:off x="4191000" y="1219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4191000" y="2286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4191000" y="3352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4191000" y="4419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>
            <a:off x="4191000" y="5486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G09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t="40515" r="39960" b="49481"/>
          <a:stretch>
            <a:fillRect/>
          </a:stretch>
        </p:blipFill>
        <p:spPr bwMode="auto">
          <a:xfrm>
            <a:off x="836613" y="4876800"/>
            <a:ext cx="54943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3706813" y="414338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Genes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47688" y="1320800"/>
            <a:ext cx="79105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Maternal effect genes activate or repress gap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Gap gene expression :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1</a:t>
            </a:r>
            <a:r>
              <a:rPr lang="en-US" baseline="30000">
                <a:latin typeface="Arial" charset="0"/>
                <a:cs typeface="+mn-cs"/>
              </a:rPr>
              <a:t>st</a:t>
            </a:r>
            <a:r>
              <a:rPr lang="en-US">
                <a:latin typeface="Arial" charset="0"/>
                <a:cs typeface="+mn-cs"/>
              </a:rPr>
              <a:t> time embryos divided into distinct units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Divide embryo into broad domains containing several parasegments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25604" name="Picture 6" descr="ho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2"/>
          <a:stretch>
            <a:fillRect/>
          </a:stretch>
        </p:blipFill>
        <p:spPr bwMode="auto">
          <a:xfrm>
            <a:off x="3051175" y="342900"/>
            <a:ext cx="606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09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762000" y="12192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3352800" y="685800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Gap gene, </a:t>
            </a:r>
            <a:r>
              <a:rPr lang="en-US" b="1" i="1">
                <a:latin typeface="Arial" charset="0"/>
                <a:cs typeface="+mn-cs"/>
              </a:rPr>
              <a:t>Kruppel</a:t>
            </a:r>
            <a:endParaRPr lang="en-US" b="1">
              <a:latin typeface="Arial" charset="0"/>
              <a:cs typeface="+mn-cs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5181600" y="15240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normal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7010400" y="15240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mutant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2819400" y="152400"/>
            <a:ext cx="1741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Gap genes</a:t>
            </a:r>
          </a:p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	</a:t>
            </a:r>
            <a:endParaRPr lang="en-US" b="1" i="1">
              <a:latin typeface="Arial" charset="0"/>
              <a:cs typeface="+mn-cs"/>
            </a:endParaRP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609600" y="1747838"/>
            <a:ext cx="39862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4 gap genes:</a:t>
            </a:r>
          </a:p>
          <a:p>
            <a:pPr lvl="1">
              <a:spcBef>
                <a:spcPct val="50000"/>
              </a:spcBef>
              <a:defRPr/>
            </a:pPr>
            <a:r>
              <a:rPr lang="en-US" i="1">
                <a:latin typeface="Arial" charset="0"/>
                <a:cs typeface="+mn-cs"/>
              </a:rPr>
              <a:t>hunchback</a:t>
            </a:r>
          </a:p>
          <a:p>
            <a:pPr lvl="1">
              <a:spcBef>
                <a:spcPct val="50000"/>
              </a:spcBef>
              <a:defRPr/>
            </a:pPr>
            <a:r>
              <a:rPr lang="en-US" i="1">
                <a:latin typeface="Arial" charset="0"/>
                <a:cs typeface="+mn-cs"/>
              </a:rPr>
              <a:t>Kruppel</a:t>
            </a:r>
          </a:p>
          <a:p>
            <a:pPr lvl="1">
              <a:spcBef>
                <a:spcPct val="50000"/>
              </a:spcBef>
              <a:defRPr/>
            </a:pPr>
            <a:r>
              <a:rPr lang="en-US" i="1">
                <a:latin typeface="Arial" charset="0"/>
                <a:cs typeface="+mn-cs"/>
              </a:rPr>
              <a:t>giant</a:t>
            </a:r>
          </a:p>
          <a:p>
            <a:pPr lvl="1">
              <a:spcBef>
                <a:spcPct val="50000"/>
              </a:spcBef>
              <a:defRPr/>
            </a:pPr>
            <a:r>
              <a:rPr lang="en-US" i="1">
                <a:latin typeface="Arial" charset="0"/>
                <a:cs typeface="+mn-cs"/>
              </a:rPr>
              <a:t>Knirps</a:t>
            </a: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encode DNA-binding proteins that can activate or repress transcription</a:t>
            </a:r>
          </a:p>
        </p:txBody>
      </p:sp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5495925" y="1096963"/>
            <a:ext cx="3648075" cy="5756275"/>
            <a:chOff x="3462" y="934"/>
            <a:chExt cx="2298" cy="3626"/>
          </a:xfrm>
        </p:grpSpPr>
        <p:pic>
          <p:nvPicPr>
            <p:cNvPr id="27652" name="Picture 6" descr="G092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r="25999"/>
            <a:stretch>
              <a:fillRect/>
            </a:stretch>
          </p:blipFill>
          <p:spPr bwMode="auto">
            <a:xfrm>
              <a:off x="3552" y="934"/>
              <a:ext cx="2016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071" name="Rectangle 7"/>
            <p:cNvSpPr>
              <a:spLocks noChangeArrowheads="1"/>
            </p:cNvSpPr>
            <p:nvPr/>
          </p:nvSpPr>
          <p:spPr bwMode="auto">
            <a:xfrm>
              <a:off x="3462" y="3884"/>
              <a:ext cx="2298" cy="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330200" y="1225550"/>
            <a:ext cx="5099050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latin typeface="Arial" charset="0"/>
                <a:cs typeface="+mn-cs"/>
              </a:rPr>
              <a:t>Hunchback</a:t>
            </a:r>
            <a:r>
              <a:rPr lang="en-US" sz="1800" dirty="0">
                <a:latin typeface="Arial" charset="0"/>
                <a:cs typeface="+mn-cs"/>
              </a:rPr>
              <a:t> forms a steep gradient </a:t>
            </a:r>
          </a:p>
          <a:p>
            <a:pPr>
              <a:spcBef>
                <a:spcPct val="50000"/>
              </a:spcBef>
              <a:defRPr/>
            </a:pPr>
            <a:endParaRPr lang="en-US" sz="1800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  <a:cs typeface="+mn-cs"/>
              </a:rPr>
              <a:t>Giant anterior stripe – 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cs typeface="+mn-cs"/>
              </a:rPr>
              <a:t>Medium levels of </a:t>
            </a:r>
            <a:r>
              <a:rPr lang="en-US" sz="1800" i="1" dirty="0">
                <a:latin typeface="Arial" charset="0"/>
                <a:cs typeface="+mn-cs"/>
              </a:rPr>
              <a:t>hunchback </a:t>
            </a:r>
            <a:r>
              <a:rPr lang="en-US" sz="1800" dirty="0">
                <a:latin typeface="Arial" charset="0"/>
                <a:cs typeface="+mn-cs"/>
              </a:rPr>
              <a:t>and high levels of</a:t>
            </a:r>
            <a:r>
              <a:rPr lang="en-US" sz="1800" i="1" dirty="0">
                <a:latin typeface="Arial" charset="0"/>
                <a:cs typeface="+mn-cs"/>
              </a:rPr>
              <a:t> </a:t>
            </a:r>
            <a:r>
              <a:rPr lang="en-US" sz="1800" i="1" dirty="0" err="1">
                <a:latin typeface="Arial" charset="0"/>
                <a:cs typeface="+mn-cs"/>
              </a:rPr>
              <a:t>bicoid</a:t>
            </a:r>
            <a:r>
              <a:rPr lang="en-US" sz="1800" dirty="0">
                <a:latin typeface="Arial" charset="0"/>
                <a:cs typeface="+mn-cs"/>
              </a:rPr>
              <a:t>  activate giant while</a:t>
            </a:r>
            <a:r>
              <a:rPr lang="en-US" sz="1800" dirty="0">
                <a:latin typeface="Arial" charset="0"/>
              </a:rPr>
              <a:t> high hunchback levels represses giant. </a:t>
            </a:r>
          </a:p>
          <a:p>
            <a:pPr>
              <a:spcBef>
                <a:spcPct val="50000"/>
              </a:spcBef>
              <a:defRPr/>
            </a:pPr>
            <a:r>
              <a:rPr lang="en-US" sz="1800" i="1" dirty="0">
                <a:latin typeface="Arial" charset="0"/>
              </a:rPr>
              <a:t>Note that Hunchback </a:t>
            </a:r>
            <a:r>
              <a:rPr lang="en-US" sz="1800" dirty="0">
                <a:latin typeface="Arial" charset="0"/>
              </a:rPr>
              <a:t>can act as a repressor or an activator</a:t>
            </a:r>
          </a:p>
          <a:p>
            <a:pPr>
              <a:spcBef>
                <a:spcPct val="50000"/>
              </a:spcBef>
              <a:defRPr/>
            </a:pPr>
            <a:endParaRPr lang="en-US" sz="1800" dirty="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</a:rPr>
              <a:t>Giant posterior stripe 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</a:rPr>
              <a:t>controlled by caudal protein gradient</a:t>
            </a:r>
          </a:p>
          <a:p>
            <a:pPr>
              <a:spcBef>
                <a:spcPct val="50000"/>
              </a:spcBef>
              <a:defRPr/>
            </a:pPr>
            <a:endParaRPr lang="en-US" sz="1800" dirty="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</a:rPr>
              <a:t>Note: Patterns are refined over time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</a:rPr>
              <a:t>The two giant stripes controlled by different enhancer modules</a:t>
            </a:r>
          </a:p>
          <a:p>
            <a:pPr>
              <a:spcBef>
                <a:spcPct val="50000"/>
              </a:spcBef>
              <a:defRPr/>
            </a:pPr>
            <a:endParaRPr lang="en-US" sz="2000" i="1" dirty="0">
              <a:latin typeface="Arial" charset="0"/>
              <a:cs typeface="+mn-cs"/>
            </a:endParaRPr>
          </a:p>
        </p:txBody>
      </p:sp>
      <p:grpSp>
        <p:nvGrpSpPr>
          <p:cNvPr id="28674" name="Group 8"/>
          <p:cNvGrpSpPr>
            <a:grpSpLocks/>
          </p:cNvGrpSpPr>
          <p:nvPr/>
        </p:nvGrpSpPr>
        <p:grpSpPr bwMode="auto">
          <a:xfrm>
            <a:off x="5495925" y="1482725"/>
            <a:ext cx="3648075" cy="5756275"/>
            <a:chOff x="3462" y="934"/>
            <a:chExt cx="2298" cy="3626"/>
          </a:xfrm>
        </p:grpSpPr>
        <p:pic>
          <p:nvPicPr>
            <p:cNvPr id="28678" name="Picture 2" descr="G092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r="25999"/>
            <a:stretch>
              <a:fillRect/>
            </a:stretch>
          </p:blipFill>
          <p:spPr bwMode="auto">
            <a:xfrm>
              <a:off x="3552" y="934"/>
              <a:ext cx="2016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925" name="Rectangle 5"/>
            <p:cNvSpPr>
              <a:spLocks noChangeArrowheads="1"/>
            </p:cNvSpPr>
            <p:nvPr/>
          </p:nvSpPr>
          <p:spPr bwMode="auto">
            <a:xfrm>
              <a:off x="3462" y="3884"/>
              <a:ext cx="2298" cy="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8675" name="Group 7"/>
          <p:cNvGrpSpPr>
            <a:grpSpLocks/>
          </p:cNvGrpSpPr>
          <p:nvPr/>
        </p:nvGrpSpPr>
        <p:grpSpPr bwMode="auto">
          <a:xfrm>
            <a:off x="3752850" y="122238"/>
            <a:ext cx="2022475" cy="604837"/>
            <a:chOff x="2364" y="77"/>
            <a:chExt cx="1274" cy="381"/>
          </a:xfrm>
        </p:grpSpPr>
        <p:sp>
          <p:nvSpPr>
            <p:cNvPr id="209923" name="Text Box 3"/>
            <p:cNvSpPr txBox="1">
              <a:spLocks noChangeArrowheads="1"/>
            </p:cNvSpPr>
            <p:nvPr/>
          </p:nvSpPr>
          <p:spPr bwMode="auto">
            <a:xfrm>
              <a:off x="2741" y="77"/>
              <a:ext cx="8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>
                  <a:latin typeface="Arial" charset="0"/>
                  <a:cs typeface="+mn-cs"/>
                </a:rPr>
                <a:t>Genes</a:t>
              </a:r>
              <a:endParaRPr lang="en-US" b="1" i="1">
                <a:latin typeface="Arial" charset="0"/>
                <a:cs typeface="+mn-cs"/>
              </a:endParaRPr>
            </a:p>
          </p:txBody>
        </p:sp>
        <p:pic>
          <p:nvPicPr>
            <p:cNvPr id="28677" name="Picture 6" descr="hom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72"/>
            <a:stretch>
              <a:fillRect/>
            </a:stretch>
          </p:blipFill>
          <p:spPr bwMode="auto">
            <a:xfrm>
              <a:off x="2364" y="98"/>
              <a:ext cx="3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devbio8e-fig-09-28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>
            <a:fillRect/>
          </a:stretch>
        </p:blipFill>
        <p:spPr bwMode="auto">
          <a:xfrm>
            <a:off x="279400" y="762000"/>
            <a:ext cx="85312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143000" y="92075"/>
            <a:ext cx="7005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latin typeface="Arial" charset="0"/>
                <a:cs typeface="+mn-cs"/>
              </a:rPr>
              <a:t>Expression and regulatory interactions among </a:t>
            </a:r>
          </a:p>
          <a:p>
            <a:pPr algn="ctr">
              <a:defRPr/>
            </a:pPr>
            <a:r>
              <a:rPr lang="en-US" b="1">
                <a:latin typeface="Arial" charset="0"/>
                <a:cs typeface="+mn-cs"/>
              </a:rPr>
              <a:t>gap gene products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949450" y="5407025"/>
            <a:ext cx="5561013" cy="181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609600" y="5942013"/>
            <a:ext cx="786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There is some overlap in expression between adjacent domains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11125" y="3449638"/>
            <a:ext cx="27670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mutual repression between non-adjacent domains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6376988" y="3754438"/>
            <a:ext cx="2767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still a syncytium at this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G09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333500"/>
            <a:ext cx="46323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708025" y="5113338"/>
            <a:ext cx="424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latin typeface="Arial" charset="0"/>
                <a:cs typeface="+mn-cs"/>
              </a:rPr>
              <a:t>Hunchback</a:t>
            </a:r>
            <a:r>
              <a:rPr lang="en-US" b="1">
                <a:latin typeface="Arial" charset="0"/>
                <a:cs typeface="+mn-cs"/>
              </a:rPr>
              <a:t> protein (orange)</a:t>
            </a:r>
            <a:endParaRPr lang="en-US" b="1" i="1">
              <a:latin typeface="Arial" charset="0"/>
              <a:cs typeface="+mn-cs"/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356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latin typeface="Arial" charset="0"/>
                <a:cs typeface="+mn-cs"/>
              </a:rPr>
              <a:t>Kruppel</a:t>
            </a:r>
            <a:r>
              <a:rPr lang="en-US" b="1">
                <a:latin typeface="Arial" charset="0"/>
                <a:cs typeface="+mn-cs"/>
              </a:rPr>
              <a:t> protein (green)</a:t>
            </a:r>
            <a:endParaRPr lang="en-US" b="1" i="1">
              <a:latin typeface="Arial" charset="0"/>
              <a:cs typeface="+mn-cs"/>
            </a:endParaRPr>
          </a:p>
        </p:txBody>
      </p:sp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1371600" y="307975"/>
            <a:ext cx="6662738" cy="882650"/>
            <a:chOff x="988" y="168"/>
            <a:chExt cx="4197" cy="556"/>
          </a:xfrm>
        </p:grpSpPr>
        <p:sp>
          <p:nvSpPr>
            <p:cNvPr id="220165" name="Text Box 5"/>
            <p:cNvSpPr txBox="1">
              <a:spLocks noChangeArrowheads="1"/>
            </p:cNvSpPr>
            <p:nvPr/>
          </p:nvSpPr>
          <p:spPr bwMode="auto">
            <a:xfrm>
              <a:off x="988" y="230"/>
              <a:ext cx="419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400" b="1">
                  <a:latin typeface="Arial" charset="0"/>
                  <a:cs typeface="+mn-cs"/>
                </a:rPr>
                <a:t>Adjacent  GAP proteins overlap</a:t>
              </a:r>
              <a:endParaRPr lang="en-US" sz="3400" b="1" i="1">
                <a:latin typeface="Arial" charset="0"/>
                <a:cs typeface="+mn-cs"/>
              </a:endParaRPr>
            </a:p>
          </p:txBody>
        </p:sp>
        <p:pic>
          <p:nvPicPr>
            <p:cNvPr id="31751" name="Picture 6" descr="hom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72"/>
            <a:stretch>
              <a:fillRect/>
            </a:stretch>
          </p:blipFill>
          <p:spPr bwMode="auto">
            <a:xfrm>
              <a:off x="2337" y="168"/>
              <a:ext cx="59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828675" y="6178550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Overlap (yellow)</a:t>
            </a:r>
            <a:endParaRPr lang="en-US" b="1" i="1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G09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0" t="39960" r="41040" b="30721"/>
          <a:stretch>
            <a:fillRect/>
          </a:stretch>
        </p:blipFill>
        <p:spPr bwMode="auto">
          <a:xfrm>
            <a:off x="0" y="1173163"/>
            <a:ext cx="41227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0" y="177800"/>
            <a:ext cx="913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latin typeface="Arial" charset="0"/>
                <a:cs typeface="+mn-cs"/>
              </a:rPr>
              <a:t>Gap genes turn on the primary Pair-rule genes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4722813" y="1382713"/>
            <a:ext cx="442118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Pair-rule genes - expressed in 7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nuclear cycle 13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Divide embryo into parasegments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0" y="5097463"/>
            <a:ext cx="9274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Alternating stripes of expression and no expression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Divides embryo into 14 parasegments, plus the acron and telson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G09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0" t="39960" r="41040" b="30721"/>
          <a:stretch>
            <a:fillRect/>
          </a:stretch>
        </p:blipFill>
        <p:spPr bwMode="auto">
          <a:xfrm>
            <a:off x="304800" y="1676400"/>
            <a:ext cx="412273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2665413" y="376238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  <a:cs typeface="+mn-cs"/>
              </a:rPr>
              <a:t>Pair-rule genes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648200" y="990600"/>
            <a:ext cx="369411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8 pair-rule genes	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Primary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</a:t>
            </a:r>
            <a:r>
              <a:rPr lang="en-US" i="1">
                <a:latin typeface="Arial" charset="0"/>
                <a:cs typeface="+mn-cs"/>
              </a:rPr>
              <a:t>hairy (h)</a:t>
            </a:r>
          </a:p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	even-skipped (eve)</a:t>
            </a:r>
          </a:p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	runt (run)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Secondary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</a:t>
            </a:r>
            <a:r>
              <a:rPr lang="en-US" i="1">
                <a:latin typeface="Arial" charset="0"/>
                <a:cs typeface="+mn-cs"/>
              </a:rPr>
              <a:t>fushi taratzu (ftz)</a:t>
            </a:r>
          </a:p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	odd-paired (opa)</a:t>
            </a:r>
          </a:p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	odd-skipped (odd)</a:t>
            </a:r>
          </a:p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	sloppy-paired (slp)</a:t>
            </a:r>
          </a:p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	paired (prd)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1428750" y="1820863"/>
            <a:ext cx="6584950" cy="3013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54075" indent="-739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954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685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8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0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72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5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1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	recognized by gap genes</a:t>
            </a:r>
          </a:p>
          <a:p>
            <a:pPr lvl="1"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respond to different concentrations of gap gene proteins</a:t>
            </a:r>
          </a:p>
          <a:p>
            <a:pPr lvl="1"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	are modular</a:t>
            </a:r>
            <a:endParaRPr lang="en-US" i="1" u="sng" smtClean="0">
              <a:latin typeface="Arial" charset="0"/>
              <a:cs typeface="+mn-cs"/>
            </a:endParaRP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914400" y="398463"/>
            <a:ext cx="767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  <a:cs typeface="+mn-cs"/>
              </a:rPr>
              <a:t>Pair-rule Gene Enhancer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1258"/>
            <a:ext cx="93326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Pick a topic for team presentations (April 13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) </a:t>
            </a:r>
          </a:p>
          <a:p>
            <a:pPr algn="ctr"/>
            <a:r>
              <a:rPr lang="en-US" sz="2800" dirty="0" smtClean="0"/>
              <a:t>pick topic by Feb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by email</a:t>
            </a:r>
          </a:p>
          <a:p>
            <a:endParaRPr lang="en-US" dirty="0" smtClean="0"/>
          </a:p>
          <a:p>
            <a:r>
              <a:rPr lang="en-US" dirty="0" smtClean="0"/>
              <a:t>Teams will be made up of three people and an effort to connect these teams by interest in the topic. </a:t>
            </a:r>
          </a:p>
          <a:p>
            <a:endParaRPr lang="en-US" dirty="0"/>
          </a:p>
          <a:p>
            <a:r>
              <a:rPr lang="en-US" dirty="0" smtClean="0"/>
              <a:t>Presentation of an original research paper</a:t>
            </a:r>
          </a:p>
          <a:p>
            <a:endParaRPr lang="en-US" dirty="0"/>
          </a:p>
          <a:p>
            <a:r>
              <a:rPr lang="en-US" dirty="0" smtClean="0"/>
              <a:t>One person – Introduction and background – What was known going into the study</a:t>
            </a:r>
          </a:p>
          <a:p>
            <a:endParaRPr lang="en-US" dirty="0"/>
          </a:p>
          <a:p>
            <a:r>
              <a:rPr lang="en-US" dirty="0" smtClean="0"/>
              <a:t>One person main experiments and results</a:t>
            </a:r>
          </a:p>
          <a:p>
            <a:endParaRPr lang="en-US" dirty="0"/>
          </a:p>
          <a:p>
            <a:r>
              <a:rPr lang="en-US" dirty="0" smtClean="0"/>
              <a:t>One person on conclusions of the data – potential limitations of the data – implications of the data – future work</a:t>
            </a:r>
          </a:p>
          <a:p>
            <a:endParaRPr lang="en-US" dirty="0"/>
          </a:p>
          <a:p>
            <a:r>
              <a:rPr lang="en-US" dirty="0" smtClean="0"/>
              <a:t>18-20 minute presentation plus 5 min for questions from the rest of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3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2057400" y="533400"/>
            <a:ext cx="451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Regulation of pair-rule stripes</a:t>
            </a: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305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Importance of enhancers demonstrated experimentally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latin typeface="Arial" charset="0"/>
                <a:cs typeface="+mn-cs"/>
              </a:rPr>
              <a:t>Mutation in enhancer causes deletion of that stripe</a:t>
            </a:r>
          </a:p>
          <a:p>
            <a:pPr>
              <a:buFontTx/>
              <a:buAutoNum type="arabicPeriod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latin typeface="Arial" charset="0"/>
                <a:cs typeface="+mn-cs"/>
              </a:rPr>
              <a:t>Fuse </a:t>
            </a:r>
            <a:r>
              <a:rPr lang="en-US" i="1" smtClean="0">
                <a:latin typeface="Arial" charset="0"/>
                <a:cs typeface="+mn-cs"/>
              </a:rPr>
              <a:t>lacZ</a:t>
            </a:r>
            <a:r>
              <a:rPr lang="en-US" smtClean="0">
                <a:latin typeface="Arial" charset="0"/>
                <a:cs typeface="+mn-cs"/>
              </a:rPr>
              <a:t> to the enhancer – </a:t>
            </a:r>
            <a:r>
              <a:rPr lang="en-US" i="1" smtClean="0">
                <a:latin typeface="Arial" charset="0"/>
                <a:cs typeface="+mn-cs"/>
              </a:rPr>
              <a:t>lacZ</a:t>
            </a:r>
            <a:r>
              <a:rPr lang="en-US" smtClean="0">
                <a:latin typeface="Arial" charset="0"/>
                <a:cs typeface="+mn-cs"/>
              </a:rPr>
              <a:t> is expressed in that 	stripe</a:t>
            </a:r>
          </a:p>
          <a:p>
            <a:pPr>
              <a:buFontTx/>
              <a:buAutoNum type="arabicPeriod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latin typeface="Arial" charset="0"/>
                <a:cs typeface="+mn-cs"/>
              </a:rPr>
              <a:t>Delete gap genes that regulate a stripe – change 	location of the stripe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DevBio11e-Fig-09-19-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6123"/>
            <a:ext cx="8534400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0" y="236537"/>
            <a:ext cx="9144000" cy="57626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Figure 9.19  Specific promoter regions of the </a:t>
            </a:r>
            <a:r>
              <a:rPr lang="en-US" altLang="en-US" sz="3200" i="1" dirty="0" smtClean="0"/>
              <a:t>even-skipped</a:t>
            </a:r>
            <a:r>
              <a:rPr lang="en-US" altLang="en-US" sz="3200" dirty="0" smtClean="0"/>
              <a:t> (</a:t>
            </a:r>
            <a:r>
              <a:rPr lang="en-US" altLang="en-US" sz="3200" i="1" dirty="0" smtClean="0"/>
              <a:t>eve</a:t>
            </a:r>
            <a:r>
              <a:rPr lang="en-US" altLang="en-US" sz="3200" dirty="0" smtClean="0"/>
              <a:t>) gene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91263" y="1292226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Enhancers of </a:t>
            </a:r>
            <a:r>
              <a:rPr lang="en-US" b="1" i="1" dirty="0">
                <a:latin typeface="Arial" charset="0"/>
                <a:ea typeface="ＭＳ Ｐゴシック" charset="0"/>
              </a:rPr>
              <a:t>eve</a:t>
            </a:r>
            <a:endParaRPr lang="en-US" b="1" i="1" u="sng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26932" y="2898774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 smtClean="0">
                <a:latin typeface="Arial" charset="0"/>
              </a:rPr>
              <a:t>Fig </a:t>
            </a:r>
            <a:r>
              <a:rPr lang="en-US" b="1" i="1" dirty="0" smtClean="0">
                <a:latin typeface="Arial" charset="0"/>
              </a:rPr>
              <a:t>9.19</a:t>
            </a:r>
            <a:endParaRPr lang="en-US" b="1" i="1" u="sng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42" name="Picture 10" descr="devbio8e-fig-09-28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>
            <a:fillRect/>
          </a:stretch>
        </p:blipFill>
        <p:spPr bwMode="auto">
          <a:xfrm>
            <a:off x="5160963" y="1879600"/>
            <a:ext cx="46736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544638" y="404813"/>
            <a:ext cx="6599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latin typeface="Arial" charset="0"/>
                <a:cs typeface="+mn-cs"/>
              </a:rPr>
              <a:t>Enhancers of </a:t>
            </a:r>
            <a:r>
              <a:rPr lang="en-US" sz="3600" b="1" i="1">
                <a:latin typeface="Arial" charset="0"/>
                <a:cs typeface="+mn-cs"/>
              </a:rPr>
              <a:t>eve </a:t>
            </a:r>
            <a:r>
              <a:rPr lang="en-US" sz="3600" b="1">
                <a:latin typeface="Arial" charset="0"/>
                <a:cs typeface="+mn-cs"/>
              </a:rPr>
              <a:t>stripe 2</a:t>
            </a:r>
            <a:endParaRPr lang="en-US" b="1">
              <a:latin typeface="Arial" charset="0"/>
              <a:cs typeface="+mn-cs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1560513" y="1477963"/>
            <a:ext cx="46259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binding sites for </a:t>
            </a:r>
            <a:r>
              <a:rPr lang="en-US" i="1" dirty="0" err="1">
                <a:latin typeface="Arial" charset="0"/>
                <a:cs typeface="+mn-cs"/>
              </a:rPr>
              <a:t>Kruppel</a:t>
            </a:r>
            <a:endParaRPr lang="en-US" i="1" dirty="0">
              <a:latin typeface="Arial" charset="0"/>
              <a:cs typeface="+mn-cs"/>
            </a:endParaRPr>
          </a:p>
          <a:p>
            <a:pPr>
              <a:lnSpc>
                <a:spcPct val="140000"/>
              </a:lnSpc>
              <a:defRPr/>
            </a:pPr>
            <a:r>
              <a:rPr lang="en-US" dirty="0">
                <a:latin typeface="Arial" charset="0"/>
                <a:cs typeface="+mn-cs"/>
              </a:rPr>
              <a:t>binding site for </a:t>
            </a:r>
            <a:r>
              <a:rPr lang="en-US" i="1" dirty="0">
                <a:latin typeface="Arial" charset="0"/>
                <a:cs typeface="+mn-cs"/>
              </a:rPr>
              <a:t>Hunchback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latin typeface="Arial" charset="0"/>
                <a:cs typeface="+mn-cs"/>
              </a:rPr>
              <a:t>binding sites for </a:t>
            </a:r>
            <a:r>
              <a:rPr lang="en-US" i="1" dirty="0">
                <a:latin typeface="Arial" charset="0"/>
                <a:cs typeface="+mn-cs"/>
              </a:rPr>
              <a:t>Giant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latin typeface="Arial" charset="0"/>
                <a:cs typeface="+mn-cs"/>
              </a:rPr>
              <a:t>binding sites  for </a:t>
            </a:r>
            <a:r>
              <a:rPr lang="en-US" i="1" dirty="0" err="1">
                <a:latin typeface="Arial" charset="0"/>
                <a:cs typeface="+mn-cs"/>
              </a:rPr>
              <a:t>Bicoid</a:t>
            </a: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223239" name="Picture 7" descr="devbio8e-fig-09-30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8"/>
          <a:stretch>
            <a:fillRect/>
          </a:stretch>
        </p:blipFill>
        <p:spPr bwMode="auto">
          <a:xfrm>
            <a:off x="-1485900" y="3810000"/>
            <a:ext cx="85312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6765925" y="5537200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stripe 2</a:t>
            </a:r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6788150" y="3298825"/>
            <a:ext cx="1860550" cy="212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2324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759200"/>
            <a:ext cx="2335213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3244" name="Line 12"/>
          <p:cNvSpPr>
            <a:spLocks noChangeShapeType="1"/>
          </p:cNvSpPr>
          <p:nvPr/>
        </p:nvSpPr>
        <p:spPr bwMode="auto">
          <a:xfrm>
            <a:off x="7135813" y="2803525"/>
            <a:ext cx="307975" cy="1160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1587500" y="533400"/>
            <a:ext cx="571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Regulation of primary pair-rule stripes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8305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Pair-rule gene expression a result of: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1. Modular </a:t>
            </a:r>
            <a:r>
              <a:rPr lang="en-US" i="1" smtClean="0">
                <a:latin typeface="Arial" charset="0"/>
                <a:cs typeface="+mn-cs"/>
              </a:rPr>
              <a:t>cis</a:t>
            </a:r>
            <a:r>
              <a:rPr lang="en-US" smtClean="0">
                <a:latin typeface="Arial" charset="0"/>
                <a:cs typeface="+mn-cs"/>
              </a:rPr>
              <a:t>-regulatory enhancer elements of pair-rule 		genes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2. </a:t>
            </a:r>
            <a:r>
              <a:rPr lang="en-US" i="1" smtClean="0">
                <a:latin typeface="Arial" charset="0"/>
                <a:cs typeface="+mn-cs"/>
              </a:rPr>
              <a:t>Trans</a:t>
            </a:r>
            <a:r>
              <a:rPr lang="en-US" smtClean="0">
                <a:latin typeface="Arial" charset="0"/>
                <a:cs typeface="+mn-cs"/>
              </a:rPr>
              <a:t>-regulatory proteins (gap genes) that bind 			enhancers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devbio8e-fig-09-32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8"/>
          <a:stretch>
            <a:fillRect/>
          </a:stretch>
        </p:blipFill>
        <p:spPr bwMode="auto">
          <a:xfrm>
            <a:off x="279400" y="762000"/>
            <a:ext cx="85312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latin typeface="Arial" charset="0"/>
                <a:cs typeface="+mj-cs"/>
              </a:rPr>
              <a:t>Transcription of the </a:t>
            </a:r>
            <a:r>
              <a:rPr lang="en-US" sz="2400" b="1" i="1" smtClean="0">
                <a:latin typeface="Arial" charset="0"/>
                <a:cs typeface="+mj-cs"/>
              </a:rPr>
              <a:t>fushi tarazu</a:t>
            </a:r>
            <a:r>
              <a:rPr lang="en-US" sz="2400" b="1" smtClean="0">
                <a:latin typeface="Arial" charset="0"/>
                <a:cs typeface="+mj-cs"/>
              </a:rPr>
              <a:t> gene in the </a:t>
            </a:r>
            <a:r>
              <a:rPr lang="en-US" sz="2400" b="1" i="1" smtClean="0">
                <a:latin typeface="Arial" charset="0"/>
                <a:cs typeface="+mj-cs"/>
              </a:rPr>
              <a:t>Drosophila</a:t>
            </a:r>
            <a:r>
              <a:rPr lang="en-US" sz="2400" b="1" smtClean="0">
                <a:latin typeface="Arial" charset="0"/>
                <a:cs typeface="+mj-cs"/>
              </a:rPr>
              <a:t> embryo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411163" y="1477963"/>
            <a:ext cx="24272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secondary pair-rule gene</a:t>
            </a: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regulated by gap and primary pair rule genes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6038850" y="1017588"/>
            <a:ext cx="2625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starts out diffuse and widespread</a:t>
            </a: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7072313" y="1881188"/>
            <a:ext cx="0" cy="657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105525" y="2589213"/>
            <a:ext cx="2625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refinement of pattern by: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65850" y="3833813"/>
            <a:ext cx="2057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3700" indent="-393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08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repression in inter-stripe regions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6184900" y="5456238"/>
            <a:ext cx="2625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3700" indent="-393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175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positive autoregulation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devbio8e-fig-09-32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t="71428" r="34500" b="4715"/>
          <a:stretch>
            <a:fillRect/>
          </a:stretch>
        </p:blipFill>
        <p:spPr bwMode="auto">
          <a:xfrm>
            <a:off x="914400" y="990600"/>
            <a:ext cx="6799263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1219200" y="4495800"/>
            <a:ext cx="4144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>
                <a:latin typeface="Arial" charset="0"/>
                <a:cs typeface="+mn-cs"/>
              </a:rPr>
              <a:t>Fushi taratzu</a:t>
            </a:r>
            <a:r>
              <a:rPr lang="en-US" sz="2000" b="1">
                <a:latin typeface="Arial" charset="0"/>
                <a:cs typeface="+mn-cs"/>
              </a:rPr>
              <a:t> (brown) transcripts</a:t>
            </a:r>
          </a:p>
          <a:p>
            <a:pPr>
              <a:defRPr/>
            </a:pPr>
            <a:r>
              <a:rPr lang="en-US" sz="2000" b="1" i="1">
                <a:latin typeface="Arial" charset="0"/>
                <a:cs typeface="+mn-cs"/>
              </a:rPr>
              <a:t>Even-skipped</a:t>
            </a:r>
            <a:r>
              <a:rPr lang="en-US" sz="2000" b="1">
                <a:latin typeface="Arial" charset="0"/>
                <a:cs typeface="+mn-cs"/>
              </a:rPr>
              <a:t> (blue) transcripts</a:t>
            </a:r>
            <a:endParaRPr lang="en-US" sz="2000" b="1" i="1">
              <a:latin typeface="Arial" charset="0"/>
              <a:cs typeface="+mn-cs"/>
            </a:endParaRP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2665413" y="376238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  <a:cs typeface="+mn-cs"/>
              </a:rPr>
              <a:t>Pair-rule genes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195263" y="5348288"/>
            <a:ext cx="45212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Pair rule expression stripes are not coincident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4926013" y="5327650"/>
            <a:ext cx="4160837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Each row of nuclei expresses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 unique constellation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of pair-rule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G09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9999" r="30000"/>
          <a:stretch>
            <a:fillRect/>
          </a:stretch>
        </p:blipFill>
        <p:spPr bwMode="auto">
          <a:xfrm>
            <a:off x="381000" y="1851025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3886200" y="860425"/>
            <a:ext cx="51641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Gap genes	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Pair-rule genes</a:t>
            </a:r>
            <a:r>
              <a:rPr lang="en-US">
                <a:latin typeface="Arial" charset="0"/>
                <a:cs typeface="+mn-cs"/>
              </a:rPr>
              <a:t>	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Segment polarity genes</a:t>
            </a:r>
            <a:r>
              <a:rPr lang="en-US">
                <a:latin typeface="Arial" charset="0"/>
                <a:cs typeface="+mn-cs"/>
              </a:rPr>
              <a:t>	14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4724400" y="24606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73" name="Line 5"/>
          <p:cNvSpPr>
            <a:spLocks noChangeShapeType="1"/>
          </p:cNvSpPr>
          <p:nvPr/>
        </p:nvSpPr>
        <p:spPr bwMode="auto">
          <a:xfrm>
            <a:off x="4724400" y="35274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1717675" y="336550"/>
            <a:ext cx="65849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 b="1">
                <a:latin typeface="Arial" charset="0"/>
                <a:cs typeface="+mn-cs"/>
              </a:rPr>
              <a:t>Segment Polarity Genes</a:t>
            </a:r>
            <a:r>
              <a:rPr lang="en-US" b="1">
                <a:latin typeface="Arial" charset="0"/>
                <a:cs typeface="+mn-cs"/>
              </a:rPr>
              <a:t>	</a:t>
            </a:r>
            <a:endParaRPr lang="en-US" b="1" i="1">
              <a:latin typeface="Arial" charset="0"/>
              <a:cs typeface="+mn-cs"/>
            </a:endParaRP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>
            <a:off x="3886200" y="3733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41148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4953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57912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66294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74676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83058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6629400" y="3671888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Formation of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882650" y="1312863"/>
            <a:ext cx="74676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Segment polarity genes: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latin typeface="Arial" charset="0"/>
                <a:cs typeface="+mn-cs"/>
              </a:rPr>
              <a:t>Reinforce parasegmental periodicity established 	by earlier factors</a:t>
            </a:r>
          </a:p>
          <a:p>
            <a:pPr>
              <a:buFontTx/>
              <a:buAutoNum type="arabicPeriod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latin typeface="Arial" charset="0"/>
                <a:cs typeface="+mn-cs"/>
              </a:rPr>
              <a:t>Establish cell fates through cell-cell signaling</a:t>
            </a:r>
          </a:p>
          <a:p>
            <a:pPr>
              <a:buFontTx/>
              <a:buAutoNum type="arabicPeriod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latin typeface="Arial" charset="0"/>
                <a:cs typeface="+mn-cs"/>
              </a:rPr>
              <a:t>generate new A/P signaling center in each segment</a:t>
            </a:r>
          </a:p>
          <a:p>
            <a:pPr>
              <a:buFontTx/>
              <a:buAutoNum type="arabicPeriod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Mutations cause defects in segmentation and gene expression in each segment/parasegment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1717675" y="336550"/>
            <a:ext cx="65849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 b="1">
                <a:latin typeface="Arial" charset="0"/>
                <a:cs typeface="+mn-cs"/>
              </a:rPr>
              <a:t>Segment Polarity Genes</a:t>
            </a:r>
            <a:r>
              <a:rPr lang="en-US" b="1">
                <a:latin typeface="Arial" charset="0"/>
                <a:cs typeface="+mn-cs"/>
              </a:rPr>
              <a:t>	</a:t>
            </a:r>
            <a:endParaRPr lang="en-US" b="1" i="1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 fig3.tiff       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701925"/>
            <a:ext cx="41656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4657725" y="2924175"/>
            <a:ext cx="41735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Pattern is altered in each segment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often the missing half is replaced by a duplicate of the other half</a:t>
            </a:r>
          </a:p>
        </p:txBody>
      </p:sp>
      <p:sp>
        <p:nvSpPr>
          <p:cNvPr id="378886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1371600" y="522288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800" b="1" smtClean="0">
                <a:solidFill>
                  <a:schemeClr val="tx1"/>
                </a:solidFill>
                <a:latin typeface="Arial" charset="0"/>
                <a:cs typeface="+mj-cs"/>
              </a:rPr>
              <a:t>Segment Polarity Mutants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cs typeface="+mj-cs"/>
              </a:rPr>
              <a:t>	</a:t>
            </a:r>
            <a:endParaRPr lang="en-US" sz="2400" b="1" i="1" smtClean="0">
              <a:solidFill>
                <a:schemeClr val="tx1"/>
              </a:solidFill>
              <a:latin typeface="Arial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242888" y="1189038"/>
            <a:ext cx="86804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b="1">
                <a:latin typeface="Arial" charset="0"/>
                <a:cs typeface="+mn-cs"/>
              </a:rPr>
              <a:t>Three Important Segment Polarity Genes </a:t>
            </a:r>
          </a:p>
          <a:p>
            <a:pPr algn="ctr">
              <a:defRPr/>
            </a:pPr>
            <a:r>
              <a:rPr lang="en-US" sz="3400" b="1">
                <a:latin typeface="Arial" charset="0"/>
                <a:cs typeface="+mn-cs"/>
              </a:rPr>
              <a:t>(nine total)</a:t>
            </a:r>
            <a:endParaRPr lang="en-US" b="1" i="1">
              <a:latin typeface="Arial" charset="0"/>
              <a:cs typeface="+mn-cs"/>
            </a:endParaRP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8959850" y="3378200"/>
            <a:ext cx="184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 i="1">
              <a:latin typeface="Arial" charset="0"/>
              <a:cs typeface="+mn-cs"/>
            </a:endParaRP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5181600" y="2209800"/>
            <a:ext cx="419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 i="1">
              <a:latin typeface="Arial" charset="0"/>
              <a:cs typeface="+mn-cs"/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3254375" y="3116263"/>
            <a:ext cx="2265363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 i="1">
                <a:latin typeface="Arial" charset="0"/>
                <a:cs typeface="+mn-cs"/>
              </a:rPr>
              <a:t>hedgehog</a:t>
            </a:r>
            <a:r>
              <a:rPr lang="en-US" i="1">
                <a:latin typeface="Arial" charset="0"/>
                <a:cs typeface="+mn-cs"/>
              </a:rPr>
              <a:t> (hh)</a:t>
            </a:r>
          </a:p>
          <a:p>
            <a:pPr>
              <a:lnSpc>
                <a:spcPct val="85000"/>
              </a:lnSpc>
              <a:defRPr/>
            </a:pPr>
            <a:endParaRPr lang="en-US" b="1" i="1">
              <a:latin typeface="Arial" charset="0"/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b="1" i="1">
                <a:latin typeface="Arial" charset="0"/>
                <a:cs typeface="+mn-cs"/>
              </a:rPr>
              <a:t>wingless</a:t>
            </a:r>
            <a:r>
              <a:rPr lang="en-US" i="1">
                <a:latin typeface="Arial" charset="0"/>
                <a:cs typeface="+mn-cs"/>
              </a:rPr>
              <a:t> (wg)</a:t>
            </a:r>
          </a:p>
          <a:p>
            <a:pPr>
              <a:lnSpc>
                <a:spcPct val="85000"/>
              </a:lnSpc>
              <a:defRPr/>
            </a:pPr>
            <a:endParaRPr lang="en-US" i="1">
              <a:latin typeface="Arial" charset="0"/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b="1" i="1">
                <a:latin typeface="Arial" charset="0"/>
                <a:cs typeface="+mn-cs"/>
              </a:rPr>
              <a:t>engrailed</a:t>
            </a:r>
            <a:r>
              <a:rPr lang="en-US" i="1">
                <a:latin typeface="Arial" charset="0"/>
                <a:cs typeface="+mn-cs"/>
              </a:rPr>
              <a:t> (en)</a:t>
            </a: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6083300" y="3336925"/>
            <a:ext cx="222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paracrine factors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>
            <a:off x="5540375" y="3348038"/>
            <a:ext cx="525463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5495925" y="3678238"/>
            <a:ext cx="569913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6016625" y="4319588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transcription factor</a:t>
            </a:r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>
            <a:off x="5364163" y="4551363"/>
            <a:ext cx="592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cs typeface="+mj-cs"/>
              </a:rPr>
              <a:t>Drosophila</a:t>
            </a:r>
            <a:r>
              <a:rPr lang="en-US" smtClean="0">
                <a:cs typeface="+mj-cs"/>
              </a:rPr>
              <a:t> II</a:t>
            </a:r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271463" y="2352675"/>
            <a:ext cx="86058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79450" indent="-679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93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Genetic screen for zygotic anterior/posterior patterning mutants</a:t>
            </a:r>
          </a:p>
          <a:p>
            <a:pPr>
              <a:defRPr/>
            </a:pPr>
            <a:r>
              <a:rPr lang="en-US" smtClean="0">
                <a:cs typeface="+mn-cs"/>
              </a:rPr>
              <a:t>			gap mutants</a:t>
            </a:r>
          </a:p>
          <a:p>
            <a:pPr>
              <a:defRPr/>
            </a:pPr>
            <a:r>
              <a:rPr lang="en-US" smtClean="0">
                <a:cs typeface="+mn-cs"/>
              </a:rPr>
              <a:t>			pair-rule mutants</a:t>
            </a:r>
          </a:p>
          <a:p>
            <a:pPr>
              <a:defRPr/>
            </a:pPr>
            <a:r>
              <a:rPr lang="en-US" smtClean="0">
                <a:cs typeface="+mn-cs"/>
              </a:rPr>
              <a:t>			segement polarity mutants</a:t>
            </a:r>
          </a:p>
          <a:p>
            <a:pPr>
              <a:buFontTx/>
              <a:buChar char="•"/>
              <a:defRPr/>
            </a:pPr>
            <a:endParaRPr lang="en-US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Molecular control of pair-rule gene expression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Segment polarity specification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smtClean="0">
                <a:cs typeface="+mj-cs"/>
              </a:rPr>
              <a:t>Drosophila</a:t>
            </a:r>
            <a:r>
              <a:rPr lang="en-US" smtClean="0">
                <a:cs typeface="+mj-cs"/>
              </a:rPr>
              <a:t> hedgehog</a:t>
            </a:r>
          </a:p>
        </p:txBody>
      </p:sp>
      <p:pic>
        <p:nvPicPr>
          <p:cNvPr id="3799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771775"/>
            <a:ext cx="17557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9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63613"/>
            <a:ext cx="1709738" cy="589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5665788" y="2770188"/>
            <a:ext cx="32035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from initial screen for cuticle defects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(Nusslein-Volhardt and Weischaus, 1980)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Hedgehog signaling</a:t>
            </a:r>
          </a:p>
        </p:txBody>
      </p:sp>
      <p:grpSp>
        <p:nvGrpSpPr>
          <p:cNvPr id="49154" name="Group 3"/>
          <p:cNvGrpSpPr>
            <a:grpSpLocks/>
          </p:cNvGrpSpPr>
          <p:nvPr/>
        </p:nvGrpSpPr>
        <p:grpSpPr bwMode="auto">
          <a:xfrm>
            <a:off x="466725" y="2970213"/>
            <a:ext cx="7915275" cy="3887787"/>
            <a:chOff x="-1155" y="1614"/>
            <a:chExt cx="5538" cy="2720"/>
          </a:xfrm>
        </p:grpSpPr>
        <p:pic>
          <p:nvPicPr>
            <p:cNvPr id="49159" name="Picture 4" descr="DevBio8e-Fig-06-17-2.jpg                                       0000054AGilbert 8e IRL                 7C25B07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" y="1732"/>
              <a:ext cx="3446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5" descr="DevBio8e-Fig-06-17-1.jpg                                       0000054AGilbert 8e IRL                 7C25B07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5" y="1614"/>
              <a:ext cx="3284" cy="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1960" name="Text Box 8"/>
          <p:cNvSpPr txBox="1">
            <a:spLocks noChangeArrowheads="1"/>
          </p:cNvSpPr>
          <p:nvPr/>
        </p:nvSpPr>
        <p:spPr bwMode="auto">
          <a:xfrm>
            <a:off x="893763" y="1827213"/>
            <a:ext cx="688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similar molecules used to transduce the signal in Drosophila and vertebrates</a:t>
            </a:r>
          </a:p>
        </p:txBody>
      </p:sp>
      <p:sp>
        <p:nvSpPr>
          <p:cNvPr id="381965" name="Rectangle 13"/>
          <p:cNvSpPr>
            <a:spLocks noChangeArrowheads="1"/>
          </p:cNvSpPr>
          <p:nvPr/>
        </p:nvSpPr>
        <p:spPr bwMode="auto">
          <a:xfrm>
            <a:off x="1050925" y="3328988"/>
            <a:ext cx="941388" cy="939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1966" name="Text Box 14"/>
          <p:cNvSpPr txBox="1">
            <a:spLocks noChangeArrowheads="1"/>
          </p:cNvSpPr>
          <p:nvPr/>
        </p:nvSpPr>
        <p:spPr bwMode="auto">
          <a:xfrm>
            <a:off x="587375" y="5308600"/>
            <a:ext cx="139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inhibit the inhibitor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Vertebrate hedgehog genes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622300" y="1889125"/>
            <a:ext cx="427672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000">
                <a:cs typeface="+mn-cs"/>
              </a:rPr>
              <a:t>vertebrates have three hedgehog-like molecules</a:t>
            </a: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Indian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desert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sonic</a:t>
            </a:r>
          </a:p>
        </p:txBody>
      </p:sp>
      <p:pic>
        <p:nvPicPr>
          <p:cNvPr id="50179" name="Picture 4" descr="Paraechinus_Micropus.jpg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3149600"/>
            <a:ext cx="1536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&#10;DESERTHOG.GIF   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4313238"/>
            <a:ext cx="16684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Sonic_the_hedgehog_2#C6DAC9.png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4976813"/>
            <a:ext cx="164941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5648325" y="3279775"/>
            <a:ext cx="38068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Developmental roles: 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vertebrate limb, </a:t>
            </a:r>
          </a:p>
          <a:p>
            <a:pPr>
              <a:defRPr/>
            </a:pPr>
            <a:r>
              <a:rPr lang="en-US">
                <a:cs typeface="+mn-cs"/>
              </a:rPr>
              <a:t>neural differentiation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mutations cause malformations and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Inactivation of hedgehog pathway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390525" y="2463800"/>
            <a:ext cx="3359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in mouse results in:</a:t>
            </a:r>
          </a:p>
          <a:p>
            <a:pPr>
              <a:defRPr/>
            </a:pPr>
            <a:r>
              <a:rPr lang="en-US">
                <a:cs typeface="+mn-cs"/>
              </a:rPr>
              <a:t>cyclopia </a:t>
            </a:r>
          </a:p>
          <a:p>
            <a:pPr>
              <a:defRPr/>
            </a:pPr>
            <a:r>
              <a:rPr lang="en-US">
                <a:cs typeface="+mn-cs"/>
              </a:rPr>
              <a:t>limb abnormalities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Human diseases:</a:t>
            </a:r>
          </a:p>
          <a:p>
            <a:pPr>
              <a:defRPr/>
            </a:pPr>
            <a:r>
              <a:rPr lang="en-US">
                <a:cs typeface="+mn-cs"/>
              </a:rPr>
              <a:t>Pallister Hall Syndrome</a:t>
            </a:r>
          </a:p>
          <a:p>
            <a:pPr>
              <a:defRPr/>
            </a:pPr>
            <a:r>
              <a:rPr lang="en-US">
                <a:cs typeface="+mn-cs"/>
              </a:rPr>
              <a:t>extra digits, poor development of hypothalamus and pituitary 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3992563" y="2922588"/>
            <a:ext cx="5151437" cy="2530475"/>
            <a:chOff x="-1155" y="1614"/>
            <a:chExt cx="5538" cy="2720"/>
          </a:xfrm>
        </p:grpSpPr>
        <p:pic>
          <p:nvPicPr>
            <p:cNvPr id="51204" name="Picture 5" descr="DevBio8e-Fig-06-17-2.jpg                                       0000054AGilbert 8e IRL                 7C25B07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" y="1732"/>
              <a:ext cx="3446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6" descr="DevBio8e-Fig-06-17-1.jpg                                       0000054AGilbert 8e IRL                 7C25B07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5" y="1614"/>
              <a:ext cx="3284" cy="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8" name="Picture 8" descr="devbio8e-fig-06-18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1857375"/>
            <a:ext cx="47879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Inactivation of hedgehog pathway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90525" y="2463800"/>
            <a:ext cx="33591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in mouse results in:</a:t>
            </a:r>
          </a:p>
          <a:p>
            <a:pPr>
              <a:defRPr/>
            </a:pPr>
            <a:r>
              <a:rPr lang="en-US" b="1">
                <a:cs typeface="+mn-cs"/>
              </a:rPr>
              <a:t>cyclopia </a:t>
            </a: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limb abnormalities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hedgehog pathway requires cholesterol to allow diffusing of the hedgehog ligand. 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3381375" y="5362575"/>
            <a:ext cx="5762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  <a:cs typeface="+mn-cs"/>
              </a:rPr>
              <a:t>Head </a:t>
            </a:r>
            <a:r>
              <a:rPr lang="en-US" dirty="0">
                <a:latin typeface="Arial" charset="0"/>
                <a:cs typeface="+mn-cs"/>
              </a:rPr>
              <a:t>of a </a:t>
            </a:r>
            <a:r>
              <a:rPr lang="en-US" dirty="0" err="1">
                <a:latin typeface="Arial" charset="0"/>
                <a:cs typeface="+mn-cs"/>
              </a:rPr>
              <a:t>cyclopic</a:t>
            </a:r>
            <a:r>
              <a:rPr lang="en-US" dirty="0">
                <a:latin typeface="Arial" charset="0"/>
                <a:cs typeface="+mn-cs"/>
              </a:rPr>
              <a:t> lamb born of a ewe who had eaten </a:t>
            </a:r>
            <a:r>
              <a:rPr lang="en-US" i="1" dirty="0" err="1">
                <a:latin typeface="Arial" charset="0"/>
                <a:cs typeface="+mn-cs"/>
              </a:rPr>
              <a:t>Veratrum</a:t>
            </a:r>
            <a:r>
              <a:rPr lang="en-US" i="1" dirty="0">
                <a:latin typeface="Arial" charset="0"/>
                <a:cs typeface="+mn-cs"/>
              </a:rPr>
              <a:t> </a:t>
            </a:r>
            <a:r>
              <a:rPr lang="en-US" i="1" dirty="0" err="1">
                <a:latin typeface="Arial" charset="0"/>
                <a:cs typeface="+mn-cs"/>
              </a:rPr>
              <a:t>californicum</a:t>
            </a:r>
            <a:r>
              <a:rPr lang="en-US" dirty="0">
                <a:latin typeface="Arial" charset="0"/>
                <a:cs typeface="+mn-cs"/>
              </a:rPr>
              <a:t> early in 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overactivation of hedgehog pathway </a:t>
            </a: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582613" y="3336925"/>
            <a:ext cx="30686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000000"/>
                </a:solidFill>
                <a:latin typeface="Lucida Grande" charset="0"/>
                <a:cs typeface="+mn-cs"/>
              </a:rPr>
              <a:t>basal cell carcinomas, </a:t>
            </a:r>
          </a:p>
          <a:p>
            <a:pPr>
              <a:defRPr/>
            </a:pPr>
            <a:r>
              <a:rPr lang="en-US" sz="2200">
                <a:solidFill>
                  <a:srgbClr val="000000"/>
                </a:solidFill>
                <a:latin typeface="Lucida Grande" charset="0"/>
                <a:cs typeface="+mn-cs"/>
              </a:rPr>
              <a:t>tumors of the basal cell layer of the epidermis</a:t>
            </a:r>
          </a:p>
        </p:txBody>
      </p:sp>
      <p:grpSp>
        <p:nvGrpSpPr>
          <p:cNvPr id="53251" name="Group 4"/>
          <p:cNvGrpSpPr>
            <a:grpSpLocks/>
          </p:cNvGrpSpPr>
          <p:nvPr/>
        </p:nvGrpSpPr>
        <p:grpSpPr bwMode="auto">
          <a:xfrm>
            <a:off x="3663950" y="3403600"/>
            <a:ext cx="5151438" cy="2530475"/>
            <a:chOff x="-1155" y="1614"/>
            <a:chExt cx="5538" cy="2720"/>
          </a:xfrm>
        </p:grpSpPr>
        <p:pic>
          <p:nvPicPr>
            <p:cNvPr id="53252" name="Picture 5" descr="DevBio8e-Fig-06-17-2.jpg                                       0000054AGilbert 8e IRL                 7C25B07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" y="1732"/>
              <a:ext cx="3446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3" name="Picture 6" descr="DevBio8e-Fig-06-17-1.jpg                                       0000054AGilbert 8e IRL                 7C25B07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5" y="1614"/>
              <a:ext cx="3284" cy="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Drosophila wingless</a:t>
            </a: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112838" y="1366838"/>
            <a:ext cx="718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wnt</a:t>
            </a:r>
            <a:r>
              <a:rPr lang="en-US">
                <a:cs typeface="+mn-cs"/>
              </a:rPr>
              <a:t> (wingless/integrated) family - 15 vertebrate members</a:t>
            </a:r>
          </a:p>
        </p:txBody>
      </p:sp>
      <p:pic>
        <p:nvPicPr>
          <p:cNvPr id="54275" name="Picture 4" descr="DevBio8e-Fig-06-20-1.jpg                                       0000054A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06588"/>
            <a:ext cx="6297612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1358900" y="2557463"/>
            <a:ext cx="1149350" cy="7477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1336675" y="3519488"/>
            <a:ext cx="1149350" cy="12303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0936" name="Text Box 8"/>
          <p:cNvSpPr txBox="1">
            <a:spLocks noChangeArrowheads="1"/>
          </p:cNvSpPr>
          <p:nvPr/>
        </p:nvSpPr>
        <p:spPr bwMode="auto">
          <a:xfrm>
            <a:off x="5838825" y="2332038"/>
            <a:ext cx="2930525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Developmental roles: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somite differentiation</a:t>
            </a:r>
          </a:p>
          <a:p>
            <a:pPr>
              <a:defRPr/>
            </a:pPr>
            <a:r>
              <a:rPr lang="en-US">
                <a:cs typeface="+mn-cs"/>
              </a:rPr>
              <a:t>limb polarity</a:t>
            </a:r>
          </a:p>
          <a:p>
            <a:pPr>
              <a:defRPr/>
            </a:pPr>
            <a:r>
              <a:rPr lang="en-US">
                <a:cs typeface="+mn-cs"/>
              </a:rPr>
              <a:t>stem cell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1779588" y="434975"/>
            <a:ext cx="5233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>
                <a:latin typeface="Arial" charset="0"/>
                <a:cs typeface="+mn-cs"/>
              </a:rPr>
              <a:t>Drosophila engrailed</a:t>
            </a:r>
            <a:endParaRPr lang="en-US" b="1" i="1">
              <a:latin typeface="Arial" charset="0"/>
              <a:cs typeface="+mn-cs"/>
            </a:endParaRP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457200" y="1408113"/>
            <a:ext cx="789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Engrailed (en)</a:t>
            </a:r>
            <a:r>
              <a:rPr lang="en-US">
                <a:latin typeface="Arial" charset="0"/>
                <a:cs typeface="+mn-cs"/>
              </a:rPr>
              <a:t> is expressed in 14 stripes - every segment</a:t>
            </a:r>
            <a:endParaRPr lang="en-US" i="1">
              <a:latin typeface="Arial" charset="0"/>
              <a:cs typeface="+mn-cs"/>
            </a:endParaRP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830263" y="5705475"/>
            <a:ext cx="766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Engrailed</a:t>
            </a:r>
            <a:r>
              <a:rPr lang="en-US">
                <a:latin typeface="Arial" charset="0"/>
                <a:cs typeface="+mn-cs"/>
              </a:rPr>
              <a:t> transcription marks the posterior compartment  of each segment</a:t>
            </a:r>
            <a:endParaRPr lang="en-US" i="1">
              <a:latin typeface="Arial" charset="0"/>
              <a:cs typeface="+mn-cs"/>
            </a:endParaRPr>
          </a:p>
        </p:txBody>
      </p:sp>
      <p:pic>
        <p:nvPicPr>
          <p:cNvPr id="242693" name="Picture 5" descr="devbio8e-fig-09-17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2" b="5930"/>
          <a:stretch>
            <a:fillRect/>
          </a:stretch>
        </p:blipFill>
        <p:spPr bwMode="auto">
          <a:xfrm>
            <a:off x="0" y="2182813"/>
            <a:ext cx="8531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Documents and Settings\Pat Estes\Desktop\Gilbert DevBio book\text art\G09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1731963" y="2827338"/>
            <a:ext cx="5659437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784350" y="238125"/>
            <a:ext cx="599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Three Important segment polarity genes</a:t>
            </a:r>
            <a:endParaRPr lang="en-US" b="1" i="1">
              <a:latin typeface="Arial" charset="0"/>
              <a:cs typeface="+mn-cs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184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 i="1">
              <a:latin typeface="Arial" charset="0"/>
              <a:cs typeface="+mn-cs"/>
            </a:endParaRP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5181600" y="2209800"/>
            <a:ext cx="419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 i="1">
              <a:latin typeface="Arial" charset="0"/>
              <a:cs typeface="+mn-cs"/>
            </a:endParaRP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608013" y="1036638"/>
            <a:ext cx="4570412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>
                <a:latin typeface="Arial" charset="0"/>
                <a:cs typeface="+mn-cs"/>
              </a:rPr>
              <a:t>1 row expresses </a:t>
            </a:r>
            <a:r>
              <a:rPr lang="en-US" b="1" i="1">
                <a:latin typeface="Arial" charset="0"/>
                <a:cs typeface="+mn-cs"/>
              </a:rPr>
              <a:t>hedgehog</a:t>
            </a:r>
            <a:r>
              <a:rPr lang="en-US" i="1">
                <a:latin typeface="Arial" charset="0"/>
                <a:cs typeface="+mn-cs"/>
              </a:rPr>
              <a:t> (hh)</a:t>
            </a:r>
          </a:p>
          <a:p>
            <a:pPr>
              <a:lnSpc>
                <a:spcPct val="85000"/>
              </a:lnSpc>
              <a:defRPr/>
            </a:pPr>
            <a:endParaRPr lang="en-US" i="1">
              <a:latin typeface="Arial" charset="0"/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>
                <a:latin typeface="Arial" charset="0"/>
                <a:cs typeface="+mn-cs"/>
              </a:rPr>
              <a:t>1 row expresses </a:t>
            </a:r>
            <a:r>
              <a:rPr lang="en-US" b="1" i="1">
                <a:latin typeface="Arial" charset="0"/>
                <a:cs typeface="+mn-cs"/>
              </a:rPr>
              <a:t>wingless</a:t>
            </a:r>
            <a:r>
              <a:rPr lang="en-US" i="1">
                <a:latin typeface="Arial" charset="0"/>
                <a:cs typeface="+mn-cs"/>
              </a:rPr>
              <a:t> (wg)</a:t>
            </a:r>
          </a:p>
          <a:p>
            <a:pPr>
              <a:lnSpc>
                <a:spcPct val="85000"/>
              </a:lnSpc>
              <a:defRPr/>
            </a:pPr>
            <a:endParaRPr lang="en-US" i="1">
              <a:latin typeface="Arial" charset="0"/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>
                <a:latin typeface="Arial" charset="0"/>
                <a:cs typeface="+mn-cs"/>
              </a:rPr>
              <a:t>2 rows express </a:t>
            </a:r>
            <a:r>
              <a:rPr lang="en-US" b="1" i="1">
                <a:latin typeface="Arial" charset="0"/>
                <a:cs typeface="+mn-cs"/>
              </a:rPr>
              <a:t>engrailed</a:t>
            </a:r>
            <a:r>
              <a:rPr lang="en-US" i="1">
                <a:latin typeface="Arial" charset="0"/>
                <a:cs typeface="+mn-cs"/>
              </a:rPr>
              <a:t> (en)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5513388" y="1257300"/>
            <a:ext cx="222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paracrine factors</a:t>
            </a:r>
          </a:p>
        </p:txBody>
      </p:sp>
      <p:sp>
        <p:nvSpPr>
          <p:cNvPr id="239625" name="Line 9"/>
          <p:cNvSpPr>
            <a:spLocks noChangeShapeType="1"/>
          </p:cNvSpPr>
          <p:nvPr/>
        </p:nvSpPr>
        <p:spPr bwMode="auto">
          <a:xfrm>
            <a:off x="4992688" y="1312863"/>
            <a:ext cx="525462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 flipV="1">
            <a:off x="4948238" y="1576388"/>
            <a:ext cx="5699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5446713" y="2284413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transcription factor</a:t>
            </a:r>
          </a:p>
        </p:txBody>
      </p:sp>
      <p:sp>
        <p:nvSpPr>
          <p:cNvPr id="239628" name="Line 12"/>
          <p:cNvSpPr>
            <a:spLocks noChangeShapeType="1"/>
          </p:cNvSpPr>
          <p:nvPr/>
        </p:nvSpPr>
        <p:spPr bwMode="auto">
          <a:xfrm>
            <a:off x="4794250" y="2516188"/>
            <a:ext cx="592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devbio8e-fig-09-34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592263"/>
            <a:ext cx="7019925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0147" name="Rectangle 3"/>
          <p:cNvSpPr>
            <a:spLocks noGrp="1" noChangeArrowheads="1"/>
          </p:cNvSpPr>
          <p:nvPr>
            <p:ph type="title"/>
          </p:nvPr>
        </p:nvSpPr>
        <p:spPr>
          <a:xfrm>
            <a:off x="7064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Cell specification by the Wingless/Hedgehog signaling center</a:t>
            </a:r>
            <a:endParaRPr lang="en-US" dirty="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583180"/>
            <a:ext cx="93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9.24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Pat Estes\Desktop\Gilbert DevBio book\text art\G09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30000"/>
          <a:stretch>
            <a:fillRect/>
          </a:stretch>
        </p:blipFill>
        <p:spPr bwMode="auto">
          <a:xfrm>
            <a:off x="533400" y="990600"/>
            <a:ext cx="3276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819400" y="152400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A-P axis formation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775075" y="685800"/>
            <a:ext cx="538956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Maternal effect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Gap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Pair-rule genes	7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Segment polarity genes	14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Homeotic selector genes – determines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developmental fate of each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segment</a:t>
            </a:r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4613275" y="1219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4613275" y="2286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4613275" y="3352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4613275" y="4419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44488" y="1235075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Anterior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2860675" y="1190625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Documents and Settings\Pat Estes\Desktop\Gilbert DevBio book\text art\G09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"/>
          <a:stretch>
            <a:fillRect/>
          </a:stretch>
        </p:blipFill>
        <p:spPr bwMode="auto">
          <a:xfrm>
            <a:off x="3659188" y="2898775"/>
            <a:ext cx="5484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1697038" y="334963"/>
            <a:ext cx="5894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b="1">
                <a:latin typeface="Arial" charset="0"/>
                <a:cs typeface="+mn-cs"/>
              </a:rPr>
              <a:t>Maintainence of Expression</a:t>
            </a:r>
            <a:endParaRPr lang="en-US" b="1" i="1">
              <a:latin typeface="Arial" charset="0"/>
              <a:cs typeface="+mn-cs"/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0" y="1697038"/>
            <a:ext cx="42799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4538" indent="-7445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58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731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En activates hedgehog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Hedgehog is secreted and binds patched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Hedgehog/Patched signaling maintains Wg expression in neighboring cells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endParaRPr lang="en-US" i="1" smtClean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Documents and Settings\Pat Estes\Desktop\Gilbert DevBio book\text art\G09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"/>
          <a:stretch>
            <a:fillRect/>
          </a:stretch>
        </p:blipFill>
        <p:spPr bwMode="auto">
          <a:xfrm>
            <a:off x="3659188" y="2898775"/>
            <a:ext cx="5484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1697038" y="334963"/>
            <a:ext cx="5894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b="1">
                <a:latin typeface="Arial" charset="0"/>
                <a:cs typeface="+mn-cs"/>
              </a:rPr>
              <a:t>Maintainence of Expression</a:t>
            </a:r>
            <a:endParaRPr lang="en-US" b="1" i="1">
              <a:latin typeface="Arial" charset="0"/>
              <a:cs typeface="+mn-cs"/>
            </a:endParaRP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0" y="1373188"/>
            <a:ext cx="4191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683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2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Wg secreted 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binds to frizzled on engrailed expressing cells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continues expression of engrailed and hedgehog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Generates a stable boundary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Documents and Settings\Pat Estes\Desktop\Gilbert DevBio book\text art\G09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066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3657600" y="1143000"/>
            <a:ext cx="1905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3733800" y="6096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2990850" y="309563"/>
            <a:ext cx="335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  <a:cs typeface="+mn-cs"/>
              </a:rPr>
              <a:t>Paracrine loop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5181600" y="838200"/>
            <a:ext cx="1905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7727950" y="3729038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Symbol" charset="0"/>
                <a:cs typeface="+mn-cs"/>
              </a:rPr>
              <a:t>b </a:t>
            </a:r>
            <a:r>
              <a:rPr lang="en-US">
                <a:cs typeface="+mn-cs"/>
              </a:rPr>
              <a:t>catanin</a:t>
            </a: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6819900" y="2551113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disheveled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C:\Documents and Settings\Pat Estes\Desktop\Gilbert DevBio book\text art\G09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3657600" y="1143000"/>
            <a:ext cx="1905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3733800" y="6096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2990850" y="309563"/>
            <a:ext cx="335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  <a:cs typeface="+mn-cs"/>
              </a:rPr>
              <a:t>Paracrine loop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181600" y="838200"/>
            <a:ext cx="1905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6055" name="AutoShape 7"/>
          <p:cNvSpPr>
            <a:spLocks noChangeArrowheads="1"/>
          </p:cNvSpPr>
          <p:nvPr/>
        </p:nvSpPr>
        <p:spPr bwMode="auto">
          <a:xfrm>
            <a:off x="657225" y="4313238"/>
            <a:ext cx="2320925" cy="590550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6056" name="AutoShape 8"/>
          <p:cNvSpPr>
            <a:spLocks noChangeArrowheads="1"/>
          </p:cNvSpPr>
          <p:nvPr/>
        </p:nvSpPr>
        <p:spPr bwMode="auto">
          <a:xfrm>
            <a:off x="1270000" y="1006475"/>
            <a:ext cx="1992313" cy="436563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6057" name="AutoShape 9"/>
          <p:cNvSpPr>
            <a:spLocks noChangeArrowheads="1"/>
          </p:cNvSpPr>
          <p:nvPr/>
        </p:nvSpPr>
        <p:spPr bwMode="auto">
          <a:xfrm>
            <a:off x="2933700" y="5494338"/>
            <a:ext cx="1335088" cy="590550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6058" name="AutoShape 10"/>
          <p:cNvSpPr>
            <a:spLocks noChangeArrowheads="1"/>
          </p:cNvSpPr>
          <p:nvPr/>
        </p:nvSpPr>
        <p:spPr bwMode="auto">
          <a:xfrm>
            <a:off x="5341938" y="4551363"/>
            <a:ext cx="1335087" cy="261937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6059" name="AutoShape 11"/>
          <p:cNvSpPr>
            <a:spLocks noChangeArrowheads="1"/>
          </p:cNvSpPr>
          <p:nvPr/>
        </p:nvSpPr>
        <p:spPr bwMode="auto">
          <a:xfrm>
            <a:off x="6697663" y="3675063"/>
            <a:ext cx="1335087" cy="590550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6060" name="AutoShape 12"/>
          <p:cNvSpPr>
            <a:spLocks noChangeArrowheads="1"/>
          </p:cNvSpPr>
          <p:nvPr/>
        </p:nvSpPr>
        <p:spPr bwMode="auto">
          <a:xfrm>
            <a:off x="2233613" y="5143500"/>
            <a:ext cx="698500" cy="809625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5462588" y="6053138"/>
            <a:ext cx="3370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all segment polarity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DevBio8e-Table-09-02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524250" y="1773238"/>
            <a:ext cx="1444625" cy="109378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436938" y="3479800"/>
            <a:ext cx="1860550" cy="3032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3370263" y="4987925"/>
            <a:ext cx="1860550" cy="5889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3478213" y="5837238"/>
            <a:ext cx="1795462" cy="2921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127750" y="5289550"/>
            <a:ext cx="1795463" cy="2921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3435350" y="4092575"/>
            <a:ext cx="1860550" cy="3032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G09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/>
          <a:stretch>
            <a:fillRect/>
          </a:stretch>
        </p:blipFill>
        <p:spPr bwMode="auto">
          <a:xfrm>
            <a:off x="533400" y="990600"/>
            <a:ext cx="5562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2819400" y="152400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A-P axis formation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538956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Maternal effect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Gap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Pair-rule genes	7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     Segment polarity genes	  14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Homeotic selector genes – determines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developmental fate of each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segment</a:t>
            </a:r>
          </a:p>
        </p:txBody>
      </p:sp>
      <p:sp>
        <p:nvSpPr>
          <p:cNvPr id="272389" name="Line 5"/>
          <p:cNvSpPr>
            <a:spLocks noChangeShapeType="1"/>
          </p:cNvSpPr>
          <p:nvPr/>
        </p:nvSpPr>
        <p:spPr bwMode="auto">
          <a:xfrm>
            <a:off x="4191000" y="1219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4191000" y="2286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4191000" y="3352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3733800" y="3429000"/>
            <a:ext cx="152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4" name="Line 10"/>
          <p:cNvSpPr>
            <a:spLocks noChangeShapeType="1"/>
          </p:cNvSpPr>
          <p:nvPr/>
        </p:nvSpPr>
        <p:spPr bwMode="auto">
          <a:xfrm flipH="1">
            <a:off x="4419600" y="2286000"/>
            <a:ext cx="38100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5" name="Line 11"/>
          <p:cNvSpPr>
            <a:spLocks noChangeShapeType="1"/>
          </p:cNvSpPr>
          <p:nvPr/>
        </p:nvSpPr>
        <p:spPr bwMode="auto">
          <a:xfrm>
            <a:off x="5722938" y="444817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9458" name="Picture 3" descr="volhardt image.tiff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101981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volhardt text.tiff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530475"/>
            <a:ext cx="4991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Wiescha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373563"/>
            <a:ext cx="17145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Nüsslein-Volh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432300"/>
            <a:ext cx="17145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3065463" y="4146550"/>
            <a:ext cx="3625850" cy="3462338"/>
            <a:chOff x="0" y="0"/>
            <a:chExt cx="2284" cy="2181"/>
          </a:xfrm>
        </p:grpSpPr>
        <p:sp>
          <p:nvSpPr>
            <p:cNvPr id="36864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28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9467" name="Group 10"/>
            <p:cNvGrpSpPr>
              <a:grpSpLocks/>
            </p:cNvGrpSpPr>
            <p:nvPr/>
          </p:nvGrpSpPr>
          <p:grpSpPr bwMode="auto">
            <a:xfrm>
              <a:off x="0" y="0"/>
              <a:ext cx="2256" cy="2181"/>
              <a:chOff x="0" y="0"/>
              <a:chExt cx="2256" cy="2181"/>
            </a:xfrm>
          </p:grpSpPr>
          <p:sp>
            <p:nvSpPr>
              <p:cNvPr id="368651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1" cy="2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   </a:t>
                </a:r>
              </a:p>
            </p:txBody>
          </p:sp>
          <p:grpSp>
            <p:nvGrpSpPr>
              <p:cNvPr id="19469" name="Group 12"/>
              <p:cNvGrpSpPr>
                <a:grpSpLocks/>
              </p:cNvGrpSpPr>
              <p:nvPr/>
            </p:nvGrpSpPr>
            <p:grpSpPr bwMode="auto">
              <a:xfrm>
                <a:off x="231" y="0"/>
                <a:ext cx="2025" cy="2181"/>
                <a:chOff x="0" y="1969"/>
                <a:chExt cx="2025" cy="2181"/>
              </a:xfrm>
            </p:grpSpPr>
            <p:sp>
              <p:nvSpPr>
                <p:cNvPr id="368653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1969"/>
                  <a:ext cx="20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9471" name="Group 14"/>
                <p:cNvGrpSpPr>
                  <a:grpSpLocks/>
                </p:cNvGrpSpPr>
                <p:nvPr/>
              </p:nvGrpSpPr>
              <p:grpSpPr bwMode="auto">
                <a:xfrm>
                  <a:off x="0" y="1969"/>
                  <a:ext cx="2024" cy="864"/>
                  <a:chOff x="0" y="1969"/>
                  <a:chExt cx="2024" cy="864"/>
                </a:xfrm>
              </p:grpSpPr>
              <p:sp>
                <p:nvSpPr>
                  <p:cNvPr id="36865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969"/>
                    <a:ext cx="591" cy="8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r>
                      <a:rPr lang="en-US" sz="800">
                        <a:latin typeface="Verdana" charset="0"/>
                        <a:cs typeface="+mn-cs"/>
                      </a:rPr>
                      <a:t>  </a:t>
                    </a:r>
                    <a:r>
                      <a:rPr lang="en-US" sz="4900">
                        <a:latin typeface="Verdana" charset="0"/>
                        <a:cs typeface="+mn-cs"/>
                      </a:rPr>
                      <a:t> </a:t>
                    </a:r>
                    <a:r>
                      <a:rPr lang="en-US" sz="800">
                        <a:latin typeface="Verdana" charset="0"/>
                        <a:cs typeface="+mn-cs"/>
                      </a:rPr>
                      <a:t>                    </a:t>
                    </a:r>
                  </a:p>
                </p:txBody>
              </p:sp>
              <p:sp>
                <p:nvSpPr>
                  <p:cNvPr id="36865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1969"/>
                    <a:ext cx="1433" cy="8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003366"/>
                        </a:solidFill>
                        <a:latin typeface="Arial" charset="0"/>
                        <a:cs typeface="Arial" charset="0"/>
                      </a:rPr>
                      <a:t>The Nobel Prize in Physiology or Medicine 1995</a:t>
                    </a:r>
                  </a:p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368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938"/>
                  <a:ext cx="20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pic>
        <p:nvPicPr>
          <p:cNvPr id="19463" name="Picture 18" descr="http://www.nobel.se/medicine/laureates/medic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246563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59" name="Text Box 19"/>
          <p:cNvSpPr txBox="1">
            <a:spLocks noChangeArrowheads="1"/>
          </p:cNvSpPr>
          <p:nvPr/>
        </p:nvSpPr>
        <p:spPr bwMode="auto">
          <a:xfrm>
            <a:off x="2508250" y="5413375"/>
            <a:ext cx="464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666666"/>
                </a:solidFill>
                <a:latin typeface="Arial" charset="0"/>
                <a:cs typeface="Arial" charset="0"/>
              </a:rPr>
              <a:t>"for their discoveries concerning the genetic control of early embryonic development"</a:t>
            </a:r>
          </a:p>
        </p:txBody>
      </p:sp>
      <p:pic>
        <p:nvPicPr>
          <p:cNvPr id="19465" name="Picture 20" descr="Lew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806575"/>
            <a:ext cx="17145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3" y="330200"/>
            <a:ext cx="6437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Genetic Screen for Patterning Mutants</a:t>
            </a:r>
          </a:p>
        </p:txBody>
      </p:sp>
      <p:pic>
        <p:nvPicPr>
          <p:cNvPr id="20482" name="Picture 3" descr=" fig3.tiff       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498975"/>
            <a:ext cx="41656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703263" y="5245100"/>
            <a:ext cx="4179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Denticle Bands - hairs on the ventral surface of the larvae</a:t>
            </a: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630238" y="1849438"/>
            <a:ext cx="77692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Mutagenize thousands of flies</a:t>
            </a:r>
          </a:p>
          <a:p>
            <a:pPr>
              <a:buFontTx/>
              <a:buChar char="•"/>
              <a:defRPr/>
            </a:pPr>
            <a:endParaRPr lang="en-US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Establish mutant fly lines stocks</a:t>
            </a:r>
          </a:p>
          <a:p>
            <a:pPr>
              <a:buFontTx/>
              <a:buChar char="•"/>
              <a:defRPr/>
            </a:pPr>
            <a:endParaRPr lang="en-US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Examine larval cuticle (denticle bands)  under a microscope</a:t>
            </a:r>
          </a:p>
          <a:p>
            <a:pPr>
              <a:buFontTx/>
              <a:buChar char="•"/>
              <a:defRPr/>
            </a:pPr>
            <a:endParaRPr lang="en-US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Sort mutants into different categories</a:t>
            </a:r>
          </a:p>
          <a:p>
            <a:pPr>
              <a:buFontTx/>
              <a:buChar char="•"/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371718" name="Line 6"/>
          <p:cNvSpPr>
            <a:spLocks noChangeShapeType="1"/>
          </p:cNvSpPr>
          <p:nvPr/>
        </p:nvSpPr>
        <p:spPr bwMode="auto">
          <a:xfrm>
            <a:off x="3021013" y="6415088"/>
            <a:ext cx="1643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fig2 volhardt.tiff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008063"/>
            <a:ext cx="7127875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Larval Cuticles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-133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Mutant phenotypes</a:t>
            </a:r>
          </a:p>
        </p:txBody>
      </p:sp>
      <p:pic>
        <p:nvPicPr>
          <p:cNvPr id="22530" name="Picture 3" descr="fig1 vlohardt.tiff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224088"/>
            <a:ext cx="756285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6192838" y="1012825"/>
            <a:ext cx="2652712" cy="110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cs typeface="+mn-cs"/>
              </a:rPr>
              <a:t>GAP - missing a gap of several contiguous segments</a:t>
            </a: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3656013" y="1012825"/>
            <a:ext cx="1963737" cy="110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cs typeface="+mn-cs"/>
              </a:rPr>
              <a:t>Pair rule - missing every other segment</a:t>
            </a:r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565150" y="1035050"/>
            <a:ext cx="2620963" cy="110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cs typeface="+mn-cs"/>
              </a:rPr>
              <a:t>Segment Polarity - polarity affected in every segment</a:t>
            </a:r>
          </a:p>
        </p:txBody>
      </p:sp>
      <p:sp>
        <p:nvSpPr>
          <p:cNvPr id="369671" name="Line 7"/>
          <p:cNvSpPr>
            <a:spLocks noChangeShapeType="1"/>
          </p:cNvSpPr>
          <p:nvPr/>
        </p:nvSpPr>
        <p:spPr bwMode="auto">
          <a:xfrm>
            <a:off x="2759075" y="2692400"/>
            <a:ext cx="0" cy="416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9672" name="Line 8"/>
          <p:cNvSpPr>
            <a:spLocks noChangeShapeType="1"/>
          </p:cNvSpPr>
          <p:nvPr/>
        </p:nvSpPr>
        <p:spPr bwMode="auto">
          <a:xfrm>
            <a:off x="6523038" y="2692400"/>
            <a:ext cx="0" cy="416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3" y="330200"/>
            <a:ext cx="6437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 Polarity Mutants</a:t>
            </a:r>
          </a:p>
        </p:txBody>
      </p:sp>
      <p:pic>
        <p:nvPicPr>
          <p:cNvPr id="23554" name="Picture 3" descr=" fig3.tiff       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701925"/>
            <a:ext cx="41656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4657725" y="2924175"/>
            <a:ext cx="41735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Pattern is altered in each segment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often the missing half is replaced by a duplicate of the other half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1286</Words>
  <Application>Microsoft Office PowerPoint</Application>
  <PresentationFormat>On-screen Show (4:3)</PresentationFormat>
  <Paragraphs>370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MS PGothic</vt:lpstr>
      <vt:lpstr>MS PGothic</vt:lpstr>
      <vt:lpstr>Arial</vt:lpstr>
      <vt:lpstr>Lucida Grande</vt:lpstr>
      <vt:lpstr>Symbol</vt:lpstr>
      <vt:lpstr>Times New Roman</vt:lpstr>
      <vt:lpstr>Verdana</vt:lpstr>
      <vt:lpstr>Default Design</vt:lpstr>
      <vt:lpstr>PowerPoint Presentation</vt:lpstr>
      <vt:lpstr>PowerPoint Presentation</vt:lpstr>
      <vt:lpstr>Drosophila II</vt:lpstr>
      <vt:lpstr>PowerPoint Presentation</vt:lpstr>
      <vt:lpstr>PowerPoint Presentation</vt:lpstr>
      <vt:lpstr>Genetic Screen for Patterning Mutants</vt:lpstr>
      <vt:lpstr>Larval Cuticles</vt:lpstr>
      <vt:lpstr>Mutant phenotypes</vt:lpstr>
      <vt:lpstr>Segment Polarity Mutants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9.19  Specific promoter regions of the even-skipped (eve) gene</vt:lpstr>
      <vt:lpstr>PowerPoint Presentation</vt:lpstr>
      <vt:lpstr>PowerPoint Presentation</vt:lpstr>
      <vt:lpstr>Transcription of the fushi tarazu gene in the Drosophila embryo</vt:lpstr>
      <vt:lpstr>PowerPoint Presentation</vt:lpstr>
      <vt:lpstr>PowerPoint Presentation</vt:lpstr>
      <vt:lpstr>PowerPoint Presentation</vt:lpstr>
      <vt:lpstr>Segment Polarity Mutants </vt:lpstr>
      <vt:lpstr>PowerPoint Presentation</vt:lpstr>
      <vt:lpstr>Drosophila hedgehog</vt:lpstr>
      <vt:lpstr>Hedgehog signaling</vt:lpstr>
      <vt:lpstr>Vertebrate hedgehog genes</vt:lpstr>
      <vt:lpstr>Inactivation of hedgehog pathway</vt:lpstr>
      <vt:lpstr>Inactivation of hedgehog pathway</vt:lpstr>
      <vt:lpstr>overactivation of hedgehog pathway </vt:lpstr>
      <vt:lpstr>Drosophila wingless</vt:lpstr>
      <vt:lpstr>PowerPoint Presentation</vt:lpstr>
      <vt:lpstr>PowerPoint Presentation</vt:lpstr>
      <vt:lpstr>Cell specification by the Wingless/Hedgehog signaling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Bob Franks</cp:lastModifiedBy>
  <cp:revision>491</cp:revision>
  <cp:lastPrinted>2007-10-11T21:36:44Z</cp:lastPrinted>
  <dcterms:created xsi:type="dcterms:W3CDTF">2003-02-09T22:32:54Z</dcterms:created>
  <dcterms:modified xsi:type="dcterms:W3CDTF">2018-02-11T18:09:37Z</dcterms:modified>
</cp:coreProperties>
</file>