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6" r:id="rId2"/>
    <p:sldId id="537" r:id="rId3"/>
    <p:sldId id="542" r:id="rId4"/>
    <p:sldId id="574" r:id="rId5"/>
    <p:sldId id="578" r:id="rId6"/>
    <p:sldId id="587" r:id="rId7"/>
    <p:sldId id="579" r:id="rId8"/>
    <p:sldId id="580" r:id="rId9"/>
    <p:sldId id="581" r:id="rId10"/>
    <p:sldId id="582" r:id="rId11"/>
    <p:sldId id="583" r:id="rId12"/>
    <p:sldId id="584" r:id="rId13"/>
    <p:sldId id="58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18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47CB486-985E-9E4A-A959-C80FC4E26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C323069-E0B9-D14B-BAF5-F7A1462E1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1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4AA0-265C-B740-9429-130D0EC34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1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625A2-BB06-B044-8BFC-E1F57D6D4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6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803E-3A81-6B4E-A0BF-1F5715DB3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3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21EB-BF58-F346-86C7-BEF51C761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8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51FA4-E82A-1C43-9A19-ED4EB13FB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8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D1994-633B-6246-B091-97754C4F6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6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0C9FA-DC49-ED45-9306-8758281B5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5E0C-501F-9E42-AE62-FE5577DFE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3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8B8F1-9AB1-D24C-B032-EE9B4BC0C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0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FCEB3-A43D-1946-9F58-B6C71C263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4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33FF6-6537-0248-B33A-DEB966D04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6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E83CE57-1554-4A4B-9EF4-F53BD5FE4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Whole Genome Analysis of Dorsal Ventral Patterning in the Drosophila Embryo</a:t>
            </a:r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1878013" y="3490913"/>
            <a:ext cx="328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Stathopoulous et al;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24578" name="Picture 3" descr="0-15.gif                                                       000A2F9D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793875"/>
            <a:ext cx="77120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25602" name="Picture 3" descr="0-16.gif                                                       000A2F9D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352550"/>
            <a:ext cx="5522913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25287" y="4534367"/>
            <a:ext cx="9829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Fig 3 </a:t>
            </a:r>
          </a:p>
          <a:p>
            <a:pPr>
              <a:defRPr/>
            </a:pPr>
            <a:r>
              <a:rPr lang="en-US" dirty="0">
                <a:cs typeface="+mn-cs"/>
              </a:rPr>
              <a:t>A-E </a:t>
            </a:r>
            <a:r>
              <a:rPr lang="en-US" dirty="0" smtClean="0">
                <a:cs typeface="+mn-cs"/>
              </a:rPr>
              <a:t>=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F-J = </a:t>
            </a:r>
          </a:p>
          <a:p>
            <a:pPr>
              <a:defRPr/>
            </a:pPr>
            <a:r>
              <a:rPr lang="en-US" dirty="0">
                <a:cs typeface="+mn-cs"/>
              </a:rPr>
              <a:t>K-O </a:t>
            </a:r>
            <a:r>
              <a:rPr lang="en-US" dirty="0" smtClean="0">
                <a:cs typeface="+mn-cs"/>
              </a:rPr>
              <a:t>=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26626" name="Picture 3" descr="0-17.gif                                                       000A2F9D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879600"/>
            <a:ext cx="3586162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215900" y="2768600"/>
            <a:ext cx="269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Fig 4 – A </a:t>
            </a:r>
            <a:r>
              <a:rPr lang="en-US" dirty="0" smtClean="0">
                <a:cs typeface="+mn-cs"/>
              </a:rPr>
              <a:t>– 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Fig </a:t>
            </a:r>
            <a:r>
              <a:rPr lang="en-US" dirty="0">
                <a:cs typeface="+mn-cs"/>
              </a:rPr>
              <a:t>4 –B, C and D </a:t>
            </a:r>
            <a:r>
              <a:rPr lang="en-US" dirty="0" smtClean="0">
                <a:cs typeface="+mn-cs"/>
              </a:rPr>
              <a:t>-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Fig 4-  E, </a:t>
            </a:r>
            <a:r>
              <a:rPr lang="en-US" dirty="0" err="1">
                <a:cs typeface="+mn-cs"/>
              </a:rPr>
              <a:t>F,and</a:t>
            </a:r>
            <a:r>
              <a:rPr lang="en-US" dirty="0">
                <a:cs typeface="+mn-cs"/>
              </a:rPr>
              <a:t> G </a:t>
            </a:r>
            <a:r>
              <a:rPr lang="en-US" dirty="0" smtClean="0">
                <a:cs typeface="+mn-cs"/>
              </a:rPr>
              <a:t>–.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Fig 4 – H and I  </a:t>
            </a:r>
            <a:r>
              <a:rPr lang="en-US" dirty="0" smtClean="0">
                <a:cs typeface="+mn-cs"/>
              </a:rPr>
              <a:t>-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0-18.gif                                                       000A2F9D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1524000"/>
            <a:ext cx="56753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1900238" y="3863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65" name="Text Box 5"/>
          <p:cNvSpPr txBox="1">
            <a:spLocks noChangeArrowheads="1"/>
          </p:cNvSpPr>
          <p:nvPr/>
        </p:nvSpPr>
        <p:spPr bwMode="auto">
          <a:xfrm>
            <a:off x="2427288" y="6142038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twist binding site</a:t>
            </a: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5199063" y="5942013"/>
            <a:ext cx="39528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permits lower levels of dorsal gradient to activate dorsal portions of neurogenic ectoderm</a:t>
            </a:r>
          </a:p>
        </p:txBody>
      </p:sp>
      <p:sp>
        <p:nvSpPr>
          <p:cNvPr id="450567" name="Line 7"/>
          <p:cNvSpPr>
            <a:spLocks noChangeShapeType="1"/>
          </p:cNvSpPr>
          <p:nvPr/>
        </p:nvSpPr>
        <p:spPr bwMode="auto">
          <a:xfrm flipH="1" flipV="1">
            <a:off x="6542088" y="5343525"/>
            <a:ext cx="161925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68" name="Line 8"/>
          <p:cNvSpPr>
            <a:spLocks noChangeShapeType="1"/>
          </p:cNvSpPr>
          <p:nvPr/>
        </p:nvSpPr>
        <p:spPr bwMode="auto">
          <a:xfrm flipV="1">
            <a:off x="3586163" y="5435600"/>
            <a:ext cx="112712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69" name="Text Box 9"/>
          <p:cNvSpPr txBox="1">
            <a:spLocks noChangeArrowheads="1"/>
          </p:cNvSpPr>
          <p:nvPr/>
        </p:nvSpPr>
        <p:spPr bwMode="auto">
          <a:xfrm>
            <a:off x="0" y="2374900"/>
            <a:ext cx="19030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Fig 5 A,B ,C </a:t>
            </a:r>
            <a:r>
              <a:rPr lang="en-US" sz="1800" dirty="0" smtClean="0">
                <a:cs typeface="+mn-cs"/>
              </a:rPr>
              <a:t>–.</a:t>
            </a:r>
            <a:endParaRPr lang="en-US" sz="1800" dirty="0">
              <a:cs typeface="+mn-cs"/>
            </a:endParaRPr>
          </a:p>
          <a:p>
            <a:pPr>
              <a:defRPr/>
            </a:pPr>
            <a:r>
              <a:rPr lang="en-US" sz="1800" dirty="0">
                <a:cs typeface="+mn-cs"/>
              </a:rPr>
              <a:t>Fig 5 D,E,F, </a:t>
            </a:r>
            <a:r>
              <a:rPr lang="en-US" sz="1800" dirty="0" smtClean="0">
                <a:cs typeface="+mn-cs"/>
              </a:rPr>
              <a:t>-</a:t>
            </a:r>
            <a:endParaRPr lang="en-US" sz="1800" dirty="0">
              <a:cs typeface="+mn-cs"/>
            </a:endParaRPr>
          </a:p>
          <a:p>
            <a:pPr>
              <a:defRPr/>
            </a:pPr>
            <a:r>
              <a:rPr lang="en-US" sz="1800" dirty="0">
                <a:cs typeface="+mn-cs"/>
              </a:rPr>
              <a:t>Fig 5 G,H,I </a:t>
            </a:r>
          </a:p>
          <a:p>
            <a:pPr>
              <a:defRPr/>
            </a:pPr>
            <a:r>
              <a:rPr lang="en-US" sz="1800" dirty="0">
                <a:cs typeface="+mn-cs"/>
              </a:rPr>
              <a:t>Fig 5 – J,K,L,M </a:t>
            </a:r>
            <a:r>
              <a:rPr lang="en-US" sz="1800" smtClean="0">
                <a:cs typeface="+mn-cs"/>
              </a:rPr>
              <a:t>– </a:t>
            </a:r>
            <a:endParaRPr lang="en-US" sz="1800" dirty="0"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26" descr="DevBio8e-Fig-09-13-1.jpg                                       00000A03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667000"/>
            <a:ext cx="5106987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1027" descr="DevBio8e-Fig-09-13-2.jpg                                       00000A03Gilbert 8e IRL                 7C25B07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8535988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How do different levels of Dorsal in the nucleus pattern the cellular blastoderm?</a:t>
            </a:r>
          </a:p>
        </p:txBody>
      </p:sp>
      <p:sp>
        <p:nvSpPr>
          <p:cNvPr id="378885" name="Text Box 1029"/>
          <p:cNvSpPr txBox="1">
            <a:spLocks noChangeArrowheads="1"/>
          </p:cNvSpPr>
          <p:nvPr/>
        </p:nvSpPr>
        <p:spPr bwMode="auto">
          <a:xfrm>
            <a:off x="6477000" y="5730875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dorsal nuclear protein gradient</a:t>
            </a:r>
          </a:p>
        </p:txBody>
      </p:sp>
      <p:sp>
        <p:nvSpPr>
          <p:cNvPr id="378886" name="Text Box 1030"/>
          <p:cNvSpPr txBox="1">
            <a:spLocks noChangeArrowheads="1"/>
          </p:cNvSpPr>
          <p:nvPr/>
        </p:nvSpPr>
        <p:spPr bwMode="auto">
          <a:xfrm>
            <a:off x="3200400" y="5638800"/>
            <a:ext cx="26670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fate map triggered by dorsal transcription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DevBio8e-Fig-09-13-1.jpg                                       00000A03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5463" y="2262188"/>
            <a:ext cx="5106988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14" descr="DevBio8e-Fig-09-13-1.jpg                                       00000A03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318000"/>
            <a:ext cx="5106988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31775"/>
            <a:ext cx="8188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Different genes - 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Different enhancers</a:t>
            </a:r>
          </a:p>
        </p:txBody>
      </p:sp>
      <p:sp>
        <p:nvSpPr>
          <p:cNvPr id="384006" name="Line 6"/>
          <p:cNvSpPr>
            <a:spLocks noChangeShapeType="1"/>
          </p:cNvSpPr>
          <p:nvPr/>
        </p:nvSpPr>
        <p:spPr bwMode="auto">
          <a:xfrm>
            <a:off x="1423988" y="4384675"/>
            <a:ext cx="349250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07" name="Line 7"/>
          <p:cNvSpPr>
            <a:spLocks noChangeShapeType="1"/>
          </p:cNvSpPr>
          <p:nvPr/>
        </p:nvSpPr>
        <p:spPr bwMode="auto">
          <a:xfrm flipV="1">
            <a:off x="1676400" y="3960813"/>
            <a:ext cx="482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08" name="Line 8"/>
          <p:cNvSpPr>
            <a:spLocks noChangeShapeType="1"/>
          </p:cNvSpPr>
          <p:nvPr/>
        </p:nvSpPr>
        <p:spPr bwMode="auto">
          <a:xfrm flipV="1">
            <a:off x="1216025" y="3041650"/>
            <a:ext cx="614363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1847850" y="2722563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zen</a:t>
            </a:r>
          </a:p>
        </p:txBody>
      </p:sp>
      <p:sp>
        <p:nvSpPr>
          <p:cNvPr id="384011" name="Text Box 11"/>
          <p:cNvSpPr txBox="1">
            <a:spLocks noChangeArrowheads="1"/>
          </p:cNvSpPr>
          <p:nvPr/>
        </p:nvSpPr>
        <p:spPr bwMode="auto">
          <a:xfrm>
            <a:off x="276225" y="2003425"/>
            <a:ext cx="271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expression patterns</a:t>
            </a:r>
          </a:p>
        </p:txBody>
      </p:sp>
      <p:sp>
        <p:nvSpPr>
          <p:cNvPr id="384012" name="Text Box 12"/>
          <p:cNvSpPr txBox="1">
            <a:spLocks noChangeArrowheads="1"/>
          </p:cNvSpPr>
          <p:nvPr/>
        </p:nvSpPr>
        <p:spPr bwMode="auto">
          <a:xfrm>
            <a:off x="2243138" y="3705225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sog</a:t>
            </a:r>
          </a:p>
        </p:txBody>
      </p:sp>
      <p:sp>
        <p:nvSpPr>
          <p:cNvPr id="384013" name="Text Box 13"/>
          <p:cNvSpPr txBox="1">
            <a:spLocks noChangeArrowheads="1"/>
          </p:cNvSpPr>
          <p:nvPr/>
        </p:nvSpPr>
        <p:spPr bwMode="auto">
          <a:xfrm>
            <a:off x="1716088" y="4516438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twist</a:t>
            </a:r>
          </a:p>
        </p:txBody>
      </p:sp>
      <p:sp>
        <p:nvSpPr>
          <p:cNvPr id="384015" name="Rectangle 15"/>
          <p:cNvSpPr>
            <a:spLocks noChangeArrowheads="1"/>
          </p:cNvSpPr>
          <p:nvPr/>
        </p:nvSpPr>
        <p:spPr bwMode="auto">
          <a:xfrm>
            <a:off x="3678238" y="4970463"/>
            <a:ext cx="1663700" cy="1887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4043363" y="1519238"/>
            <a:ext cx="510063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79450" indent="-6794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209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239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38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cs typeface="+mn-cs"/>
              </a:rPr>
              <a:t>zen has binding sites for dorsal but also has sites for Groucho co-repressor that switches Dorsal from an activator to a repressor</a:t>
            </a:r>
          </a:p>
          <a:p>
            <a:pPr>
              <a:buFontTx/>
              <a:buChar char="•"/>
              <a:defRPr/>
            </a:pPr>
            <a:endParaRPr lang="en-US" smtClean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cs typeface="+mn-cs"/>
              </a:rPr>
              <a:t>short gastrulation (sog) has </a:t>
            </a:r>
            <a:r>
              <a:rPr lang="en-US" b="1" smtClean="0">
                <a:cs typeface="+mn-cs"/>
              </a:rPr>
              <a:t>high-</a:t>
            </a:r>
            <a:r>
              <a:rPr lang="en-US" smtClean="0">
                <a:cs typeface="+mn-cs"/>
              </a:rPr>
              <a:t> affinity binding sites for Dorsal</a:t>
            </a:r>
          </a:p>
          <a:p>
            <a:pPr>
              <a:buFontTx/>
              <a:buChar char="•"/>
              <a:defRPr/>
            </a:pPr>
            <a:endParaRPr lang="en-US" smtClean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mtClean="0">
                <a:cs typeface="+mn-cs"/>
              </a:rPr>
              <a:t>twist promoter has </a:t>
            </a:r>
            <a:r>
              <a:rPr lang="en-US" b="1" smtClean="0">
                <a:cs typeface="+mn-cs"/>
              </a:rPr>
              <a:t>low</a:t>
            </a:r>
            <a:r>
              <a:rPr lang="en-US" smtClean="0">
                <a:cs typeface="+mn-cs"/>
              </a:rPr>
              <a:t>-affinity Dorsal binding sites</a:t>
            </a:r>
          </a:p>
        </p:txBody>
      </p:sp>
      <p:sp>
        <p:nvSpPr>
          <p:cNvPr id="384009" name="Line 9"/>
          <p:cNvSpPr>
            <a:spLocks noChangeShapeType="1"/>
          </p:cNvSpPr>
          <p:nvPr/>
        </p:nvSpPr>
        <p:spPr bwMode="auto">
          <a:xfrm>
            <a:off x="3814763" y="1728788"/>
            <a:ext cx="0" cy="475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Text Box 2"/>
          <p:cNvSpPr txBox="1">
            <a:spLocks noChangeArrowheads="1"/>
          </p:cNvSpPr>
          <p:nvPr/>
        </p:nvSpPr>
        <p:spPr bwMode="auto">
          <a:xfrm>
            <a:off x="590550" y="0"/>
            <a:ext cx="79343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doi:10.1016/S0092-8674(02)01087-5    Copyright © 2002 Cell Press</a:t>
            </a:r>
            <a:r>
              <a:rPr lang="en-US" sz="2000">
                <a:solidFill>
                  <a:srgbClr val="000000"/>
                </a:solidFill>
                <a:latin typeface="Arial" charset="0"/>
                <a:cs typeface="+mn-cs"/>
              </a:rPr>
              <a:t>.</a:t>
            </a:r>
          </a:p>
          <a:p>
            <a:pPr>
              <a:defRPr/>
            </a:pPr>
            <a:endParaRPr lang="en-US" sz="2000" b="1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cs typeface="+mn-cs"/>
              </a:rPr>
              <a:t>Whole-Genome Analysis of Dorsal-Ventral Patterning in the Drosophila Embryo</a:t>
            </a:r>
            <a:endParaRPr lang="en-US" sz="200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>
                <a:solidFill>
                  <a:srgbClr val="000000"/>
                </a:solidFill>
                <a:latin typeface="Arial" charset="0"/>
                <a:cs typeface="+mn-cs"/>
              </a:rPr>
              <a:t>Angelike Stathopoulos , Madeleine Van Drenth , Albert Erives , Michele Markstein  and Michael Levine</a:t>
            </a:r>
            <a:endParaRPr lang="en-US" sz="2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8434" name="Picture 3" descr="0.gif              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376488"/>
            <a:ext cx="4395787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80" name="Text Box 8"/>
          <p:cNvSpPr txBox="1">
            <a:spLocks noChangeArrowheads="1"/>
          </p:cNvSpPr>
          <p:nvPr/>
        </p:nvSpPr>
        <p:spPr bwMode="auto">
          <a:xfrm>
            <a:off x="542925" y="3754438"/>
            <a:ext cx="184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6475" y="4641850"/>
            <a:ext cx="5672138" cy="1860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635000" y="3108325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459424" y="5276489"/>
            <a:ext cx="1048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Fig </a:t>
            </a:r>
            <a:r>
              <a:rPr lang="en-US" dirty="0"/>
              <a:t>1A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54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Toll receptor </a:t>
            </a:r>
          </a:p>
        </p:txBody>
      </p:sp>
      <p:pic>
        <p:nvPicPr>
          <p:cNvPr id="442371" name="Picture 3" descr="devbio8e-fig-09-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450"/>
            <a:ext cx="7221538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7329488" y="3409950"/>
            <a:ext cx="1814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extracellular space</a:t>
            </a:r>
          </a:p>
        </p:txBody>
      </p:sp>
      <p:sp>
        <p:nvSpPr>
          <p:cNvPr id="442373" name="Line 5"/>
          <p:cNvSpPr>
            <a:spLocks noChangeShapeType="1"/>
          </p:cNvSpPr>
          <p:nvPr/>
        </p:nvSpPr>
        <p:spPr bwMode="auto">
          <a:xfrm>
            <a:off x="6950075" y="3830638"/>
            <a:ext cx="406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374" name="Text Box 6"/>
          <p:cNvSpPr txBox="1">
            <a:spLocks noChangeArrowheads="1"/>
          </p:cNvSpPr>
          <p:nvPr/>
        </p:nvSpPr>
        <p:spPr bwMode="auto">
          <a:xfrm>
            <a:off x="7329488" y="2230438"/>
            <a:ext cx="1814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oocyte cell</a:t>
            </a:r>
          </a:p>
        </p:txBody>
      </p:sp>
      <p:sp>
        <p:nvSpPr>
          <p:cNvPr id="442375" name="Line 7"/>
          <p:cNvSpPr>
            <a:spLocks noChangeShapeType="1"/>
          </p:cNvSpPr>
          <p:nvPr/>
        </p:nvSpPr>
        <p:spPr bwMode="auto">
          <a:xfrm>
            <a:off x="6929438" y="2609850"/>
            <a:ext cx="406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7294563" y="4454525"/>
            <a:ext cx="18494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extracellular protease cascade</a:t>
            </a:r>
          </a:p>
        </p:txBody>
      </p:sp>
      <p:sp>
        <p:nvSpPr>
          <p:cNvPr id="442377" name="Line 9"/>
          <p:cNvSpPr>
            <a:spLocks noChangeShapeType="1"/>
          </p:cNvSpPr>
          <p:nvPr/>
        </p:nvSpPr>
        <p:spPr bwMode="auto">
          <a:xfrm>
            <a:off x="5618163" y="4857750"/>
            <a:ext cx="1697037" cy="10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Text Box 2"/>
          <p:cNvSpPr txBox="1">
            <a:spLocks noChangeArrowheads="1"/>
          </p:cNvSpPr>
          <p:nvPr/>
        </p:nvSpPr>
        <p:spPr bwMode="auto">
          <a:xfrm>
            <a:off x="590550" y="0"/>
            <a:ext cx="79343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doi:10.1016/S0092-8674(02)01087-5    Copyright © 2002 Cell Press</a:t>
            </a:r>
            <a:r>
              <a:rPr lang="en-US" sz="2000">
                <a:solidFill>
                  <a:srgbClr val="000000"/>
                </a:solidFill>
                <a:latin typeface="Arial" charset="0"/>
                <a:cs typeface="+mn-cs"/>
              </a:rPr>
              <a:t>.</a:t>
            </a:r>
          </a:p>
          <a:p>
            <a:pPr>
              <a:defRPr/>
            </a:pPr>
            <a:endParaRPr lang="en-US" sz="2000" b="1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cs typeface="+mn-cs"/>
              </a:rPr>
              <a:t>Whole-Genome Analysis of Dorsal-Ventral Patterning in the Drosophila Embryo</a:t>
            </a:r>
            <a:endParaRPr lang="en-US" sz="200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>
                <a:solidFill>
                  <a:srgbClr val="000000"/>
                </a:solidFill>
                <a:latin typeface="Arial" charset="0"/>
                <a:cs typeface="+mn-cs"/>
              </a:rPr>
              <a:t>Angelike Stathopoulos , Madeleine Van Drenth , Albert Erives , Michele Markstein  and Michael Levine</a:t>
            </a:r>
            <a:endParaRPr lang="en-US" sz="2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20482" name="Picture 3" descr="0.gif              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376488"/>
            <a:ext cx="4395787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2863850" y="6075363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Twist</a:t>
            </a:r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4354513" y="6097588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sog</a:t>
            </a:r>
          </a:p>
        </p:txBody>
      </p:sp>
      <p:sp>
        <p:nvSpPr>
          <p:cNvPr id="438278" name="Text Box 6"/>
          <p:cNvSpPr txBox="1">
            <a:spLocks noChangeArrowheads="1"/>
          </p:cNvSpPr>
          <p:nvPr/>
        </p:nvSpPr>
        <p:spPr bwMode="auto">
          <a:xfrm>
            <a:off x="5864225" y="6119813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zen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5375" y="2254250"/>
            <a:ext cx="5670550" cy="23653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876300" y="5100638"/>
            <a:ext cx="1030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Fig 1B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21506" name="Picture 3" descr="0-22.gif                                                       000A2F9D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535113"/>
            <a:ext cx="8113713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22530" name="Picture 3" descr="0-13.gif                                                       000A2F9D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146175"/>
            <a:ext cx="3576637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282121" y="4629831"/>
            <a:ext cx="1005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Fig 2 </a:t>
            </a:r>
            <a:r>
              <a:rPr lang="en-US" dirty="0" smtClean="0">
                <a:cs typeface="+mn-cs"/>
              </a:rPr>
              <a:t>-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23554" name="Picture 3" descr="0-14.gif                                                       000A2F9D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133475"/>
            <a:ext cx="740727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242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MS PGothic</vt:lpstr>
      <vt:lpstr>Arial</vt:lpstr>
      <vt:lpstr>Times New Roman</vt:lpstr>
      <vt:lpstr>Default Design</vt:lpstr>
      <vt:lpstr>Whole Genome Analysis of Dorsal Ventral Patterning in the Drosophila Embryo</vt:lpstr>
      <vt:lpstr>How do different levels of Dorsal in the nucleus pattern the cellular blastoderm?</vt:lpstr>
      <vt:lpstr>Different genes -  Different enhancers</vt:lpstr>
      <vt:lpstr>PowerPoint Presentation</vt:lpstr>
      <vt:lpstr>Toll receptor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Bob Franks</cp:lastModifiedBy>
  <cp:revision>464</cp:revision>
  <cp:lastPrinted>2007-10-15T15:46:42Z</cp:lastPrinted>
  <dcterms:created xsi:type="dcterms:W3CDTF">2003-02-09T22:32:54Z</dcterms:created>
  <dcterms:modified xsi:type="dcterms:W3CDTF">2017-02-09T15:18:07Z</dcterms:modified>
</cp:coreProperties>
</file>