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606" r:id="rId2"/>
    <p:sldId id="599" r:id="rId3"/>
    <p:sldId id="600" r:id="rId4"/>
    <p:sldId id="601" r:id="rId5"/>
    <p:sldId id="602" r:id="rId6"/>
    <p:sldId id="603" r:id="rId7"/>
    <p:sldId id="604" r:id="rId8"/>
    <p:sldId id="605" r:id="rId9"/>
    <p:sldId id="597" r:id="rId10"/>
    <p:sldId id="535" r:id="rId11"/>
    <p:sldId id="464" r:id="rId12"/>
    <p:sldId id="545" r:id="rId13"/>
    <p:sldId id="462" r:id="rId14"/>
    <p:sldId id="470" r:id="rId15"/>
    <p:sldId id="471" r:id="rId16"/>
    <p:sldId id="473" r:id="rId17"/>
    <p:sldId id="474" r:id="rId18"/>
    <p:sldId id="475" r:id="rId19"/>
    <p:sldId id="476" r:id="rId20"/>
    <p:sldId id="479" r:id="rId21"/>
    <p:sldId id="480" r:id="rId22"/>
    <p:sldId id="478" r:id="rId23"/>
    <p:sldId id="547" r:id="rId24"/>
    <p:sldId id="550" r:id="rId25"/>
    <p:sldId id="55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1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9B14AC2-261D-DD4B-95E9-740C2A712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4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08FAD33-5CCE-304B-889B-DB7DE549B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30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</a:rPr>
              <a:t>Figure 9.1 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Polytene</a:t>
            </a:r>
            <a:r>
              <a:rPr lang="en-US" altLang="en-US" dirty="0" smtClean="0">
                <a:latin typeface="Times New Roman" panose="02020603050405020304" pitchFamily="18" charset="0"/>
              </a:rPr>
              <a:t> chromosomes of </a:t>
            </a:r>
            <a:r>
              <a:rPr lang="en-US" altLang="en-US" i="1" dirty="0" smtClean="0">
                <a:latin typeface="Times New Roman" panose="02020603050405020304" pitchFamily="18" charset="0"/>
              </a:rPr>
              <a:t>Drosophila</a:t>
            </a:r>
            <a:r>
              <a:rPr lang="en-US" altLang="en-US" dirty="0" smtClean="0">
                <a:latin typeface="Times New Roman" panose="02020603050405020304" pitchFamily="18" charset="0"/>
              </a:rPr>
              <a:t>. DNA in the larval salivary glands and other larval tissue replicates without separating. (A) Photograph of the</a:t>
            </a:r>
            <a:r>
              <a:rPr lang="en-US" altLang="en-US" i="1" dirty="0" smtClean="0">
                <a:latin typeface="Times New Roman" panose="02020603050405020304" pitchFamily="18" charset="0"/>
              </a:rPr>
              <a:t> D. melanogaster</a:t>
            </a:r>
            <a:r>
              <a:rPr lang="en-US" altLang="en-US" dirty="0" smtClean="0">
                <a:latin typeface="Times New Roman" panose="02020603050405020304" pitchFamily="18" charset="0"/>
              </a:rPr>
              <a:t> X chromosome. The chart above it was made by Morgan’s student Calvin Bridges in 1935. (B) Chromosomes from salivary gland cells of a third instar </a:t>
            </a:r>
            <a:r>
              <a:rPr lang="en-US" altLang="en-US" i="1" dirty="0" smtClean="0">
                <a:latin typeface="Times New Roman" panose="02020603050405020304" pitchFamily="18" charset="0"/>
              </a:rPr>
              <a:t>D. melanogaster</a:t>
            </a:r>
            <a:r>
              <a:rPr lang="en-US" altLang="en-US" dirty="0" smtClean="0">
                <a:latin typeface="Times New Roman" panose="02020603050405020304" pitchFamily="18" charset="0"/>
              </a:rPr>
              <a:t> male. Each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polytene</a:t>
            </a:r>
            <a:r>
              <a:rPr lang="en-US" altLang="en-US" dirty="0" smtClean="0">
                <a:latin typeface="Times New Roman" panose="02020603050405020304" pitchFamily="18" charset="0"/>
              </a:rPr>
              <a:t> chromosome has 1024 strands of DNA (blue stain). Here, an antibody (red) directed against the MSL transcription factor binds only to genes on the X chromosome. MSL accelerates gene expression in the single male X chromosome so it can match the amount of gene expression by females with their two X chromosomes. (A from Brody 1996; B photograph by A. A.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Alekseyenko</a:t>
            </a:r>
            <a:r>
              <a:rPr lang="en-US" altLang="en-US" dirty="0" smtClean="0">
                <a:latin typeface="Times New Roman" panose="02020603050405020304" pitchFamily="18" charset="0"/>
              </a:rPr>
              <a:t> and M. I. Kuroda.)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91E9C6D-6B8F-48AF-8F3B-1AC2219FFF10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8883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1F2506-791C-E54B-A11F-01233BA943E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devbio8e-fig-09-35-1.jpg</a:t>
            </a:r>
            <a:br>
              <a:rPr lang="en-US" smtClean="0">
                <a:cs typeface="+mn-cs"/>
              </a:rPr>
            </a:b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83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44D84-B078-AD42-ADCF-2D1886B89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2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D6364-151E-8848-A427-51D39EA78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E4A2C-783E-0646-9D80-19115A8B8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2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1E839-A303-0B4C-AACC-0A2D174FB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6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B973E-E4E0-7447-AA18-A60F68795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1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4B23A-7EC4-E149-8A32-4DB10EFB7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5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3C2E0-DED9-A14A-A20D-06E27F532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0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4A6E7-5FA2-7A48-886D-269147CE0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B0ED9-C2D7-754B-9318-2A6544A89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6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980C1-3CC3-F14C-95BE-D06D6EA04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0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40FD5-2E05-5C47-8DA5-1373FE094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8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47A8836F-A898-0F45-84CE-420F1659F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eb.ornl.gov/sci/techresources/Human_Genome/glossary.s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e.gov/10001665" TargetMode="External"/><Relationship Id="rId2" Type="http://schemas.openxmlformats.org/officeDocument/2006/relationships/hyperlink" Target="https://www.genome.gov/10000715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International_HapMap_Projec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6006" y="1536174"/>
            <a:ext cx="60919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Chapter 11 amphibian – figure assignments</a:t>
            </a:r>
          </a:p>
          <a:p>
            <a:endParaRPr lang="en-US" dirty="0" smtClean="0"/>
          </a:p>
          <a:p>
            <a:r>
              <a:rPr lang="en-US" dirty="0" smtClean="0"/>
              <a:t>Fig 11.12 – Rachel N.</a:t>
            </a:r>
          </a:p>
          <a:p>
            <a:r>
              <a:rPr lang="en-US" dirty="0" smtClean="0"/>
              <a:t>Fig</a:t>
            </a:r>
            <a:r>
              <a:rPr lang="en-US" dirty="0"/>
              <a:t> </a:t>
            </a:r>
            <a:r>
              <a:rPr lang="en-US" dirty="0" smtClean="0"/>
              <a:t>11.17 – Beth B. </a:t>
            </a:r>
            <a:endParaRPr lang="en-US" dirty="0"/>
          </a:p>
          <a:p>
            <a:r>
              <a:rPr lang="en-US" dirty="0"/>
              <a:t>Fig </a:t>
            </a:r>
            <a:r>
              <a:rPr lang="en-US" dirty="0" smtClean="0"/>
              <a:t>11.18 – </a:t>
            </a:r>
            <a:r>
              <a:rPr lang="en-US" dirty="0"/>
              <a:t> Daphne C</a:t>
            </a:r>
          </a:p>
          <a:p>
            <a:r>
              <a:rPr lang="en-US" dirty="0"/>
              <a:t>Fig </a:t>
            </a:r>
            <a:r>
              <a:rPr lang="en-US" dirty="0" smtClean="0"/>
              <a:t>11.22 </a:t>
            </a:r>
            <a:r>
              <a:rPr lang="en-US" dirty="0"/>
              <a:t>– </a:t>
            </a:r>
            <a:r>
              <a:rPr lang="en-US" dirty="0" smtClean="0"/>
              <a:t>Maggie C.</a:t>
            </a:r>
            <a:endParaRPr lang="en-US" dirty="0"/>
          </a:p>
          <a:p>
            <a:r>
              <a:rPr lang="en-US" dirty="0" smtClean="0"/>
              <a:t>11.25 </a:t>
            </a:r>
            <a:r>
              <a:rPr lang="en-US" dirty="0"/>
              <a:t>– </a:t>
            </a:r>
            <a:r>
              <a:rPr lang="en-US" dirty="0" err="1" smtClean="0"/>
              <a:t>Alease</a:t>
            </a:r>
            <a:r>
              <a:rPr lang="en-US" dirty="0" smtClean="0"/>
              <a:t> D.</a:t>
            </a:r>
            <a:endParaRPr lang="en-US" dirty="0"/>
          </a:p>
          <a:p>
            <a:r>
              <a:rPr lang="en-US" dirty="0" smtClean="0"/>
              <a:t>11.28 – Emily D.</a:t>
            </a:r>
            <a:endParaRPr lang="en-US" dirty="0"/>
          </a:p>
          <a:p>
            <a:r>
              <a:rPr lang="en-US" dirty="0" smtClean="0"/>
              <a:t>11.26 – Aidan G.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82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Text Box 2"/>
          <p:cNvSpPr txBox="1">
            <a:spLocks noChangeArrowheads="1"/>
          </p:cNvSpPr>
          <p:nvPr/>
        </p:nvSpPr>
        <p:spPr bwMode="auto">
          <a:xfrm>
            <a:off x="1593850" y="476250"/>
            <a:ext cx="5856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cs typeface="+mn-cs"/>
              </a:rPr>
              <a:t>Homeotic Selector Genes</a:t>
            </a:r>
            <a:endParaRPr lang="en-US">
              <a:cs typeface="+mn-cs"/>
            </a:endParaRPr>
          </a:p>
        </p:txBody>
      </p:sp>
      <p:pic>
        <p:nvPicPr>
          <p:cNvPr id="15362" name="Picture 3" descr="Lew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1585913"/>
            <a:ext cx="17145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G092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612900"/>
            <a:ext cx="5338762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5518150" y="4135438"/>
            <a:ext cx="3625850" cy="3462337"/>
            <a:chOff x="0" y="0"/>
            <a:chExt cx="2284" cy="2181"/>
          </a:xfrm>
        </p:grpSpPr>
        <p:sp>
          <p:nvSpPr>
            <p:cNvPr id="376838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2284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5369" name="Group 7"/>
            <p:cNvGrpSpPr>
              <a:grpSpLocks/>
            </p:cNvGrpSpPr>
            <p:nvPr/>
          </p:nvGrpSpPr>
          <p:grpSpPr bwMode="auto">
            <a:xfrm>
              <a:off x="0" y="0"/>
              <a:ext cx="2256" cy="2181"/>
              <a:chOff x="0" y="0"/>
              <a:chExt cx="2256" cy="2181"/>
            </a:xfrm>
          </p:grpSpPr>
          <p:sp>
            <p:nvSpPr>
              <p:cNvPr id="376840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1" cy="2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r>
                  <a:rPr lang="en-US">
                    <a:cs typeface="+mn-cs"/>
                  </a:rPr>
                  <a:t>   </a:t>
                </a:r>
              </a:p>
            </p:txBody>
          </p:sp>
          <p:grpSp>
            <p:nvGrpSpPr>
              <p:cNvPr id="15371" name="Group 9"/>
              <p:cNvGrpSpPr>
                <a:grpSpLocks/>
              </p:cNvGrpSpPr>
              <p:nvPr/>
            </p:nvGrpSpPr>
            <p:grpSpPr bwMode="auto">
              <a:xfrm>
                <a:off x="231" y="0"/>
                <a:ext cx="2025" cy="2181"/>
                <a:chOff x="0" y="1969"/>
                <a:chExt cx="2025" cy="2181"/>
              </a:xfrm>
            </p:grpSpPr>
            <p:sp>
              <p:nvSpPr>
                <p:cNvPr id="376842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1969"/>
                  <a:ext cx="202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15373" name="Group 11"/>
                <p:cNvGrpSpPr>
                  <a:grpSpLocks/>
                </p:cNvGrpSpPr>
                <p:nvPr/>
              </p:nvGrpSpPr>
              <p:grpSpPr bwMode="auto">
                <a:xfrm>
                  <a:off x="0" y="1969"/>
                  <a:ext cx="2024" cy="864"/>
                  <a:chOff x="0" y="1969"/>
                  <a:chExt cx="2024" cy="864"/>
                </a:xfrm>
              </p:grpSpPr>
              <p:sp>
                <p:nvSpPr>
                  <p:cNvPr id="37684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969"/>
                    <a:ext cx="591" cy="86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r>
                      <a:rPr lang="en-US" sz="800">
                        <a:latin typeface="Verdana" charset="0"/>
                        <a:cs typeface="+mn-cs"/>
                      </a:rPr>
                      <a:t>  </a:t>
                    </a:r>
                    <a:r>
                      <a:rPr lang="en-US" sz="4900">
                        <a:latin typeface="Verdana" charset="0"/>
                        <a:cs typeface="+mn-cs"/>
                      </a:rPr>
                      <a:t> </a:t>
                    </a:r>
                    <a:r>
                      <a:rPr lang="en-US" sz="800">
                        <a:latin typeface="Verdana" charset="0"/>
                        <a:cs typeface="+mn-cs"/>
                      </a:rPr>
                      <a:t>                    </a:t>
                    </a:r>
                  </a:p>
                </p:txBody>
              </p:sp>
              <p:sp>
                <p:nvSpPr>
                  <p:cNvPr id="37684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91" y="1969"/>
                    <a:ext cx="1433" cy="86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r>
                      <a:rPr lang="en-US" sz="2000" b="1">
                        <a:solidFill>
                          <a:srgbClr val="003366"/>
                        </a:solidFill>
                        <a:latin typeface="Arial" charset="0"/>
                        <a:cs typeface="Arial" charset="0"/>
                      </a:rPr>
                      <a:t>The Nobel Prize in Physiology or Medicine 1995</a:t>
                    </a:r>
                  </a:p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376846" name="Rectangle 14"/>
                <p:cNvSpPr>
                  <a:spLocks noChangeArrowheads="1"/>
                </p:cNvSpPr>
                <p:nvPr/>
              </p:nvSpPr>
              <p:spPr bwMode="auto">
                <a:xfrm>
                  <a:off x="0" y="3938"/>
                  <a:ext cx="2025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</p:grpSp>
      <p:pic>
        <p:nvPicPr>
          <p:cNvPr id="15365" name="Picture 15" descr="http://www.nobel.se/medicine/laureates/medic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4278313"/>
            <a:ext cx="777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6848" name="Text Box 16"/>
          <p:cNvSpPr txBox="1">
            <a:spLocks noChangeArrowheads="1"/>
          </p:cNvSpPr>
          <p:nvPr/>
        </p:nvSpPr>
        <p:spPr bwMode="auto">
          <a:xfrm>
            <a:off x="4495800" y="5576888"/>
            <a:ext cx="464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666666"/>
                </a:solidFill>
                <a:latin typeface="Arial" charset="0"/>
                <a:cs typeface="Arial" charset="0"/>
              </a:rPr>
              <a:t>"for their discoveries concerning the genetic control of early embryonic development"</a:t>
            </a:r>
          </a:p>
        </p:txBody>
      </p:sp>
      <p:sp>
        <p:nvSpPr>
          <p:cNvPr id="376849" name="Text Box 17"/>
          <p:cNvSpPr txBox="1">
            <a:spLocks noChangeArrowheads="1"/>
          </p:cNvSpPr>
          <p:nvPr/>
        </p:nvSpPr>
        <p:spPr bwMode="auto">
          <a:xfrm>
            <a:off x="7221538" y="3657600"/>
            <a:ext cx="15954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cs typeface="+mn-cs"/>
              </a:rPr>
              <a:t>Ed Lewis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ext Box 2"/>
          <p:cNvSpPr txBox="1">
            <a:spLocks noChangeArrowheads="1"/>
          </p:cNvSpPr>
          <p:nvPr/>
        </p:nvSpPr>
        <p:spPr bwMode="auto">
          <a:xfrm>
            <a:off x="2819400" y="228600"/>
            <a:ext cx="4343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>
                <a:latin typeface="Arial" charset="0"/>
                <a:cs typeface="+mn-cs"/>
              </a:rPr>
              <a:t>Terms</a:t>
            </a:r>
            <a:endParaRPr lang="en-US" b="1">
              <a:latin typeface="Arial" charset="0"/>
              <a:cs typeface="+mn-cs"/>
            </a:endParaRPr>
          </a:p>
        </p:txBody>
      </p:sp>
      <p:sp>
        <p:nvSpPr>
          <p:cNvPr id="276483" name="Text Box 3"/>
          <p:cNvSpPr txBox="1">
            <a:spLocks noChangeArrowheads="1"/>
          </p:cNvSpPr>
          <p:nvPr/>
        </p:nvSpPr>
        <p:spPr bwMode="auto">
          <a:xfrm>
            <a:off x="447675" y="1681163"/>
            <a:ext cx="3319463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Homeo = similar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Homeotic mutations – one structure replaced by another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Homeotic genes specify the identity of a particular segment</a:t>
            </a:r>
          </a:p>
        </p:txBody>
      </p:sp>
      <p:pic>
        <p:nvPicPr>
          <p:cNvPr id="16387" name="Picture 4" descr="fruit_fly_research03_6801.JPG                                  0003579Eseuss                          BCDA99F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152525"/>
            <a:ext cx="50990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0" y="6053138"/>
            <a:ext cx="5565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solidFill>
                  <a:srgbClr val="000000"/>
                </a:solidFill>
                <a:latin typeface="Lucida Grande" charset="0"/>
                <a:cs typeface="+mn-cs"/>
              </a:rPr>
              <a:t>http://neurophilosophy.wordpress.com</a:t>
            </a:r>
          </a:p>
        </p:txBody>
      </p:sp>
      <p:sp>
        <p:nvSpPr>
          <p:cNvPr id="276486" name="Line 6"/>
          <p:cNvSpPr>
            <a:spLocks noChangeShapeType="1"/>
          </p:cNvSpPr>
          <p:nvPr/>
        </p:nvSpPr>
        <p:spPr bwMode="auto">
          <a:xfrm flipH="1">
            <a:off x="6151563" y="2540000"/>
            <a:ext cx="592137" cy="129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488" name="Line 8"/>
          <p:cNvSpPr>
            <a:spLocks noChangeShapeType="1"/>
          </p:cNvSpPr>
          <p:nvPr/>
        </p:nvSpPr>
        <p:spPr bwMode="auto">
          <a:xfrm flipH="1">
            <a:off x="4552950" y="2233613"/>
            <a:ext cx="1204913" cy="744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6391" name="Picture 9" descr="G092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4622800"/>
            <a:ext cx="3259137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90" name="Text Box 10"/>
          <p:cNvSpPr txBox="1">
            <a:spLocks noChangeArrowheads="1"/>
          </p:cNvSpPr>
          <p:nvPr/>
        </p:nvSpPr>
        <p:spPr bwMode="auto">
          <a:xfrm>
            <a:off x="4418013" y="305435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wing</a:t>
            </a:r>
          </a:p>
        </p:txBody>
      </p:sp>
      <p:sp>
        <p:nvSpPr>
          <p:cNvPr id="276491" name="Text Box 11"/>
          <p:cNvSpPr txBox="1">
            <a:spLocks noChangeArrowheads="1"/>
          </p:cNvSpPr>
          <p:nvPr/>
        </p:nvSpPr>
        <p:spPr bwMode="auto">
          <a:xfrm>
            <a:off x="5578475" y="3752850"/>
            <a:ext cx="1463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haltere (balancer)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Text Box 2"/>
          <p:cNvSpPr txBox="1">
            <a:spLocks noChangeArrowheads="1"/>
          </p:cNvSpPr>
          <p:nvPr/>
        </p:nvSpPr>
        <p:spPr bwMode="auto">
          <a:xfrm>
            <a:off x="3914775" y="273050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latin typeface="Arial" charset="0"/>
                <a:cs typeface="+mn-cs"/>
              </a:rPr>
              <a:t>Terms</a:t>
            </a:r>
            <a:endParaRPr lang="en-US" b="1">
              <a:latin typeface="Arial" charset="0"/>
              <a:cs typeface="+mn-cs"/>
            </a:endParaRPr>
          </a:p>
        </p:txBody>
      </p:sp>
      <p:sp>
        <p:nvSpPr>
          <p:cNvPr id="392195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89154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Homeobox = conserved </a:t>
            </a:r>
            <a:r>
              <a:rPr lang="en-US" b="1">
                <a:latin typeface="Arial" charset="0"/>
                <a:cs typeface="+mn-cs"/>
              </a:rPr>
              <a:t>DNA</a:t>
            </a:r>
            <a:r>
              <a:rPr lang="en-US">
                <a:latin typeface="Arial" charset="0"/>
                <a:cs typeface="+mn-cs"/>
              </a:rPr>
              <a:t> sequence ~180 bp shared by many homeotic genes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Encodes the </a:t>
            </a:r>
            <a:r>
              <a:rPr lang="en-US" b="1">
                <a:latin typeface="Arial" charset="0"/>
                <a:cs typeface="+mn-cs"/>
              </a:rPr>
              <a:t>homeodomain</a:t>
            </a:r>
            <a:r>
              <a:rPr lang="en-US">
                <a:latin typeface="Arial" charset="0"/>
                <a:cs typeface="+mn-cs"/>
              </a:rPr>
              <a:t> – 60 amino acid </a:t>
            </a:r>
            <a:r>
              <a:rPr lang="en-US" b="1">
                <a:latin typeface="Arial" charset="0"/>
                <a:cs typeface="+mn-cs"/>
              </a:rPr>
              <a:t>protein</a:t>
            </a:r>
            <a:r>
              <a:rPr lang="en-US">
                <a:latin typeface="Arial" charset="0"/>
                <a:cs typeface="+mn-cs"/>
              </a:rPr>
              <a:t> sequence - (the DNA binding Domain)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Not all genes with homeoboxes are homeotic genes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Not all homeotic mutations are caused by mutated homeobox containing genes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 descr="devbio8e-fig-09-35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12775"/>
            <a:ext cx="8531225" cy="63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34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latin typeface="Arial" charset="0"/>
                <a:cs typeface="+mj-cs"/>
              </a:rPr>
              <a:t>Homeotic gene expression in </a:t>
            </a:r>
            <a:r>
              <a:rPr lang="en-US" sz="2400" b="1" i="1" smtClean="0">
                <a:latin typeface="Arial" charset="0"/>
                <a:cs typeface="+mj-cs"/>
              </a:rPr>
              <a:t>Drosophila</a:t>
            </a: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1044575" y="5513388"/>
            <a:ext cx="1279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anterior</a:t>
            </a:r>
          </a:p>
        </p:txBody>
      </p:sp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6310313" y="5407025"/>
            <a:ext cx="1279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posterior</a:t>
            </a:r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7185025" y="3368675"/>
            <a:ext cx="19589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linear chromosomal order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09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2286000"/>
            <a:ext cx="60975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788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cs typeface="+mn-cs"/>
              </a:rPr>
              <a:t>Initial expression domains of homeotic genes are 	established by the gap and pair-rule genes</a:t>
            </a:r>
          </a:p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86726" name="Text Box 6"/>
          <p:cNvSpPr txBox="1">
            <a:spLocks noChangeArrowheads="1"/>
          </p:cNvSpPr>
          <p:nvPr/>
        </p:nvSpPr>
        <p:spPr bwMode="auto">
          <a:xfrm>
            <a:off x="328613" y="3095625"/>
            <a:ext cx="37465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Ultrabithorax gene activated by Hunchback in the middle of the embryo</a:t>
            </a:r>
          </a:p>
        </p:txBody>
      </p:sp>
      <p:sp>
        <p:nvSpPr>
          <p:cNvPr id="286727" name="Text Box 7"/>
          <p:cNvSpPr txBox="1">
            <a:spLocks noChangeArrowheads="1"/>
          </p:cNvSpPr>
          <p:nvPr/>
        </p:nvSpPr>
        <p:spPr bwMode="auto">
          <a:xfrm>
            <a:off x="1598613" y="139700"/>
            <a:ext cx="6465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>
                <a:latin typeface="Arial" charset="0"/>
                <a:cs typeface="+mn-cs"/>
              </a:rPr>
              <a:t>Homeotic selector genes</a:t>
            </a:r>
            <a:endParaRPr lang="en-US" b="1">
              <a:latin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G09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2286000"/>
            <a:ext cx="60975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327025" y="1330325"/>
            <a:ext cx="44592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Boundaries of homeotic gene expression confined to parasegments defined by Ftz and Eve pair-rule genes</a:t>
            </a:r>
          </a:p>
        </p:txBody>
      </p:sp>
      <p:sp>
        <p:nvSpPr>
          <p:cNvPr id="287750" name="Text Box 6"/>
          <p:cNvSpPr txBox="1">
            <a:spLocks noChangeArrowheads="1"/>
          </p:cNvSpPr>
          <p:nvPr/>
        </p:nvSpPr>
        <p:spPr bwMode="auto">
          <a:xfrm>
            <a:off x="1598613" y="139700"/>
            <a:ext cx="6465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>
                <a:latin typeface="Arial" charset="0"/>
                <a:cs typeface="+mn-cs"/>
              </a:rPr>
              <a:t>Homeotic selector genes</a:t>
            </a:r>
            <a:endParaRPr lang="en-US" b="1">
              <a:latin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G09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2286000"/>
            <a:ext cx="60975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795" name="Text Box 3"/>
          <p:cNvSpPr txBox="1">
            <a:spLocks noChangeArrowheads="1"/>
          </p:cNvSpPr>
          <p:nvPr/>
        </p:nvSpPr>
        <p:spPr bwMode="auto">
          <a:xfrm>
            <a:off x="0" y="1462088"/>
            <a:ext cx="8610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cs typeface="+mn-cs"/>
              </a:rPr>
              <a:t>All homeotic genes are repressed by the homeotic gene</a:t>
            </a:r>
          </a:p>
          <a:p>
            <a:pPr>
              <a:defRPr/>
            </a:pPr>
            <a:r>
              <a:rPr lang="en-US" dirty="0">
                <a:latin typeface="Arial" charset="0"/>
                <a:cs typeface="+mn-cs"/>
              </a:rPr>
              <a:t>	expressed posterior to it </a:t>
            </a:r>
          </a:p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ja-JP" altLang="en-US" dirty="0">
                <a:latin typeface="Arial"/>
                <a:cs typeface="+mn-cs"/>
              </a:rPr>
              <a:t>“</a:t>
            </a:r>
            <a:r>
              <a:rPr lang="en-US" dirty="0">
                <a:latin typeface="Arial" charset="0"/>
                <a:cs typeface="+mn-cs"/>
              </a:rPr>
              <a:t>posterior dominance</a:t>
            </a:r>
            <a:r>
              <a:rPr lang="ja-JP" altLang="en-US" dirty="0">
                <a:latin typeface="Arial"/>
                <a:cs typeface="+mn-cs"/>
              </a:rPr>
              <a:t>”</a:t>
            </a:r>
            <a:endParaRPr lang="en-US" dirty="0">
              <a:latin typeface="Arial" charset="0"/>
              <a:cs typeface="+mn-cs"/>
            </a:endParaRPr>
          </a:p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dirty="0" err="1">
                <a:latin typeface="Arial" charset="0"/>
                <a:cs typeface="+mn-cs"/>
              </a:rPr>
              <a:t>Antp</a:t>
            </a:r>
            <a:r>
              <a:rPr lang="en-US" dirty="0">
                <a:latin typeface="Arial" charset="0"/>
                <a:cs typeface="+mn-cs"/>
              </a:rPr>
              <a:t> is repressed  by all </a:t>
            </a:r>
          </a:p>
          <a:p>
            <a:pPr>
              <a:defRPr/>
            </a:pPr>
            <a:r>
              <a:rPr lang="en-US" dirty="0">
                <a:latin typeface="Arial" charset="0"/>
                <a:cs typeface="+mn-cs"/>
              </a:rPr>
              <a:t>	</a:t>
            </a:r>
            <a:r>
              <a:rPr lang="en-US" dirty="0" smtClean="0">
                <a:latin typeface="Arial" charset="0"/>
                <a:cs typeface="+mn-cs"/>
              </a:rPr>
              <a:t>members </a:t>
            </a:r>
            <a:r>
              <a:rPr lang="en-US" dirty="0">
                <a:latin typeface="Arial" charset="0"/>
                <a:cs typeface="+mn-cs"/>
              </a:rPr>
              <a:t>of the </a:t>
            </a:r>
          </a:p>
          <a:p>
            <a:pPr>
              <a:defRPr/>
            </a:pPr>
            <a:r>
              <a:rPr lang="en-US" dirty="0">
                <a:latin typeface="Arial" charset="0"/>
                <a:cs typeface="+mn-cs"/>
              </a:rPr>
              <a:t>	</a:t>
            </a:r>
            <a:r>
              <a:rPr lang="en-US" dirty="0" err="1">
                <a:latin typeface="Arial" charset="0"/>
                <a:cs typeface="+mn-cs"/>
              </a:rPr>
              <a:t>bithorax</a:t>
            </a:r>
            <a:r>
              <a:rPr lang="en-US" dirty="0">
                <a:latin typeface="Arial" charset="0"/>
                <a:cs typeface="+mn-cs"/>
              </a:rPr>
              <a:t> complex</a:t>
            </a:r>
          </a:p>
        </p:txBody>
      </p:sp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0" y="0"/>
            <a:ext cx="84423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latin typeface="Arial" charset="0"/>
                <a:cs typeface="+mn-cs"/>
              </a:rPr>
              <a:t>Homeotic selector genes regulate other homeotic selector genes</a:t>
            </a:r>
            <a:endParaRPr lang="en-US" b="1">
              <a:latin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G09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2352675"/>
            <a:ext cx="60975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38100" y="1273175"/>
            <a:ext cx="86106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If Ultrabithorax deleted, Antp activity extends through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	region normally expressing Ubx 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	and stops where Abd region begins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This allows 3</a:t>
            </a:r>
            <a:r>
              <a:rPr lang="en-US" baseline="30000">
                <a:latin typeface="Arial" charset="0"/>
                <a:cs typeface="+mn-cs"/>
              </a:rPr>
              <a:t>rd</a:t>
            </a:r>
            <a:r>
              <a:rPr lang="en-US">
                <a:latin typeface="Arial" charset="0"/>
                <a:cs typeface="+mn-cs"/>
              </a:rPr>
              <a:t> thoracic segment 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	to form wings like 2</a:t>
            </a:r>
            <a:r>
              <a:rPr lang="en-US" baseline="30000">
                <a:latin typeface="Arial" charset="0"/>
                <a:cs typeface="+mn-cs"/>
              </a:rPr>
              <a:t>nd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	thoracic segment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2492375" y="379413"/>
            <a:ext cx="43037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400" b="1">
                <a:latin typeface="Arial" charset="0"/>
                <a:cs typeface="+mn-cs"/>
              </a:rPr>
              <a:t>Ubx represses Antp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Text Box 2"/>
          <p:cNvSpPr txBox="1">
            <a:spLocks noChangeArrowheads="1"/>
          </p:cNvSpPr>
          <p:nvPr/>
        </p:nvSpPr>
        <p:spPr bwMode="auto">
          <a:xfrm>
            <a:off x="509588" y="358775"/>
            <a:ext cx="43434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800" b="1">
                <a:latin typeface="Arial" charset="0"/>
                <a:cs typeface="+mn-cs"/>
              </a:rPr>
              <a:t>Ubx deleted</a:t>
            </a:r>
            <a:endParaRPr lang="en-US" b="1">
              <a:latin typeface="Arial" charset="0"/>
              <a:cs typeface="+mn-cs"/>
            </a:endParaRPr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8229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26627" name="Picture 5" descr="fruit_fly_research03_6801.JPG                                  0003579Eseuss                          BCDA99F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3435350"/>
            <a:ext cx="50990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846" name="Line 6"/>
          <p:cNvSpPr>
            <a:spLocks noChangeShapeType="1"/>
          </p:cNvSpPr>
          <p:nvPr/>
        </p:nvSpPr>
        <p:spPr bwMode="auto">
          <a:xfrm flipH="1">
            <a:off x="6462713" y="4822825"/>
            <a:ext cx="592137" cy="129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1847" name="Line 7"/>
          <p:cNvSpPr>
            <a:spLocks noChangeShapeType="1"/>
          </p:cNvSpPr>
          <p:nvPr/>
        </p:nvSpPr>
        <p:spPr bwMode="auto">
          <a:xfrm flipH="1">
            <a:off x="4864100" y="4516438"/>
            <a:ext cx="1204913" cy="744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1848" name="Text Box 8"/>
          <p:cNvSpPr txBox="1">
            <a:spLocks noChangeArrowheads="1"/>
          </p:cNvSpPr>
          <p:nvPr/>
        </p:nvSpPr>
        <p:spPr bwMode="auto">
          <a:xfrm>
            <a:off x="4270375" y="5249863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wing</a:t>
            </a:r>
          </a:p>
        </p:txBody>
      </p:sp>
      <p:sp>
        <p:nvSpPr>
          <p:cNvPr id="291849" name="Text Box 9"/>
          <p:cNvSpPr txBox="1">
            <a:spLocks noChangeArrowheads="1"/>
          </p:cNvSpPr>
          <p:nvPr/>
        </p:nvSpPr>
        <p:spPr bwMode="auto">
          <a:xfrm>
            <a:off x="5889625" y="6035675"/>
            <a:ext cx="1463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haltere (balancer)</a:t>
            </a:r>
          </a:p>
        </p:txBody>
      </p:sp>
      <p:pic>
        <p:nvPicPr>
          <p:cNvPr id="26632" name="Picture 4" descr="G092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47244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850" name="Text Box 10"/>
          <p:cNvSpPr txBox="1">
            <a:spLocks noChangeArrowheads="1"/>
          </p:cNvSpPr>
          <p:nvPr/>
        </p:nvSpPr>
        <p:spPr bwMode="auto">
          <a:xfrm>
            <a:off x="6005513" y="2917825"/>
            <a:ext cx="43434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800" b="1">
                <a:latin typeface="Arial" charset="0"/>
                <a:cs typeface="+mn-cs"/>
              </a:rPr>
              <a:t>wild type</a:t>
            </a:r>
            <a:endParaRPr lang="en-US" b="1">
              <a:latin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ext Box 2"/>
          <p:cNvSpPr txBox="1">
            <a:spLocks noChangeArrowheads="1"/>
          </p:cNvSpPr>
          <p:nvPr/>
        </p:nvSpPr>
        <p:spPr bwMode="auto">
          <a:xfrm>
            <a:off x="2525713" y="292100"/>
            <a:ext cx="434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>
                <a:latin typeface="Arial" charset="0"/>
                <a:cs typeface="+mn-cs"/>
              </a:rPr>
              <a:t>Realisator</a:t>
            </a:r>
            <a:r>
              <a:rPr lang="en-US" sz="3600" b="1" dirty="0">
                <a:latin typeface="Arial" charset="0"/>
                <a:cs typeface="+mn-cs"/>
              </a:rPr>
              <a:t> </a:t>
            </a:r>
            <a:r>
              <a:rPr lang="en-US" sz="3600" b="1" dirty="0" smtClean="0">
                <a:latin typeface="Arial" charset="0"/>
                <a:cs typeface="+mn-cs"/>
              </a:rPr>
              <a:t>gene – </a:t>
            </a:r>
          </a:p>
          <a:p>
            <a:pPr>
              <a:defRPr/>
            </a:pPr>
            <a:r>
              <a:rPr lang="en-US" sz="2000" b="1" dirty="0" smtClean="0">
                <a:latin typeface="Arial" charset="0"/>
                <a:cs typeface="+mn-cs"/>
              </a:rPr>
              <a:t>Wingless (</a:t>
            </a:r>
            <a:r>
              <a:rPr lang="en-US" sz="2000" b="1" dirty="0" err="1" smtClean="0">
                <a:latin typeface="Arial" charset="0"/>
                <a:cs typeface="+mn-cs"/>
              </a:rPr>
              <a:t>wg</a:t>
            </a:r>
            <a:r>
              <a:rPr lang="en-US" sz="2000" b="1" dirty="0" smtClean="0">
                <a:latin typeface="Arial" charset="0"/>
                <a:cs typeface="+mn-cs"/>
              </a:rPr>
              <a:t>) </a:t>
            </a:r>
            <a:endParaRPr lang="en-US" sz="2000" b="1" dirty="0">
              <a:latin typeface="Arial" charset="0"/>
              <a:cs typeface="+mn-cs"/>
            </a:endParaRPr>
          </a:p>
        </p:txBody>
      </p:sp>
      <p:sp>
        <p:nvSpPr>
          <p:cNvPr id="292867" name="Text Box 3"/>
          <p:cNvSpPr txBox="1">
            <a:spLocks noChangeArrowheads="1"/>
          </p:cNvSpPr>
          <p:nvPr/>
        </p:nvSpPr>
        <p:spPr bwMode="auto">
          <a:xfrm>
            <a:off x="325438" y="1222375"/>
            <a:ext cx="5470525" cy="666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Targets of homeotic gene proteins that form the specified tissue or organ primordia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Ubx specifies 3</a:t>
            </a:r>
            <a:r>
              <a:rPr lang="en-US" baseline="30000">
                <a:latin typeface="Arial" charset="0"/>
                <a:cs typeface="+mn-cs"/>
              </a:rPr>
              <a:t>rd</a:t>
            </a:r>
            <a:r>
              <a:rPr lang="en-US">
                <a:latin typeface="Arial" charset="0"/>
                <a:cs typeface="+mn-cs"/>
              </a:rPr>
              <a:t> thoracic segment by repressing expression of </a:t>
            </a: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wing genes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Ubx represses </a:t>
            </a:r>
            <a:r>
              <a:rPr lang="en-US" i="1">
                <a:latin typeface="Arial" charset="0"/>
                <a:cs typeface="+mn-cs"/>
              </a:rPr>
              <a:t>wg</a:t>
            </a:r>
            <a:r>
              <a:rPr lang="en-US">
                <a:latin typeface="Arial" charset="0"/>
                <a:cs typeface="+mn-cs"/>
              </a:rPr>
              <a:t> expression 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structures develop as halteres (balancers)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27651" name="Picture 4" descr="G09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2767013"/>
            <a:ext cx="333692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69" name="Text Box 5"/>
          <p:cNvSpPr txBox="1">
            <a:spLocks noChangeArrowheads="1"/>
          </p:cNvSpPr>
          <p:nvPr/>
        </p:nvSpPr>
        <p:spPr bwMode="auto">
          <a:xfrm>
            <a:off x="306388" y="5815013"/>
            <a:ext cx="8561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Pleiotropy - when a single gene influences multiple phenotypic traits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533400"/>
            <a:ext cx="5715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Genetic Mapping</a:t>
            </a:r>
          </a:p>
          <a:p>
            <a:endParaRPr lang="en-US" dirty="0"/>
          </a:p>
          <a:p>
            <a:r>
              <a:rPr lang="en-US" dirty="0" smtClean="0"/>
              <a:t>Associating phenotypes with genotypes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Types of maps???</a:t>
            </a:r>
          </a:p>
          <a:p>
            <a:endParaRPr lang="en-US" dirty="0"/>
          </a:p>
          <a:p>
            <a:r>
              <a:rPr lang="en-US" dirty="0" smtClean="0"/>
              <a:t>Methods to make maps???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SNPs – single nucleotide polymorphisms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Haplotype – a set of SNPs that are close to each other on the chromosome and thus most often inherited together.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937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G09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6" t="44083" r="38699"/>
          <a:stretch>
            <a:fillRect/>
          </a:stretch>
        </p:blipFill>
        <p:spPr bwMode="auto">
          <a:xfrm>
            <a:off x="7315200" y="2743200"/>
            <a:ext cx="15875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8458200" y="2438400"/>
            <a:ext cx="6858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5941" name="Text Box 5"/>
          <p:cNvSpPr txBox="1">
            <a:spLocks noChangeArrowheads="1"/>
          </p:cNvSpPr>
          <p:nvPr/>
        </p:nvSpPr>
        <p:spPr bwMode="auto">
          <a:xfrm>
            <a:off x="503238" y="1508125"/>
            <a:ext cx="588645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Antp expressed in 2</a:t>
            </a:r>
            <a:r>
              <a:rPr lang="en-US" baseline="30000">
                <a:latin typeface="Arial" charset="0"/>
                <a:cs typeface="+mn-cs"/>
              </a:rPr>
              <a:t>nd</a:t>
            </a:r>
            <a:r>
              <a:rPr lang="en-US">
                <a:latin typeface="Arial" charset="0"/>
                <a:cs typeface="+mn-cs"/>
              </a:rPr>
              <a:t> thoracic segment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Binds enhancer in the </a:t>
            </a:r>
            <a:r>
              <a:rPr lang="en-US" i="1">
                <a:latin typeface="Arial" charset="0"/>
                <a:cs typeface="+mn-cs"/>
              </a:rPr>
              <a:t>homothorax</a:t>
            </a:r>
            <a:r>
              <a:rPr lang="en-US">
                <a:latin typeface="Arial" charset="0"/>
                <a:cs typeface="+mn-cs"/>
              </a:rPr>
              <a:t> gene and prevents </a:t>
            </a:r>
            <a:r>
              <a:rPr lang="en-US" i="1">
                <a:latin typeface="Arial" charset="0"/>
                <a:cs typeface="+mn-cs"/>
              </a:rPr>
              <a:t>homothorax</a:t>
            </a:r>
            <a:r>
              <a:rPr lang="en-US">
                <a:latin typeface="Arial" charset="0"/>
                <a:cs typeface="+mn-cs"/>
              </a:rPr>
              <a:t> expression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 i="1">
                <a:latin typeface="Arial" charset="0"/>
                <a:cs typeface="+mn-cs"/>
              </a:rPr>
              <a:t>Homothorax</a:t>
            </a:r>
            <a:r>
              <a:rPr lang="en-US">
                <a:latin typeface="Arial" charset="0"/>
                <a:cs typeface="+mn-cs"/>
              </a:rPr>
              <a:t> = a transcription factor required for antennal formation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Antp represses genes needed for antennal development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95942" name="Text Box 6"/>
          <p:cNvSpPr txBox="1">
            <a:spLocks noChangeArrowheads="1"/>
          </p:cNvSpPr>
          <p:nvPr/>
        </p:nvSpPr>
        <p:spPr bwMode="auto">
          <a:xfrm>
            <a:off x="1532667" y="349250"/>
            <a:ext cx="544439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err="1">
                <a:latin typeface="Arial" charset="0"/>
                <a:cs typeface="+mn-cs"/>
              </a:rPr>
              <a:t>Realisator</a:t>
            </a:r>
            <a:r>
              <a:rPr lang="en-US" sz="3600" b="1" dirty="0">
                <a:latin typeface="Arial" charset="0"/>
                <a:cs typeface="+mn-cs"/>
              </a:rPr>
              <a:t> </a:t>
            </a:r>
            <a:r>
              <a:rPr lang="en-US" sz="3600" b="1" dirty="0" smtClean="0">
                <a:latin typeface="Arial" charset="0"/>
                <a:cs typeface="+mn-cs"/>
              </a:rPr>
              <a:t>gene - </a:t>
            </a:r>
            <a:r>
              <a:rPr lang="en-US" sz="2000" b="1" dirty="0" err="1" smtClean="0">
                <a:latin typeface="Arial" charset="0"/>
                <a:cs typeface="+mn-cs"/>
              </a:rPr>
              <a:t>Homothorax</a:t>
            </a:r>
            <a:endParaRPr lang="en-US" sz="2000" b="1" dirty="0">
              <a:latin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G092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28035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63" name="Text Box 3"/>
          <p:cNvSpPr txBox="1">
            <a:spLocks noChangeArrowheads="1"/>
          </p:cNvSpPr>
          <p:nvPr/>
        </p:nvSpPr>
        <p:spPr bwMode="auto">
          <a:xfrm>
            <a:off x="2743200" y="228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Homeotic selector genes</a:t>
            </a:r>
          </a:p>
        </p:txBody>
      </p:sp>
      <p:pic>
        <p:nvPicPr>
          <p:cNvPr id="29699" name="Picture 4" descr="G092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5400"/>
            <a:ext cx="38528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457200" y="5181600"/>
            <a:ext cx="3124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Antennapedia expressed in 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2</a:t>
            </a:r>
            <a:r>
              <a:rPr lang="en-US" baseline="30000">
                <a:latin typeface="Arial" charset="0"/>
                <a:cs typeface="+mn-cs"/>
              </a:rPr>
              <a:t>nd</a:t>
            </a:r>
            <a:r>
              <a:rPr lang="en-US">
                <a:latin typeface="Arial" charset="0"/>
                <a:cs typeface="+mn-cs"/>
              </a:rPr>
              <a:t> thoracic segment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4648200" y="5105400"/>
            <a:ext cx="3124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Arial" charset="0"/>
                <a:cs typeface="+mn-cs"/>
              </a:rPr>
              <a:t>Gain of function mutation: Ectopic</a:t>
            </a:r>
            <a:endParaRPr lang="en-US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dirty="0" err="1">
                <a:latin typeface="Arial" charset="0"/>
                <a:cs typeface="+mn-cs"/>
              </a:rPr>
              <a:t>Antennapedia</a:t>
            </a:r>
            <a:r>
              <a:rPr lang="en-US" dirty="0">
                <a:latin typeface="Arial" charset="0"/>
                <a:cs typeface="+mn-cs"/>
              </a:rPr>
              <a:t> expressed in head</a:t>
            </a:r>
          </a:p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82296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dirty="0">
                <a:latin typeface="Arial" charset="0"/>
                <a:cs typeface="+mn-cs"/>
              </a:rPr>
              <a:t>Gap and pair-rule genes are transient</a:t>
            </a:r>
          </a:p>
          <a:p>
            <a:pPr>
              <a:defRPr/>
            </a:pPr>
            <a:r>
              <a:rPr lang="en-US" dirty="0">
                <a:latin typeface="Arial" charset="0"/>
                <a:cs typeface="+mn-cs"/>
              </a:rPr>
              <a:t>	Identities of segments must be stabilized</a:t>
            </a:r>
          </a:p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dirty="0">
                <a:latin typeface="Arial" charset="0"/>
                <a:cs typeface="+mn-cs"/>
              </a:rPr>
              <a:t>Homeotic genes stabilized by alteration of </a:t>
            </a:r>
            <a:r>
              <a:rPr lang="en-US" b="1" dirty="0">
                <a:latin typeface="Arial" charset="0"/>
                <a:cs typeface="+mn-cs"/>
              </a:rPr>
              <a:t>chromatin 	structure</a:t>
            </a:r>
          </a:p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dirty="0">
                <a:latin typeface="Arial" charset="0"/>
                <a:cs typeface="+mn-cs"/>
              </a:rPr>
              <a:t>Repression maintained by the </a:t>
            </a:r>
            <a:r>
              <a:rPr lang="en-US" b="1" dirty="0" err="1">
                <a:latin typeface="Arial" charset="0"/>
                <a:cs typeface="+mn-cs"/>
              </a:rPr>
              <a:t>Polycomb</a:t>
            </a:r>
            <a:r>
              <a:rPr lang="en-US" dirty="0">
                <a:latin typeface="Arial" charset="0"/>
                <a:cs typeface="+mn-cs"/>
              </a:rPr>
              <a:t> proteins</a:t>
            </a:r>
          </a:p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dirty="0">
                <a:latin typeface="Arial" charset="0"/>
                <a:cs typeface="+mn-cs"/>
              </a:rPr>
              <a:t>Active chromatin conformation maintained by </a:t>
            </a:r>
            <a:r>
              <a:rPr lang="en-US" b="1" dirty="0" err="1">
                <a:latin typeface="Arial" charset="0"/>
                <a:cs typeface="+mn-cs"/>
              </a:rPr>
              <a:t>Trithorax</a:t>
            </a:r>
            <a:r>
              <a:rPr lang="en-US" dirty="0">
                <a:latin typeface="Arial" charset="0"/>
                <a:cs typeface="+mn-cs"/>
              </a:rPr>
              <a:t> genes</a:t>
            </a:r>
          </a:p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cs typeface="+mn-cs"/>
              </a:rPr>
              <a:t>Mitotic inheritance – but reset during gametogenesis</a:t>
            </a: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400" b="1">
                <a:latin typeface="Arial" charset="0"/>
                <a:cs typeface="+mn-cs"/>
              </a:rPr>
              <a:t>Maintenance of Homeotic Gene Expression</a:t>
            </a:r>
            <a:endParaRPr lang="en-US" b="1">
              <a:latin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H3K9 and H3K27</a:t>
            </a:r>
            <a:endParaRPr lang="en-US" dirty="0" smtClean="0">
              <a:cs typeface="+mj-cs"/>
            </a:endParaRPr>
          </a:p>
        </p:txBody>
      </p:sp>
      <p:sp>
        <p:nvSpPr>
          <p:cNvPr id="394243" name="Text Box 3"/>
          <p:cNvSpPr txBox="1">
            <a:spLocks noChangeArrowheads="1"/>
          </p:cNvSpPr>
          <p:nvPr/>
        </p:nvSpPr>
        <p:spPr bwMode="auto">
          <a:xfrm>
            <a:off x="2193925" y="2632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4244" name="Text Box 4"/>
          <p:cNvSpPr txBox="1">
            <a:spLocks noChangeArrowheads="1"/>
          </p:cNvSpPr>
          <p:nvPr/>
        </p:nvSpPr>
        <p:spPr bwMode="auto">
          <a:xfrm>
            <a:off x="803191" y="1293697"/>
            <a:ext cx="6705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dirty="0" smtClean="0">
                <a:cs typeface="+mn-cs"/>
              </a:rPr>
              <a:t>H3K9 </a:t>
            </a:r>
            <a:r>
              <a:rPr lang="en-US" dirty="0">
                <a:cs typeface="+mn-cs"/>
              </a:rPr>
              <a:t>= Lysine residue in position 9 on Histone H3</a:t>
            </a:r>
          </a:p>
        </p:txBody>
      </p:sp>
      <p:sp>
        <p:nvSpPr>
          <p:cNvPr id="394245" name="Text Box 5"/>
          <p:cNvSpPr txBox="1">
            <a:spLocks noChangeArrowheads="1"/>
          </p:cNvSpPr>
          <p:nvPr/>
        </p:nvSpPr>
        <p:spPr bwMode="auto">
          <a:xfrm>
            <a:off x="228600" y="3124200"/>
            <a:ext cx="4724400" cy="2312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200">
                <a:cs typeface="+mn-cs"/>
              </a:rPr>
              <a:t> If </a:t>
            </a:r>
            <a:r>
              <a:rPr lang="en-US" sz="2200" b="1">
                <a:cs typeface="+mn-cs"/>
              </a:rPr>
              <a:t>acetylated </a:t>
            </a:r>
            <a:r>
              <a:rPr lang="en-US" sz="2200">
                <a:cs typeface="+mn-cs"/>
              </a:rPr>
              <a:t>by p300/CBP (HAT)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200">
                <a:cs typeface="+mn-cs"/>
              </a:rPr>
              <a:t> nucleosome destabilized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200">
                <a:cs typeface="+mn-cs"/>
              </a:rPr>
              <a:t> transcriptional activation</a:t>
            </a:r>
            <a:endParaRPr lang="en-US">
              <a:cs typeface="+mn-cs"/>
            </a:endParaRPr>
          </a:p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4246" name="Text Box 6"/>
          <p:cNvSpPr txBox="1">
            <a:spLocks noChangeArrowheads="1"/>
          </p:cNvSpPr>
          <p:nvPr/>
        </p:nvSpPr>
        <p:spPr bwMode="auto">
          <a:xfrm>
            <a:off x="5181600" y="3016250"/>
            <a:ext cx="3962400" cy="379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200">
                <a:cs typeface="+mn-cs"/>
              </a:rPr>
              <a:t>If </a:t>
            </a:r>
            <a:r>
              <a:rPr lang="en-US" sz="2200" b="1">
                <a:cs typeface="+mn-cs"/>
              </a:rPr>
              <a:t>methylated</a:t>
            </a:r>
            <a:r>
              <a:rPr lang="en-US" sz="2200">
                <a:cs typeface="+mn-cs"/>
              </a:rPr>
              <a:t> by histone methyl transferase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200">
                <a:cs typeface="+mn-cs"/>
              </a:rPr>
              <a:t>nucleosome stabilized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200">
                <a:cs typeface="+mn-cs"/>
              </a:rPr>
              <a:t>DNMT attracted or stabilized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200">
                <a:cs typeface="+mn-cs"/>
              </a:rPr>
              <a:t>DNA is methlyated at CpG sites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200">
                <a:cs typeface="+mn-cs"/>
              </a:rPr>
              <a:t>transcriptional repression</a:t>
            </a:r>
            <a:endParaRPr lang="en-US">
              <a:cs typeface="+mn-cs"/>
            </a:endParaRPr>
          </a:p>
        </p:txBody>
      </p:sp>
      <p:sp>
        <p:nvSpPr>
          <p:cNvPr id="394247" name="Text Box 7"/>
          <p:cNvSpPr txBox="1">
            <a:spLocks noChangeArrowheads="1"/>
          </p:cNvSpPr>
          <p:nvPr/>
        </p:nvSpPr>
        <p:spPr bwMode="auto">
          <a:xfrm>
            <a:off x="411117" y="2385681"/>
            <a:ext cx="45957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 smtClean="0">
                <a:cs typeface="+mn-cs"/>
              </a:rPr>
              <a:t>Trithorax</a:t>
            </a:r>
            <a:r>
              <a:rPr lang="en-US" sz="2800" b="1" dirty="0" smtClean="0">
                <a:cs typeface="+mn-cs"/>
              </a:rPr>
              <a:t> – H3K9 acetylated</a:t>
            </a:r>
            <a:endParaRPr lang="en-US" sz="2800" dirty="0">
              <a:cs typeface="+mn-cs"/>
            </a:endParaRPr>
          </a:p>
        </p:txBody>
      </p:sp>
      <p:sp>
        <p:nvSpPr>
          <p:cNvPr id="394248" name="Text Box 8"/>
          <p:cNvSpPr txBox="1">
            <a:spLocks noChangeArrowheads="1"/>
          </p:cNvSpPr>
          <p:nvPr/>
        </p:nvSpPr>
        <p:spPr bwMode="auto">
          <a:xfrm>
            <a:off x="5249410" y="2362200"/>
            <a:ext cx="37948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 smtClean="0">
                <a:cs typeface="+mn-cs"/>
              </a:rPr>
              <a:t>Polycomb</a:t>
            </a:r>
            <a:r>
              <a:rPr lang="en-US" sz="2800" b="1" dirty="0" smtClean="0">
                <a:cs typeface="+mn-cs"/>
              </a:rPr>
              <a:t> – H3K27me3</a:t>
            </a:r>
            <a:endParaRPr lang="en-US" sz="2800" dirty="0"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591" y="0"/>
            <a:ext cx="7772400" cy="1143000"/>
          </a:xfrm>
        </p:spPr>
        <p:txBody>
          <a:bodyPr/>
          <a:lstStyle/>
          <a:p>
            <a:r>
              <a:rPr lang="en-US" dirty="0" err="1" smtClean="0"/>
              <a:t>Polycomb</a:t>
            </a:r>
            <a:r>
              <a:rPr lang="en-US" dirty="0" smtClean="0"/>
              <a:t> phenotype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5574990"/>
            <a:ext cx="6450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annualreport.nichd.nih.gov</a:t>
            </a:r>
            <a:r>
              <a:rPr lang="en-US" dirty="0"/>
              <a:t>/</a:t>
            </a:r>
            <a:r>
              <a:rPr lang="en-US" dirty="0" err="1"/>
              <a:t>kassis.html</a:t>
            </a:r>
            <a:endParaRPr lang="en-US" dirty="0"/>
          </a:p>
        </p:txBody>
      </p:sp>
      <p:pic>
        <p:nvPicPr>
          <p:cNvPr id="4" name="Picture 3" descr="sge_fig4_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6" y="1321366"/>
            <a:ext cx="5178983" cy="3604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920" y="1554406"/>
            <a:ext cx="34594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Conversion of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legs to first leg fate – </a:t>
            </a:r>
          </a:p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leg leg specific </a:t>
            </a:r>
            <a:r>
              <a:rPr lang="en-US" dirty="0" err="1" smtClean="0"/>
              <a:t>sexcombs</a:t>
            </a:r>
            <a:r>
              <a:rPr lang="en-US" dirty="0" smtClean="0"/>
              <a:t> in male triplicated</a:t>
            </a:r>
          </a:p>
          <a:p>
            <a:endParaRPr lang="en-US" dirty="0"/>
          </a:p>
          <a:p>
            <a:r>
              <a:rPr lang="en-US" dirty="0" smtClean="0"/>
              <a:t>In 2</a:t>
            </a:r>
            <a:r>
              <a:rPr lang="en-US" baseline="30000" dirty="0" smtClean="0"/>
              <a:t>nd</a:t>
            </a:r>
            <a:r>
              <a:rPr lang="en-US" dirty="0" smtClean="0"/>
              <a:t> and third legs of </a:t>
            </a:r>
            <a:r>
              <a:rPr lang="en-US" dirty="0" err="1" smtClean="0"/>
              <a:t>wt</a:t>
            </a:r>
            <a:r>
              <a:rPr lang="en-US" dirty="0" smtClean="0"/>
              <a:t> the </a:t>
            </a:r>
            <a:r>
              <a:rPr lang="en-US" dirty="0" err="1" smtClean="0"/>
              <a:t>polycomb</a:t>
            </a:r>
            <a:r>
              <a:rPr lang="en-US" dirty="0" smtClean="0"/>
              <a:t> proteins maintain repression of homeotic genes that normally specify 1</a:t>
            </a:r>
            <a:r>
              <a:rPr lang="en-US" baseline="30000" dirty="0" smtClean="0"/>
              <a:t>st</a:t>
            </a:r>
            <a:r>
              <a:rPr lang="en-US" dirty="0" smtClean="0"/>
              <a:t> leg fate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07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3098"/>
            <a:ext cx="7772400" cy="1143000"/>
          </a:xfrm>
        </p:spPr>
        <p:txBody>
          <a:bodyPr/>
          <a:lstStyle/>
          <a:p>
            <a:r>
              <a:rPr lang="en-US" sz="3200" dirty="0" err="1" smtClean="0"/>
              <a:t>Polycomb</a:t>
            </a:r>
            <a:r>
              <a:rPr lang="en-US" sz="3200" dirty="0" smtClean="0"/>
              <a:t> mutations in mouse and man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79400" y="1225690"/>
            <a:ext cx="6043087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 err="1"/>
              <a:t>Polycomb</a:t>
            </a:r>
            <a:r>
              <a:rPr lang="en-US" dirty="0"/>
              <a:t> </a:t>
            </a:r>
            <a:r>
              <a:rPr lang="en-US" dirty="0" smtClean="0"/>
              <a:t>mouse knockout –</a:t>
            </a:r>
          </a:p>
          <a:p>
            <a:r>
              <a:rPr lang="en-US" dirty="0" smtClean="0"/>
              <a:t>embryonic lethal – </a:t>
            </a:r>
            <a:r>
              <a:rPr lang="en-US" dirty="0" err="1" smtClean="0"/>
              <a:t>misexpression</a:t>
            </a:r>
            <a:r>
              <a:rPr lang="en-US" dirty="0" smtClean="0"/>
              <a:t> (ectopic expression) of homeotic genes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(ES) cells mutant for PRC2 genes lose the ability to maintain themselves in an undifferentiated </a:t>
            </a:r>
            <a:r>
              <a:rPr lang="en-US" dirty="0" smtClean="0"/>
              <a:t>state</a:t>
            </a:r>
          </a:p>
          <a:p>
            <a:endParaRPr lang="en-US" dirty="0"/>
          </a:p>
          <a:p>
            <a:r>
              <a:rPr lang="en-US" dirty="0" err="1" smtClean="0"/>
              <a:t>Polycomb</a:t>
            </a:r>
            <a:r>
              <a:rPr lang="en-US" dirty="0" smtClean="0"/>
              <a:t> genes required to prevent differentiation of stem cells</a:t>
            </a:r>
          </a:p>
          <a:p>
            <a:endParaRPr lang="en-US" dirty="0"/>
          </a:p>
          <a:p>
            <a:r>
              <a:rPr lang="en-US" dirty="0" smtClean="0"/>
              <a:t>Human overexpression phenotypes associated with cancers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16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 descr="DevBio11e-Fig-09-01-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75385"/>
            <a:ext cx="85344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Title 2"/>
          <p:cNvSpPr>
            <a:spLocks noGrp="1"/>
          </p:cNvSpPr>
          <p:nvPr>
            <p:ph type="title"/>
          </p:nvPr>
        </p:nvSpPr>
        <p:spPr>
          <a:xfrm>
            <a:off x="685800" y="289560"/>
            <a:ext cx="7772400" cy="1143000"/>
          </a:xfrm>
        </p:spPr>
        <p:txBody>
          <a:bodyPr/>
          <a:lstStyle/>
          <a:p>
            <a:r>
              <a:rPr lang="en-US" altLang="en-US" sz="3200" dirty="0" smtClean="0"/>
              <a:t>Figure 9.1  </a:t>
            </a:r>
            <a:r>
              <a:rPr lang="en-US" altLang="en-US" sz="3200" dirty="0" err="1" smtClean="0"/>
              <a:t>Polytene</a:t>
            </a:r>
            <a:r>
              <a:rPr lang="en-US" altLang="en-US" sz="3200" dirty="0" smtClean="0"/>
              <a:t> chromosomes of </a:t>
            </a:r>
            <a:r>
              <a:rPr lang="en-US" altLang="en-US" sz="3200" i="1" dirty="0" smtClean="0"/>
              <a:t>Drosophila</a:t>
            </a:r>
          </a:p>
        </p:txBody>
      </p:sp>
    </p:spTree>
    <p:extLst>
      <p:ext uri="{BB962C8B-B14F-4D97-AF65-F5344CB8AC3E}">
        <p14:creationId xmlns:p14="http://schemas.microsoft.com/office/powerpoint/2010/main" val="34015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3246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https://www.uic.edu/classes/bms/bms655/lesson12.html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7200"/>
            <a:ext cx="6397474" cy="4800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4648200" y="2857500"/>
            <a:ext cx="1447800" cy="23622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2857500"/>
            <a:ext cx="990600" cy="23622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8474" y="27680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Large majority of progeny have these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638800" y="3352800"/>
            <a:ext cx="1371600" cy="9781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2209801" y="3257667"/>
            <a:ext cx="4568673" cy="9147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Left Brace 14"/>
          <p:cNvSpPr/>
          <p:nvPr/>
        </p:nvSpPr>
        <p:spPr bwMode="auto">
          <a:xfrm rot="16200000">
            <a:off x="3424680" y="4419600"/>
            <a:ext cx="381000" cy="1676399"/>
          </a:xfrm>
          <a:prstGeom prst="leftBrace">
            <a:avLst>
              <a:gd name="adj1" fmla="val 58742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6740" y="5489072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Small percentage of progeny have these chromosomes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2444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994346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https://www.uic.edu/classes/bms/bms655/lesson12.html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7" y="1138237"/>
            <a:ext cx="61055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47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402104"/>
            <a:ext cx="4191000" cy="56323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endParaRPr lang="en-US" altLang="en-US" sz="1800" b="0" dirty="0">
              <a:latin typeface="Arial" panose="020B0604020202020204" pitchFamily="34" charset="0"/>
            </a:endParaRPr>
          </a:p>
          <a:p>
            <a:pPr lvl="0" eaLnBrk="0" hangingPunct="0"/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map of the locations of identifiable landmarks on DNA (e.g., restriction-enzyme cutting sites, </a:t>
            </a:r>
            <a:r>
              <a:rPr lang="en-US" alt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genes, or specific sequences, Giemsa staining bands), 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regardless of inheritance. Distance is measured in base pairs. For the human genome, the lowest-resolution physical map is the banding patterns on the 24 different chromosomes; the highest-resolution map is the complete nucleotide sequence of the chromosomes</a:t>
            </a:r>
            <a:r>
              <a:rPr lang="en-US" alt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hangingPunct="0"/>
            <a:endParaRPr lang="en-US" alt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 eaLnBrk="0" hangingPunct="0"/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  <a:r>
              <a:rPr lang="en-US" alt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adapted from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altLang="en-US" sz="18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Genome Project Information  </a:t>
            </a:r>
            <a:r>
              <a:rPr lang="en-US" altLang="en-US" sz="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18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U.S. Department of </a:t>
            </a:r>
            <a:r>
              <a:rPr lang="en-US" altLang="en-US" sz="1800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</a:p>
          <a:p>
            <a:pPr lvl="1" indent="-457200" eaLnBrk="0" hangingPunct="0"/>
            <a:endParaRPr lang="en-US" altLang="en-US" sz="1800" b="0" u="sng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 eaLnBrk="0" hangingPunct="0"/>
            <a:r>
              <a:rPr lang="en-US" altLang="en-US" sz="1800" b="0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http://web.ornl.gov/sci/techresources/Human_Genome/glossary.shtml</a:t>
            </a:r>
          </a:p>
          <a:p>
            <a:pPr lvl="0" eaLnBrk="0" hangingPunct="0"/>
            <a:endParaRPr lang="en-US" altLang="en-US" sz="1800" b="0" u="sng" dirty="0">
              <a:solidFill>
                <a:srgbClr val="551A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his link leads to a site outside Genetics Home Reference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138113"/>
            <a:ext cx="142875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44015" y="237621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 map (distances are in bases or </a:t>
            </a:r>
            <a:r>
              <a:rPr lang="en-US" dirty="0" err="1" smtClean="0"/>
              <a:t>megabases</a:t>
            </a:r>
            <a:r>
              <a:rPr lang="en-US" dirty="0" smtClean="0"/>
              <a:t> 10</a:t>
            </a:r>
            <a:r>
              <a:rPr lang="en-US" baseline="30000" dirty="0" smtClean="0"/>
              <a:t>6</a:t>
            </a:r>
            <a:r>
              <a:rPr lang="en-US" dirty="0" smtClean="0"/>
              <a:t> bases)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740" y="1143000"/>
            <a:ext cx="3740150" cy="2992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6215" y="4648200"/>
            <a:ext cx="325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http://wiki.yeastgenome.org/index.php/Combined_Physical_and_Genetic_Maps_of_S._cerevisiae</a:t>
            </a:r>
          </a:p>
        </p:txBody>
      </p:sp>
    </p:spTree>
    <p:extLst>
      <p:ext uri="{BB962C8B-B14F-4D97-AF65-F5344CB8AC3E}">
        <p14:creationId xmlns:p14="http://schemas.microsoft.com/office/powerpoint/2010/main" val="2829111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5257800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http://www.cincinnatichildrens.org/assets/0/9823/9824/9839/9932/9933/10567/12239/12722/c9ab3a3b-a9c0-4cad-a34a-4c72d30218f1.jpg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6553200" cy="49149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 flipV="1">
            <a:off x="5791200" y="4343400"/>
            <a:ext cx="12192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6266289" y="4648200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Line of statistically significance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4338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295400"/>
            <a:ext cx="6248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Very basic info on genetic linkage mapping from NIH – 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www.genome.gov/10000715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Association mapping and Haplotype/HAPMAP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www.genome.gov/10001665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Wikipedia page describing the </a:t>
            </a:r>
            <a:r>
              <a:rPr lang="en-US" dirty="0" err="1" smtClean="0"/>
              <a:t>HapMAp</a:t>
            </a:r>
            <a:r>
              <a:rPr lang="en-US" dirty="0" smtClean="0"/>
              <a:t> effort</a:t>
            </a:r>
          </a:p>
          <a:p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en.wikipedia.org/wiki/International_HapMap_Project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59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G09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/>
          <a:stretch>
            <a:fillRect/>
          </a:stretch>
        </p:blipFill>
        <p:spPr bwMode="auto">
          <a:xfrm>
            <a:off x="533400" y="990600"/>
            <a:ext cx="5562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2819400" y="152400"/>
            <a:ext cx="287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cs typeface="+mn-cs"/>
              </a:rPr>
              <a:t>A-P axis formation</a:t>
            </a:r>
          </a:p>
        </p:txBody>
      </p:sp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3352800" y="685800"/>
            <a:ext cx="5389563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Maternal effect genes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Gap genes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Pair-rule genes	7 stripes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     Segment polarity genes	  14 stripes</a:t>
            </a: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Homeotic selector genes – determines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	developmental fate of each </a:t>
            </a:r>
          </a:p>
          <a:p>
            <a:pPr>
              <a:defRPr/>
            </a:pPr>
            <a:r>
              <a:rPr lang="en-US">
                <a:latin typeface="Arial" charset="0"/>
                <a:cs typeface="+mn-cs"/>
              </a:rPr>
              <a:t>	segment</a:t>
            </a:r>
          </a:p>
        </p:txBody>
      </p:sp>
      <p:sp>
        <p:nvSpPr>
          <p:cNvPr id="272389" name="Line 5"/>
          <p:cNvSpPr>
            <a:spLocks noChangeShapeType="1"/>
          </p:cNvSpPr>
          <p:nvPr/>
        </p:nvSpPr>
        <p:spPr bwMode="auto">
          <a:xfrm>
            <a:off x="4191000" y="12192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2390" name="Line 6"/>
          <p:cNvSpPr>
            <a:spLocks noChangeShapeType="1"/>
          </p:cNvSpPr>
          <p:nvPr/>
        </p:nvSpPr>
        <p:spPr bwMode="auto">
          <a:xfrm>
            <a:off x="4191000" y="22860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2391" name="Line 7"/>
          <p:cNvSpPr>
            <a:spLocks noChangeShapeType="1"/>
          </p:cNvSpPr>
          <p:nvPr/>
        </p:nvSpPr>
        <p:spPr bwMode="auto">
          <a:xfrm>
            <a:off x="4191000" y="33528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2392" name="Line 8"/>
          <p:cNvSpPr>
            <a:spLocks noChangeShapeType="1"/>
          </p:cNvSpPr>
          <p:nvPr/>
        </p:nvSpPr>
        <p:spPr bwMode="auto">
          <a:xfrm>
            <a:off x="3733800" y="3429000"/>
            <a:ext cx="1524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2394" name="Line 10"/>
          <p:cNvSpPr>
            <a:spLocks noChangeShapeType="1"/>
          </p:cNvSpPr>
          <p:nvPr/>
        </p:nvSpPr>
        <p:spPr bwMode="auto">
          <a:xfrm flipH="1">
            <a:off x="4419600" y="2286000"/>
            <a:ext cx="381000" cy="2743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2395" name="Line 11"/>
          <p:cNvSpPr>
            <a:spLocks noChangeShapeType="1"/>
          </p:cNvSpPr>
          <p:nvPr/>
        </p:nvSpPr>
        <p:spPr bwMode="auto">
          <a:xfrm>
            <a:off x="5722938" y="444817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6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3052</TotalTime>
  <Words>782</Words>
  <Application>Microsoft Office PowerPoint</Application>
  <PresentationFormat>On-screen Show (4:3)</PresentationFormat>
  <Paragraphs>200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MS PGothic</vt:lpstr>
      <vt:lpstr>MS PGothic</vt:lpstr>
      <vt:lpstr>Arial</vt:lpstr>
      <vt:lpstr>Lucida Grande</vt:lpstr>
      <vt:lpstr>Times New Roman</vt:lpstr>
      <vt:lpstr>Verdana</vt:lpstr>
      <vt:lpstr>Default Design</vt:lpstr>
      <vt:lpstr>PowerPoint Presentation</vt:lpstr>
      <vt:lpstr>PowerPoint Presentation</vt:lpstr>
      <vt:lpstr>Figure 9.1  Polytene chromosomes of Drosophila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Homeotic gene expression in Drosophila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H3K9 and H3K27</vt:lpstr>
      <vt:lpstr>Polycomb phenotype </vt:lpstr>
      <vt:lpstr>Polycomb mutations in mouse and man</vt:lpstr>
    </vt:vector>
  </TitlesOfParts>
  <Company>North Carolina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Preferred Customer</dc:creator>
  <cp:lastModifiedBy>Bob Franks</cp:lastModifiedBy>
  <cp:revision>491</cp:revision>
  <cp:lastPrinted>2007-10-15T15:46:42Z</cp:lastPrinted>
  <dcterms:created xsi:type="dcterms:W3CDTF">2003-02-09T22:32:54Z</dcterms:created>
  <dcterms:modified xsi:type="dcterms:W3CDTF">2018-02-23T21:40:47Z</dcterms:modified>
</cp:coreProperties>
</file>