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52" r:id="rId2"/>
    <p:sldId id="595" r:id="rId3"/>
    <p:sldId id="553" r:id="rId4"/>
    <p:sldId id="554" r:id="rId5"/>
    <p:sldId id="555" r:id="rId6"/>
    <p:sldId id="557" r:id="rId7"/>
    <p:sldId id="558" r:id="rId8"/>
    <p:sldId id="559" r:id="rId9"/>
    <p:sldId id="560" r:id="rId10"/>
    <p:sldId id="591" r:id="rId11"/>
    <p:sldId id="594" r:id="rId12"/>
    <p:sldId id="588" r:id="rId13"/>
    <p:sldId id="561" r:id="rId14"/>
    <p:sldId id="563" r:id="rId15"/>
    <p:sldId id="564" r:id="rId16"/>
    <p:sldId id="569" r:id="rId17"/>
    <p:sldId id="570" r:id="rId18"/>
    <p:sldId id="571" r:id="rId19"/>
    <p:sldId id="573" r:id="rId20"/>
    <p:sldId id="574" r:id="rId21"/>
    <p:sldId id="575" r:id="rId22"/>
    <p:sldId id="592" r:id="rId23"/>
    <p:sldId id="586" r:id="rId24"/>
    <p:sldId id="589" r:id="rId25"/>
    <p:sldId id="590" r:id="rId26"/>
    <p:sldId id="576" r:id="rId27"/>
    <p:sldId id="581" r:id="rId28"/>
    <p:sldId id="583" r:id="rId29"/>
    <p:sldId id="582" r:id="rId30"/>
    <p:sldId id="584" r:id="rId31"/>
    <p:sldId id="587" r:id="rId32"/>
    <p:sldId id="580" r:id="rId33"/>
    <p:sldId id="58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1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B14AC2-261D-DD4B-95E9-740C2A712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8FAD33-5CCE-304B-889B-DB7DE549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0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64936-4492-4949-9516-9FE84BEBD12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5988" y="4351338"/>
            <a:ext cx="5041900" cy="4121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14" tIns="45807" rIns="91614" bIns="45807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devbio8e-fig-11-42-0.jpg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5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6545B-A1C2-4242-BC95-701CD321758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5988" y="4351338"/>
            <a:ext cx="5041900" cy="4121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14" tIns="45807" rIns="91614" bIns="45807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devbio8e-fig-11-43-0.jpg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6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4D84-B078-AD42-ADCF-2D1886B8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6364-151E-8848-A427-51D39EA78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E4A2C-783E-0646-9D80-19115A8B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E839-A303-0B4C-AACC-0A2D174F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973E-E4E0-7447-AA18-A60F68795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B23A-7EC4-E149-8A32-4DB10EFB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C2E0-DED9-A14A-A20D-06E27F53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A6E7-5FA2-7A48-886D-269147CE0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0ED9-C2D7-754B-9318-2A6544A8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80C1-3CC3-F14C-95BE-D06D6E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0FD5-2E05-5C47-8DA5-1373FE094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7A8836F-A898-0F45-84CE-420F1659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86/s13059-014-0428-9" TargetMode="External"/><Relationship Id="rId2" Type="http://schemas.openxmlformats.org/officeDocument/2006/relationships/hyperlink" Target="https://en.wikipedia.org/wiki/Digital_object_identifi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7208" y="1071078"/>
            <a:ext cx="6091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11 amphibian – figure assignments</a:t>
            </a:r>
          </a:p>
          <a:p>
            <a:endParaRPr lang="en-US" dirty="0" smtClean="0"/>
          </a:p>
          <a:p>
            <a:r>
              <a:rPr lang="en-US" dirty="0" smtClean="0"/>
              <a:t>Fig 11.12 – Rachel N.</a:t>
            </a:r>
          </a:p>
          <a:p>
            <a:r>
              <a:rPr lang="en-US" dirty="0" smtClean="0"/>
              <a:t>Fig</a:t>
            </a:r>
            <a:r>
              <a:rPr lang="en-US" dirty="0"/>
              <a:t> </a:t>
            </a:r>
            <a:r>
              <a:rPr lang="en-US" dirty="0" smtClean="0"/>
              <a:t>11.17 – Beth B. </a:t>
            </a:r>
            <a:endParaRPr lang="en-US" dirty="0"/>
          </a:p>
          <a:p>
            <a:r>
              <a:rPr lang="en-US" dirty="0"/>
              <a:t>Fig </a:t>
            </a:r>
            <a:r>
              <a:rPr lang="en-US" dirty="0" smtClean="0"/>
              <a:t>11.18 – </a:t>
            </a:r>
            <a:r>
              <a:rPr lang="en-US" dirty="0"/>
              <a:t> Daphne C</a:t>
            </a:r>
          </a:p>
          <a:p>
            <a:r>
              <a:rPr lang="en-US" dirty="0"/>
              <a:t>Fig </a:t>
            </a:r>
            <a:r>
              <a:rPr lang="en-US" dirty="0" smtClean="0"/>
              <a:t>11.22 </a:t>
            </a:r>
            <a:r>
              <a:rPr lang="en-US" dirty="0"/>
              <a:t>– </a:t>
            </a:r>
            <a:r>
              <a:rPr lang="en-US" dirty="0" smtClean="0"/>
              <a:t>Maggie C.</a:t>
            </a:r>
            <a:endParaRPr lang="en-US" dirty="0"/>
          </a:p>
          <a:p>
            <a:r>
              <a:rPr lang="en-US" dirty="0" smtClean="0"/>
              <a:t>11.25 </a:t>
            </a:r>
            <a:r>
              <a:rPr lang="en-US" dirty="0"/>
              <a:t>– </a:t>
            </a:r>
            <a:r>
              <a:rPr lang="en-US" dirty="0" err="1" smtClean="0"/>
              <a:t>Alease</a:t>
            </a:r>
            <a:r>
              <a:rPr lang="en-US" dirty="0" smtClean="0"/>
              <a:t> D.</a:t>
            </a:r>
            <a:endParaRPr lang="en-US" dirty="0"/>
          </a:p>
          <a:p>
            <a:r>
              <a:rPr lang="en-US" dirty="0" smtClean="0"/>
              <a:t>11.28 – Emily D.</a:t>
            </a:r>
            <a:endParaRPr lang="en-US" dirty="0"/>
          </a:p>
          <a:p>
            <a:r>
              <a:rPr lang="en-US" dirty="0" smtClean="0"/>
              <a:t>11.26 – Aidan G.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3584" y="1743640"/>
            <a:ext cx="4864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CRISPR/Cas9 system for gene editing</a:t>
            </a:r>
          </a:p>
          <a:p>
            <a:endParaRPr lang="en-US" sz="1800" dirty="0"/>
          </a:p>
          <a:p>
            <a:r>
              <a:rPr lang="en-US" sz="1800" dirty="0"/>
              <a:t>https://www.youtube.com/watch?v=2pp17E4E-O8</a:t>
            </a:r>
          </a:p>
        </p:txBody>
      </p:sp>
    </p:spTree>
    <p:extLst>
      <p:ext uri="{BB962C8B-B14F-4D97-AF65-F5344CB8AC3E}">
        <p14:creationId xmlns:p14="http://schemas.microsoft.com/office/powerpoint/2010/main" val="188058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6080" y="5009664"/>
            <a:ext cx="4033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https://www.jax.org/news-and-insights/jax-blog/2016/february/three-crispr-approaches-for-mouse-genome-editing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000" y="635506"/>
            <a:ext cx="8361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1) injecting </a:t>
            </a:r>
            <a:r>
              <a:rPr lang="en-US" sz="2000" dirty="0"/>
              <a:t>Cas9 mRNA and </a:t>
            </a:r>
            <a:r>
              <a:rPr lang="en-US" sz="2000" dirty="0" smtClean="0"/>
              <a:t>guide RNA </a:t>
            </a:r>
            <a:r>
              <a:rPr lang="en-US" sz="2000" dirty="0"/>
              <a:t>(</a:t>
            </a:r>
            <a:r>
              <a:rPr lang="en-US" sz="2000" dirty="0" err="1"/>
              <a:t>sgRNA</a:t>
            </a:r>
            <a:r>
              <a:rPr lang="en-US" sz="2000" dirty="0"/>
              <a:t>) directly into mouse embryos to generate precise genomic edits into specific loci </a:t>
            </a:r>
          </a:p>
          <a:p>
            <a:endParaRPr lang="en-US" sz="2000" dirty="0"/>
          </a:p>
        </p:txBody>
      </p:sp>
      <p:pic>
        <p:nvPicPr>
          <p:cNvPr id="1026" name="Picture 2" descr="KO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1578292"/>
            <a:ext cx="44767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6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35052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24578" name="Picture 3" descr="C:\Documents and Settings\Pat Estes\Desktop\Gilbert DevBio book\text art\G11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r="75999" b="13333"/>
          <a:stretch>
            <a:fillRect/>
          </a:stretch>
        </p:blipFill>
        <p:spPr bwMode="auto">
          <a:xfrm>
            <a:off x="1828800" y="342900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1524000" y="2133600"/>
            <a:ext cx="7164388" cy="5087938"/>
            <a:chOff x="912" y="1680"/>
            <a:chExt cx="4513" cy="3205"/>
          </a:xfrm>
        </p:grpSpPr>
        <p:pic>
          <p:nvPicPr>
            <p:cNvPr id="24585" name="Picture 5" descr="DevBio8e-Fig-11-30-0.jpg                                       00000D29Gilbert 8e IRL                 7C25B07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4273" cy="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7190" name="Rectangle 6"/>
            <p:cNvSpPr>
              <a:spLocks noChangeArrowheads="1"/>
            </p:cNvSpPr>
            <p:nvPr/>
          </p:nvSpPr>
          <p:spPr bwMode="auto">
            <a:xfrm>
              <a:off x="912" y="2016"/>
              <a:ext cx="187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7191" name="Rectangle 7"/>
            <p:cNvSpPr>
              <a:spLocks noChangeArrowheads="1"/>
            </p:cNvSpPr>
            <p:nvPr/>
          </p:nvSpPr>
          <p:spPr bwMode="auto">
            <a:xfrm>
              <a:off x="1632" y="2064"/>
              <a:ext cx="18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427038" y="2717800"/>
            <a:ext cx="4206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Pluripotent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Source of embryonic stem cells (ES cells)</a:t>
            </a: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1312133" y="305267"/>
            <a:ext cx="6801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Arial" charset="0"/>
                <a:cs typeface="+mn-cs"/>
              </a:rPr>
              <a:t>How to make transgenic mice </a:t>
            </a:r>
          </a:p>
          <a:p>
            <a:pPr>
              <a:defRPr/>
            </a:pPr>
            <a:r>
              <a:rPr lang="en-US" sz="3600" b="1" dirty="0" smtClean="0">
                <a:latin typeface="Arial" charset="0"/>
                <a:cs typeface="+mn-cs"/>
              </a:rPr>
              <a:t>(like a GFP  reporter line) 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5767388" y="6218238"/>
            <a:ext cx="319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latin typeface="Times" charset="0"/>
                <a:cs typeface="+mn-cs"/>
              </a:rPr>
              <a:t>mammalian blastula 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593725" y="1630363"/>
            <a:ext cx="627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  <a:cs typeface="+mn-cs"/>
              </a:rPr>
              <a:t>Inner Cell Mass (</a:t>
            </a:r>
            <a:r>
              <a:rPr lang="en-US" dirty="0">
                <a:latin typeface="Times" charset="0"/>
                <a:cs typeface="+mn-cs"/>
              </a:rPr>
              <a:t>ICM) generates embryo proper</a:t>
            </a:r>
          </a:p>
        </p:txBody>
      </p:sp>
    </p:spTree>
    <p:extLst>
      <p:ext uri="{BB962C8B-B14F-4D97-AF65-F5344CB8AC3E}">
        <p14:creationId xmlns:p14="http://schemas.microsoft.com/office/powerpoint/2010/main" val="258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04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852"/>
            <a:ext cx="8431797" cy="63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2013284" y="0"/>
            <a:ext cx="62243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Arial" charset="0"/>
                <a:cs typeface="+mn-cs"/>
              </a:rPr>
              <a:t>Transgenic Mice – </a:t>
            </a:r>
          </a:p>
          <a:p>
            <a:pPr>
              <a:defRPr/>
            </a:pPr>
            <a:r>
              <a:rPr lang="en-US" sz="1400" b="1" dirty="0" smtClean="0">
                <a:latin typeface="Arial" charset="0"/>
                <a:cs typeface="+mn-cs"/>
              </a:rPr>
              <a:t>“knock in” adding an exogenous gene (e.g. a reporter transgene)</a:t>
            </a:r>
          </a:p>
          <a:p>
            <a:pPr>
              <a:defRPr/>
            </a:pPr>
            <a:endParaRPr lang="en-US" b="1" dirty="0" smtClean="0">
              <a:latin typeface="Arial" charset="0"/>
              <a:cs typeface="+mn-cs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  <a:cs typeface="+mn-cs"/>
              </a:rPr>
              <a:t>Embryonic stem (ES) cells are inner cell mass </a:t>
            </a:r>
            <a:r>
              <a:rPr lang="en-US" sz="1800" dirty="0" err="1" smtClean="0">
                <a:latin typeface="Arial" charset="0"/>
                <a:cs typeface="+mn-cs"/>
              </a:rPr>
              <a:t>blastomeres</a:t>
            </a:r>
            <a:endParaRPr lang="en-US" sz="180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sz="180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>
                <a:latin typeface="Arial" charset="0"/>
              </a:rPr>
              <a:t>ES cells retain </a:t>
            </a:r>
            <a:r>
              <a:rPr lang="en-US" sz="1800" dirty="0" err="1">
                <a:latin typeface="Arial" charset="0"/>
              </a:rPr>
              <a:t>totipotency</a:t>
            </a:r>
            <a:r>
              <a:rPr lang="en-US" sz="1800" dirty="0">
                <a:latin typeface="Arial" charset="0"/>
              </a:rPr>
              <a:t> and </a:t>
            </a:r>
            <a:r>
              <a:rPr lang="en-US" sz="1800" dirty="0" smtClean="0">
                <a:latin typeface="Arial" charset="0"/>
              </a:rPr>
              <a:t>can </a:t>
            </a:r>
            <a:r>
              <a:rPr lang="en-US" sz="1800" dirty="0">
                <a:latin typeface="Arial" charset="0"/>
              </a:rPr>
              <a:t>contribute to all organs if injected into a </a:t>
            </a:r>
            <a:r>
              <a:rPr lang="en-US" sz="1800" dirty="0" smtClean="0">
                <a:latin typeface="Arial" charset="0"/>
              </a:rPr>
              <a:t>host embryo</a:t>
            </a:r>
            <a:endParaRPr lang="en-US" sz="1800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15200" y="838200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Retrovirus vector - random insertion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010400" y="167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04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5" b="3500"/>
          <a:stretch>
            <a:fillRect/>
          </a:stretch>
        </p:blipFill>
        <p:spPr bwMode="auto">
          <a:xfrm>
            <a:off x="2063750" y="838200"/>
            <a:ext cx="65468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4038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Treated ES cell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reintroduced into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another early stage embryo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and integrated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Cells from both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host ES cells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treated ES cells</a:t>
            </a: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2895600" y="228600"/>
            <a:ext cx="4267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Transgenic Mice</a:t>
            </a:r>
            <a:endParaRPr lang="en-US" b="1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04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r="21445"/>
          <a:stretch>
            <a:fillRect/>
          </a:stretch>
        </p:blipFill>
        <p:spPr bwMode="auto">
          <a:xfrm>
            <a:off x="3962400" y="304800"/>
            <a:ext cx="48768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4191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Germline: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some gametes 	derived from donor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Mate with wild-type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some progeny will 	carry 1 copy of the 	inserted gene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When heterozygous progeny are mated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25% offspring 	will have 2 copies of 	inserted gene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2895600" y="228600"/>
            <a:ext cx="4267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Transgenic Mice</a:t>
            </a:r>
            <a:endParaRPr lang="en-US" b="1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1524000" y="1770063"/>
            <a:ext cx="7164388" cy="5087937"/>
            <a:chOff x="912" y="1680"/>
            <a:chExt cx="4513" cy="3205"/>
          </a:xfrm>
        </p:grpSpPr>
        <p:pic>
          <p:nvPicPr>
            <p:cNvPr id="34820" name="Picture 5" descr="DevBio8e-Fig-11-30-0.jpg                                       00000D29Gilbert 8e IRL                 7C25B07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4273" cy="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518" name="Rectangle 6"/>
            <p:cNvSpPr>
              <a:spLocks noChangeArrowheads="1"/>
            </p:cNvSpPr>
            <p:nvPr/>
          </p:nvSpPr>
          <p:spPr bwMode="auto">
            <a:xfrm>
              <a:off x="912" y="2016"/>
              <a:ext cx="187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8519" name="Rectangle 7"/>
            <p:cNvSpPr>
              <a:spLocks noChangeArrowheads="1"/>
            </p:cNvSpPr>
            <p:nvPr/>
          </p:nvSpPr>
          <p:spPr bwMode="auto">
            <a:xfrm>
              <a:off x="1632" y="2064"/>
              <a:ext cx="18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Human ES cells</a:t>
            </a: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34448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possible uses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degenerative nervous system disorders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spinal injuries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immune deficiencies</a:t>
            </a:r>
          </a:p>
        </p:txBody>
      </p:sp>
    </p:spTree>
    <p:extLst>
      <p:ext uri="{BB962C8B-B14F-4D97-AF65-F5344CB8AC3E}">
        <p14:creationId xmlns:p14="http://schemas.microsoft.com/office/powerpoint/2010/main" val="25473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Human ES cells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3444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Sources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early embryos - ICM or morula (discarded after </a:t>
            </a:r>
            <a:r>
              <a:rPr lang="en-US" i="1" smtClean="0">
                <a:latin typeface="Arial" charset="0"/>
                <a:cs typeface="+mn-cs"/>
              </a:rPr>
              <a:t>in vitro</a:t>
            </a:r>
            <a:r>
              <a:rPr lang="en-US" smtClean="0">
                <a:latin typeface="Arial" charset="0"/>
                <a:cs typeface="+mn-cs"/>
              </a:rPr>
              <a:t> fertilization efforts)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germ cell precursors from spontaneously aborted fetus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3810000" y="1884363"/>
            <a:ext cx="5106988" cy="3830637"/>
            <a:chOff x="2400" y="1187"/>
            <a:chExt cx="3217" cy="2413"/>
          </a:xfrm>
        </p:grpSpPr>
        <p:pic>
          <p:nvPicPr>
            <p:cNvPr id="35845" name="Picture 5" descr="DevBio8e-Fig-21-26-1.jpg                                       0000008FGilbert 8e IRL                 0000000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187"/>
              <a:ext cx="3217" cy="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542" name="Rectangle 6"/>
            <p:cNvSpPr>
              <a:spLocks noChangeArrowheads="1"/>
            </p:cNvSpPr>
            <p:nvPr/>
          </p:nvSpPr>
          <p:spPr bwMode="auto">
            <a:xfrm>
              <a:off x="2544" y="3264"/>
              <a:ext cx="52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914400" y="5943600"/>
            <a:ext cx="596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not immunologically matched to the patient</a:t>
            </a:r>
          </a:p>
        </p:txBody>
      </p:sp>
    </p:spTree>
    <p:extLst>
      <p:ext uri="{BB962C8B-B14F-4D97-AF65-F5344CB8AC3E}">
        <p14:creationId xmlns:p14="http://schemas.microsoft.com/office/powerpoint/2010/main" val="31749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36866" name="Picture 4" descr="DevBio9e-Fig-17-23-0.jpg                                       00834AE2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2250"/>
            <a:ext cx="8535987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3292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add paracrine factors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signaling molecules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culture with other cell types or ECM</a:t>
            </a:r>
          </a:p>
        </p:txBody>
      </p:sp>
    </p:spTree>
    <p:extLst>
      <p:ext uri="{BB962C8B-B14F-4D97-AF65-F5344CB8AC3E}">
        <p14:creationId xmlns:p14="http://schemas.microsoft.com/office/powerpoint/2010/main" val="29039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35052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8914" name="Picture 3" descr="C:\Documents and Settings\Pat Estes\Desktop\Gilbert DevBio book\text art\G11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r="75999" b="13333"/>
          <a:stretch>
            <a:fillRect/>
          </a:stretch>
        </p:blipFill>
        <p:spPr bwMode="auto">
          <a:xfrm>
            <a:off x="1828800" y="342900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1524000" y="2133600"/>
            <a:ext cx="7164388" cy="5087938"/>
            <a:chOff x="912" y="1680"/>
            <a:chExt cx="4513" cy="3205"/>
          </a:xfrm>
        </p:grpSpPr>
        <p:pic>
          <p:nvPicPr>
            <p:cNvPr id="38921" name="Picture 5" descr="DevBio8e-Fig-11-30-0.jpg                                       00000D29Gilbert 8e IRL                 7C25B07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4273" cy="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614" name="Rectangle 6"/>
            <p:cNvSpPr>
              <a:spLocks noChangeArrowheads="1"/>
            </p:cNvSpPr>
            <p:nvPr/>
          </p:nvSpPr>
          <p:spPr bwMode="auto">
            <a:xfrm>
              <a:off x="912" y="2016"/>
              <a:ext cx="187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2615" name="Rectangle 7"/>
            <p:cNvSpPr>
              <a:spLocks noChangeArrowheads="1"/>
            </p:cNvSpPr>
            <p:nvPr/>
          </p:nvSpPr>
          <p:spPr bwMode="auto">
            <a:xfrm>
              <a:off x="1632" y="2064"/>
              <a:ext cx="18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427038" y="2717800"/>
            <a:ext cx="42068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  <a:cs typeface="+mn-cs"/>
              </a:rPr>
              <a:t>ICM cells express:</a:t>
            </a:r>
          </a:p>
          <a:p>
            <a:pPr>
              <a:defRPr/>
            </a:pP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600" dirty="0" smtClean="0">
                <a:latin typeface="Arial" charset="0"/>
                <a:cs typeface="+mn-cs"/>
              </a:rPr>
              <a:t>Oct4, sox2 </a:t>
            </a:r>
            <a:r>
              <a:rPr lang="en-US" sz="1600" dirty="0">
                <a:latin typeface="Arial" charset="0"/>
                <a:cs typeface="+mn-cs"/>
              </a:rPr>
              <a:t>and </a:t>
            </a:r>
            <a:r>
              <a:rPr lang="en-US" sz="1600" dirty="0" err="1">
                <a:latin typeface="Arial" charset="0"/>
                <a:cs typeface="+mn-cs"/>
              </a:rPr>
              <a:t>Nanog</a:t>
            </a: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600" dirty="0">
                <a:latin typeface="Arial" charset="0"/>
                <a:cs typeface="+mn-cs"/>
              </a:rPr>
              <a:t>Critical for maintenance of pluripotency</a:t>
            </a:r>
          </a:p>
          <a:p>
            <a:pPr>
              <a:defRPr/>
            </a:pP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600" dirty="0" smtClean="0">
                <a:latin typeface="Arial" charset="0"/>
                <a:cs typeface="+mn-cs"/>
              </a:rPr>
              <a:t>Can we reprogram an adult cell to become like and ES cell again???</a:t>
            </a: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457200" y="533400"/>
            <a:ext cx="638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Inner cell mass niche genes </a:t>
            </a:r>
          </a:p>
        </p:txBody>
      </p:sp>
      <p:sp>
        <p:nvSpPr>
          <p:cNvPr id="452619" name="Text Box 11"/>
          <p:cNvSpPr txBox="1">
            <a:spLocks noChangeArrowheads="1"/>
          </p:cNvSpPr>
          <p:nvPr/>
        </p:nvSpPr>
        <p:spPr bwMode="auto">
          <a:xfrm>
            <a:off x="5767388" y="6218238"/>
            <a:ext cx="319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latin typeface="Times" charset="0"/>
                <a:cs typeface="+mn-cs"/>
              </a:rPr>
              <a:t>mammalian blastula </a:t>
            </a:r>
          </a:p>
        </p:txBody>
      </p:sp>
      <p:sp>
        <p:nvSpPr>
          <p:cNvPr id="452620" name="Text Box 12"/>
          <p:cNvSpPr txBox="1">
            <a:spLocks noChangeArrowheads="1"/>
          </p:cNvSpPr>
          <p:nvPr/>
        </p:nvSpPr>
        <p:spPr bwMode="auto">
          <a:xfrm>
            <a:off x="593725" y="1630363"/>
            <a:ext cx="627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Arial" charset="0"/>
                <a:cs typeface="+mn-cs"/>
              </a:rPr>
              <a:t>Inner Cell Mass (</a:t>
            </a:r>
            <a:r>
              <a:rPr lang="en-US">
                <a:latin typeface="Times" charset="0"/>
                <a:cs typeface="+mn-cs"/>
              </a:rPr>
              <a:t>ICM) generates embryo proper</a:t>
            </a:r>
          </a:p>
        </p:txBody>
      </p:sp>
    </p:spTree>
    <p:extLst>
      <p:ext uri="{BB962C8B-B14F-4D97-AF65-F5344CB8AC3E}">
        <p14:creationId xmlns:p14="http://schemas.microsoft.com/office/powerpoint/2010/main" val="1194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HOX genes flies and mice</a:t>
            </a:r>
          </a:p>
        </p:txBody>
      </p:sp>
    </p:spTree>
    <p:extLst>
      <p:ext uri="{BB962C8B-B14F-4D97-AF65-F5344CB8AC3E}">
        <p14:creationId xmlns:p14="http://schemas.microsoft.com/office/powerpoint/2010/main" val="1973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latin typeface="Arial" charset="0"/>
                <a:cs typeface="+mj-cs"/>
              </a:rPr>
              <a:t>Reprogram adult skin cell without using oocyte or blastula  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+mj-cs"/>
              </a:rPr>
              <a:t>iPS - induced pluripotent cells</a:t>
            </a:r>
            <a:r>
              <a:rPr lang="en-US" sz="2000" smtClean="0">
                <a:solidFill>
                  <a:schemeClr val="tx1"/>
                </a:solidFill>
                <a:latin typeface="Arial" charset="0"/>
                <a:cs typeface="+mj-cs"/>
              </a:rPr>
              <a:t> </a:t>
            </a:r>
          </a:p>
        </p:txBody>
      </p:sp>
      <p:pic>
        <p:nvPicPr>
          <p:cNvPr id="39938" name="Picture 3" descr="DevBio8e-Fig-21-26-2.jpg                                       0000008FGilbert 8e IRL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763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0" y="1828800"/>
            <a:ext cx="3581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20700" indent="-520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5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000" dirty="0" smtClean="0">
                <a:latin typeface="Arial" charset="0"/>
                <a:cs typeface="+mn-cs"/>
              </a:rPr>
              <a:t>take adult skin cell nucleus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dirty="0" smtClean="0">
                <a:latin typeface="Arial" charset="0"/>
                <a:cs typeface="+mn-cs"/>
              </a:rPr>
              <a:t>add back genes that will give it pluripotent properties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dirty="0" err="1" smtClean="0">
                <a:latin typeface="Arial" charset="0"/>
                <a:cs typeface="+mn-cs"/>
              </a:rPr>
              <a:t>nanog</a:t>
            </a:r>
            <a:r>
              <a:rPr lang="en-US" sz="2000" dirty="0" smtClean="0">
                <a:latin typeface="Arial" charset="0"/>
                <a:cs typeface="+mn-cs"/>
              </a:rPr>
              <a:t>, Oct4, etc.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  <a:cs typeface="+mn-cs"/>
              </a:rPr>
              <a:t>	called </a:t>
            </a:r>
            <a:r>
              <a:rPr lang="en-US" sz="2000" dirty="0" err="1" smtClean="0">
                <a:latin typeface="Arial" charset="0"/>
                <a:cs typeface="+mn-cs"/>
              </a:rPr>
              <a:t>iPS</a:t>
            </a:r>
            <a:r>
              <a:rPr lang="en-US" sz="2000" dirty="0" smtClean="0">
                <a:latin typeface="Arial" charset="0"/>
                <a:cs typeface="+mn-cs"/>
              </a:rPr>
              <a:t> - induced pluripotent stem cells </a:t>
            </a: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3429000" y="3856697"/>
            <a:ext cx="5638800" cy="181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H="1" flipV="1">
            <a:off x="5867400" y="18288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4114800" y="1295400"/>
            <a:ext cx="236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Times" charset="0"/>
                <a:cs typeface="+mn-cs"/>
              </a:rPr>
              <a:t>add in plasmids expressing </a:t>
            </a:r>
            <a:r>
              <a:rPr lang="en-US" dirty="0" err="1">
                <a:latin typeface="Times" charset="0"/>
                <a:cs typeface="+mn-cs"/>
              </a:rPr>
              <a:t>nanog</a:t>
            </a:r>
            <a:r>
              <a:rPr lang="en-US" dirty="0">
                <a:latin typeface="Times" charset="0"/>
                <a:cs typeface="+mn-cs"/>
              </a:rPr>
              <a:t>, </a:t>
            </a:r>
            <a:r>
              <a:rPr lang="en-US" dirty="0" smtClean="0">
                <a:latin typeface="Times" charset="0"/>
                <a:cs typeface="+mn-cs"/>
              </a:rPr>
              <a:t>sox2, oct4</a:t>
            </a:r>
            <a:endParaRPr lang="en-US" dirty="0">
              <a:latin typeface="Times" charset="0"/>
              <a:cs typeface="+mn-cs"/>
            </a:endParaRP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188913" y="6248400"/>
            <a:ext cx="895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Times" charset="0"/>
                <a:cs typeface="+mn-cs"/>
              </a:rPr>
              <a:t>first generated by Shinya Yamanaka at Kyoto University, Japan in 2006</a:t>
            </a:r>
          </a:p>
        </p:txBody>
      </p:sp>
      <p:sp>
        <p:nvSpPr>
          <p:cNvPr id="453641" name="Text Box 9"/>
          <p:cNvSpPr txBox="1">
            <a:spLocks noChangeArrowheads="1"/>
          </p:cNvSpPr>
          <p:nvPr/>
        </p:nvSpPr>
        <p:spPr bwMode="auto">
          <a:xfrm>
            <a:off x="5646807" y="476316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5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identify </a:t>
            </a:r>
            <a:r>
              <a:rPr lang="en-US" dirty="0" err="1" smtClean="0">
                <a:cs typeface="+mj-cs"/>
              </a:rPr>
              <a:t>nanog</a:t>
            </a:r>
            <a:r>
              <a:rPr lang="en-US" dirty="0" smtClean="0">
                <a:cs typeface="+mj-cs"/>
              </a:rPr>
              <a:t>, sox2 and oct4 in the first place?</a:t>
            </a:r>
          </a:p>
        </p:txBody>
      </p:sp>
      <p:pic>
        <p:nvPicPr>
          <p:cNvPr id="40962" name="Picture 3" descr="DevBio9e-Fig-17-25-0.jpg                                       00834B0A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" y="2123440"/>
            <a:ext cx="5738813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3726307" y="5115560"/>
            <a:ext cx="53575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Times" charset="0"/>
                <a:cs typeface="+mn-cs"/>
              </a:rPr>
              <a:t>Fbx15 enhancer only activated in ES cells</a:t>
            </a:r>
          </a:p>
          <a:p>
            <a:pPr>
              <a:defRPr/>
            </a:pPr>
            <a:endParaRPr lang="en-US" dirty="0" smtClean="0">
              <a:latin typeface="Times" charset="0"/>
              <a:cs typeface="+mn-cs"/>
            </a:endParaRPr>
          </a:p>
          <a:p>
            <a:pPr>
              <a:defRPr/>
            </a:pPr>
            <a:r>
              <a:rPr lang="en-US" sz="1600" dirty="0" smtClean="0">
                <a:latin typeface="Times" charset="0"/>
                <a:cs typeface="+mn-cs"/>
              </a:rPr>
              <a:t>Shinya </a:t>
            </a:r>
            <a:r>
              <a:rPr lang="en-US" sz="1600" dirty="0">
                <a:latin typeface="Times" charset="0"/>
                <a:cs typeface="+mn-cs"/>
              </a:rPr>
              <a:t>Yamanaka at Kyoto University</a:t>
            </a:r>
          </a:p>
        </p:txBody>
      </p:sp>
    </p:spTree>
    <p:extLst>
      <p:ext uri="{BB962C8B-B14F-4D97-AF65-F5344CB8AC3E}">
        <p14:creationId xmlns:p14="http://schemas.microsoft.com/office/powerpoint/2010/main" val="2990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Induction of Pluripotent Stem Cells</a:t>
            </a:r>
            <a:br>
              <a:rPr lang="en-US" sz="3600" smtClean="0">
                <a:ea typeface="+mj-ea"/>
                <a:cs typeface="+mj-cs"/>
              </a:rPr>
            </a:br>
            <a:r>
              <a:rPr lang="en-US" sz="3600" smtClean="0">
                <a:ea typeface="+mj-ea"/>
                <a:cs typeface="+mj-cs"/>
              </a:rPr>
              <a:t>from Mouse Embryonic and Adult</a:t>
            </a:r>
            <a:br>
              <a:rPr lang="en-US" sz="3600" smtClean="0">
                <a:ea typeface="+mj-ea"/>
                <a:cs typeface="+mj-cs"/>
              </a:rPr>
            </a:br>
            <a:r>
              <a:rPr lang="en-US" sz="3600" smtClean="0">
                <a:ea typeface="+mj-ea"/>
                <a:cs typeface="+mj-cs"/>
              </a:rPr>
              <a:t>Fibroblast Cultures by Defined Factors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772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Kazutoshi Takahashi1 and Shinya Yamanaka1,2,*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Department of Stem Cell Biology, Institute for Frontier Medical Sciences, Kyoto University, Kyoto 606-8507, Japan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CREST, Japan Science and Technology Agency, Kawaguchi 332-0012, Japan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*Contact: yamanaka@frontier.kyoto-u.ac.jp</a:t>
            </a:r>
          </a:p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27125" y="3832225"/>
            <a:ext cx="415023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Cell 126, 663–676, August 25, 2006 ª2006 Elsevier </a:t>
            </a:r>
            <a:r>
              <a:rPr lang="en-US" altLang="en-US" sz="1400" dirty="0" err="1" smtClean="0"/>
              <a:t>Inc</a:t>
            </a:r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r>
              <a:rPr lang="en-US" altLang="en-US" sz="2000" b="1" dirty="0" smtClean="0"/>
              <a:t>We will discuss this paper on ???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98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3" y="657726"/>
            <a:ext cx="702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 cells and </a:t>
            </a:r>
            <a:r>
              <a:rPr lang="en-US" dirty="0" err="1" smtClean="0"/>
              <a:t>iPS</a:t>
            </a:r>
            <a:r>
              <a:rPr lang="en-US" dirty="0" smtClean="0"/>
              <a:t> cells can be grown into organoids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0" y="1590528"/>
            <a:ext cx="6529137" cy="4589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8272" y="1590528"/>
            <a:ext cx="3769895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Test drugs</a:t>
            </a:r>
          </a:p>
          <a:p>
            <a:endParaRPr lang="en-US" sz="1800" dirty="0"/>
          </a:p>
          <a:p>
            <a:r>
              <a:rPr lang="en-US" sz="1800" dirty="0" smtClean="0"/>
              <a:t>Make them from diseased individuals and see what goes wrong</a:t>
            </a:r>
          </a:p>
          <a:p>
            <a:endParaRPr lang="en-US" sz="1800" dirty="0"/>
          </a:p>
          <a:p>
            <a:r>
              <a:rPr lang="en-US" sz="1800" dirty="0" smtClean="0"/>
              <a:t>Genetically manipulate and see effect on organogenesis</a:t>
            </a:r>
          </a:p>
          <a:p>
            <a:endParaRPr lang="en-US" sz="1800" dirty="0"/>
          </a:p>
          <a:p>
            <a:r>
              <a:rPr lang="en-US" sz="1800" dirty="0" smtClean="0"/>
              <a:t>Eventually make tissue/organ for transplant into an individual</a:t>
            </a:r>
          </a:p>
          <a:p>
            <a:endParaRPr lang="en-US" sz="1800" dirty="0"/>
          </a:p>
          <a:p>
            <a:r>
              <a:rPr lang="en-US" sz="1800" dirty="0" smtClean="0"/>
              <a:t>Recently creation of ovary and induction of egg cell fate from mouse </a:t>
            </a:r>
            <a:r>
              <a:rPr lang="en-US" sz="1800" dirty="0" err="1" smtClean="0"/>
              <a:t>iPS</a:t>
            </a:r>
            <a:r>
              <a:rPr lang="en-US" sz="1800" dirty="0" smtClean="0"/>
              <a:t> cells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8019" y="6129844"/>
            <a:ext cx="4998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Nadauld</a:t>
            </a:r>
            <a:r>
              <a:rPr lang="en-US" sz="900" dirty="0"/>
              <a:t>, L. D.; Garcia, S.; </a:t>
            </a:r>
            <a:r>
              <a:rPr lang="en-US" sz="900" dirty="0" err="1"/>
              <a:t>Natsoulis</a:t>
            </a:r>
            <a:r>
              <a:rPr lang="en-US" sz="900" dirty="0"/>
              <a:t>, G.; Bell, J. M.; </a:t>
            </a:r>
            <a:r>
              <a:rPr lang="en-US" sz="900" dirty="0" err="1"/>
              <a:t>Miotke</a:t>
            </a:r>
            <a:r>
              <a:rPr lang="en-US" sz="900" dirty="0"/>
              <a:t>, L.; </a:t>
            </a:r>
            <a:r>
              <a:rPr lang="en-US" sz="900" dirty="0" err="1"/>
              <a:t>Hopmans</a:t>
            </a:r>
            <a:r>
              <a:rPr lang="en-US" sz="900" dirty="0"/>
              <a:t>, E. S.; Ji, H. P. (2014). "Metastatic tumor evolution and organoid modeling implicate TGFBR2as a cancer driver in diffuse gastric cancer". </a:t>
            </a:r>
            <a:r>
              <a:rPr lang="en-US" sz="900" i="1" dirty="0"/>
              <a:t>Genome Biology</a:t>
            </a:r>
            <a:r>
              <a:rPr lang="en-US" sz="900" dirty="0"/>
              <a:t>. </a:t>
            </a:r>
            <a:r>
              <a:rPr lang="en-US" sz="900" b="1" dirty="0"/>
              <a:t>15</a:t>
            </a:r>
            <a:r>
              <a:rPr lang="en-US" sz="900" dirty="0"/>
              <a:t>: 8. </a:t>
            </a:r>
            <a:r>
              <a:rPr lang="en-US" sz="900" dirty="0">
                <a:hlinkClick r:id="rId2" tooltip="Digital object identifier"/>
              </a:rPr>
              <a:t>doi</a:t>
            </a:r>
            <a:r>
              <a:rPr lang="en-US" sz="900" dirty="0"/>
              <a:t>:</a:t>
            </a:r>
            <a:r>
              <a:rPr lang="en-US" sz="900" dirty="0">
                <a:hlinkClick r:id="rId3"/>
              </a:rPr>
              <a:t>10.1186/s13059-014-0428-9</a:t>
            </a:r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>
            <a:off x="322748" y="1667827"/>
            <a:ext cx="5509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In patient’s primary tumor – (non-metastatic)  one allele of TGFBR2 (</a:t>
            </a:r>
            <a:r>
              <a:rPr lang="en-US" sz="1800" dirty="0" err="1"/>
              <a:t>TGFbeta</a:t>
            </a:r>
            <a:r>
              <a:rPr lang="en-US" sz="1800" dirty="0"/>
              <a:t> Receptor) gene mutated</a:t>
            </a:r>
          </a:p>
          <a:p>
            <a:endParaRPr lang="en-US" sz="1800" dirty="0"/>
          </a:p>
          <a:p>
            <a:r>
              <a:rPr lang="en-US" sz="1800" dirty="0"/>
              <a:t>Metastatic cells -  both alleles of the TGFBR2 gene mutated</a:t>
            </a:r>
          </a:p>
          <a:p>
            <a:endParaRPr lang="en-US" sz="1800" dirty="0"/>
          </a:p>
          <a:p>
            <a:r>
              <a:rPr lang="en-US" sz="1800" dirty="0"/>
              <a:t>Create a knock down of TGFBR2 in mouse ES cells – shRNA (short hairpin RNA molecules) (RNAi strategy)</a:t>
            </a:r>
          </a:p>
          <a:p>
            <a:endParaRPr lang="en-US" sz="1800" dirty="0"/>
          </a:p>
          <a:p>
            <a:r>
              <a:rPr lang="en-US" sz="1800" dirty="0"/>
              <a:t>Grow the gastric organoid from mouse ES cells</a:t>
            </a:r>
          </a:p>
          <a:p>
            <a:endParaRPr lang="en-US" sz="1800" dirty="0"/>
          </a:p>
          <a:p>
            <a:r>
              <a:rPr lang="en-US" sz="1800" dirty="0"/>
              <a:t>See evidence of higher rates of metastasis when TGFBR2 activity is knocked down.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496561" y="732341"/>
            <a:ext cx="4023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Organoids and gastric tumors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36" y="1667827"/>
            <a:ext cx="2863164" cy="2886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380" y="4581667"/>
            <a:ext cx="260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Immunofluorecent</a:t>
            </a:r>
            <a:r>
              <a:rPr lang="en-US" sz="900" dirty="0"/>
              <a:t> image of human gastric organoid derived stained with E-cadherin (green), MUC5AC (red) and DAPI (blue). Credit: Kyle McCracken</a:t>
            </a:r>
          </a:p>
          <a:p>
            <a:endParaRPr lang="en-US" sz="1800" dirty="0"/>
          </a:p>
          <a:p>
            <a:r>
              <a:rPr lang="en-US" sz="900" dirty="0"/>
              <a:t>Read more at: https://medicalxpress.com/news/2014-10-scientists-human-stomach-tissue-lab.html#jCp</a:t>
            </a:r>
          </a:p>
        </p:txBody>
      </p:sp>
    </p:spTree>
    <p:extLst>
      <p:ext uri="{BB962C8B-B14F-4D97-AF65-F5344CB8AC3E}">
        <p14:creationId xmlns:p14="http://schemas.microsoft.com/office/powerpoint/2010/main" val="152362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7884" y="2092293"/>
            <a:ext cx="74445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Human induced pluripotent stem cells (</a:t>
            </a:r>
            <a:r>
              <a:rPr lang="en-US" sz="1800" dirty="0" err="1"/>
              <a:t>iPS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r>
              <a:rPr lang="en-US" sz="1800" dirty="0"/>
              <a:t>USE CRISPR system to introduce targeted mutations in genes relevant to kidney </a:t>
            </a:r>
            <a:r>
              <a:rPr lang="en-US" sz="1800" dirty="0" smtClean="0"/>
              <a:t>diseases</a:t>
            </a:r>
          </a:p>
          <a:p>
            <a:endParaRPr lang="en-US" sz="1800" dirty="0"/>
          </a:p>
          <a:p>
            <a:r>
              <a:rPr lang="en-US" sz="1800" dirty="0"/>
              <a:t>human kidney organoids - exhibited disease-specific phenotypes</a:t>
            </a:r>
          </a:p>
          <a:p>
            <a:endParaRPr lang="en-US" sz="1800" dirty="0"/>
          </a:p>
          <a:p>
            <a:r>
              <a:rPr lang="en-US" sz="1800" dirty="0"/>
              <a:t> create models of human disease in laboratory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06938" y="5693132"/>
            <a:ext cx="8115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 Freedman, BS; Brooks, CR; Lam, AQ; Fu, H; </a:t>
            </a:r>
            <a:r>
              <a:rPr lang="en-US" sz="900" dirty="0" err="1"/>
              <a:t>Morizane</a:t>
            </a:r>
            <a:r>
              <a:rPr lang="en-US" sz="900" dirty="0"/>
              <a:t>, R; Agrawal, V; </a:t>
            </a:r>
            <a:r>
              <a:rPr lang="en-US" sz="900" dirty="0" err="1"/>
              <a:t>Saad</a:t>
            </a:r>
            <a:r>
              <a:rPr lang="en-US" sz="900" dirty="0"/>
              <a:t>, AF; Li, MK; Hughes, MR; </a:t>
            </a:r>
            <a:r>
              <a:rPr lang="en-US" sz="900" dirty="0" err="1"/>
              <a:t>Werff</a:t>
            </a:r>
            <a:r>
              <a:rPr lang="en-US" sz="900" dirty="0"/>
              <a:t>, RV; Peters, DT; Lu, J; </a:t>
            </a:r>
            <a:r>
              <a:rPr lang="en-US" sz="900" dirty="0" err="1"/>
              <a:t>Baccei</a:t>
            </a:r>
            <a:r>
              <a:rPr lang="en-US" sz="900" dirty="0"/>
              <a:t>, A; </a:t>
            </a:r>
            <a:r>
              <a:rPr lang="en-US" sz="900" dirty="0" err="1"/>
              <a:t>Siedlecki</a:t>
            </a:r>
            <a:r>
              <a:rPr lang="en-US" sz="900" dirty="0"/>
              <a:t>, AM; </a:t>
            </a:r>
            <a:r>
              <a:rPr lang="en-US" sz="900" dirty="0" err="1"/>
              <a:t>Valerius</a:t>
            </a:r>
            <a:r>
              <a:rPr lang="en-US" sz="900" dirty="0"/>
              <a:t>, MT; </a:t>
            </a:r>
            <a:r>
              <a:rPr lang="en-US" sz="900" dirty="0" err="1"/>
              <a:t>Musunuru</a:t>
            </a:r>
            <a:r>
              <a:rPr lang="en-US" sz="900" dirty="0"/>
              <a:t>, K; </a:t>
            </a:r>
            <a:r>
              <a:rPr lang="en-US" sz="900" dirty="0" err="1"/>
              <a:t>McNagny</a:t>
            </a:r>
            <a:r>
              <a:rPr lang="en-US" sz="900" dirty="0"/>
              <a:t>, KM; Steinman, TI; Zhou, J; </a:t>
            </a:r>
            <a:r>
              <a:rPr lang="en-US" sz="900" dirty="0" err="1"/>
              <a:t>Lerou</a:t>
            </a:r>
            <a:r>
              <a:rPr lang="en-US" sz="900" dirty="0"/>
              <a:t>, PH; Bonventre, JV (23 October 2015). "Modelling kidney disease with CRISPR-mutant kidney organoids derived from human pluripotent epiblast spheroids". Nature Communications. 6: 8715. doi:10.1038/ncomms9715. PMC 4620584Freely accessible. PMID 26493500.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0369" y="1255960"/>
            <a:ext cx="31678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/>
              <a:t>Human kidney organoids </a:t>
            </a:r>
          </a:p>
        </p:txBody>
      </p:sp>
    </p:spTree>
    <p:extLst>
      <p:ext uri="{BB962C8B-B14F-4D97-AF65-F5344CB8AC3E}">
        <p14:creationId xmlns:p14="http://schemas.microsoft.com/office/powerpoint/2010/main" val="1991680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Stem Cells and Stem Cell Niches</a:t>
            </a:r>
            <a:br>
              <a:rPr lang="en-US" dirty="0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91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715" y="32657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Stem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35" y="1785257"/>
            <a:ext cx="3885823" cy="450668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50808" y="3066480"/>
            <a:ext cx="4678679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asymmetric division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Niche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28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" y="1437608"/>
            <a:ext cx="6312408" cy="5155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5885" y="370114"/>
            <a:ext cx="48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 cell regulatory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5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hematopoietic stem cells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7296"/>
            <a:ext cx="8534400" cy="410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409" y="5438274"/>
            <a:ext cx="429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Every day 100 billion cells replaced in blood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1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devbio8e-fig-11-42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cs typeface="+mj-cs"/>
              </a:rPr>
              <a:t>Evolutionary conservation of homeotic gene organization and expression</a:t>
            </a: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304800" y="3657600"/>
            <a:ext cx="3962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paralogous group  </a:t>
            </a:r>
            <a:r>
              <a:rPr lang="en-US">
                <a:latin typeface="Arial" charset="0"/>
                <a:cs typeface="+mn-cs"/>
              </a:rPr>
              <a:t>-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group of genes (paralogues) that have similar sequence due to a past gene duplication event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Example </a:t>
            </a:r>
            <a:r>
              <a:rPr lang="en-US" i="1">
                <a:latin typeface="Arial" charset="0"/>
                <a:cs typeface="+mn-cs"/>
              </a:rPr>
              <a:t>Hoxa4, Hoxb4,  Hoxc4, Hoxd4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304800" y="1816100"/>
            <a:ext cx="320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Gene duplication</a:t>
            </a: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divergence </a:t>
            </a: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" y="1526334"/>
            <a:ext cx="5111931" cy="5202142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51115" y="31299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cs typeface="+mj-cs"/>
              </a:rPr>
              <a:t>hematopoietic stem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4652" y="1774694"/>
            <a:ext cx="22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the bone marrow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34993" y="1771674"/>
            <a:ext cx="2229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 sub-niches</a:t>
            </a:r>
          </a:p>
          <a:p>
            <a:r>
              <a:rPr lang="en-US" sz="1400" dirty="0" err="1" smtClean="0"/>
              <a:t>Endosteal</a:t>
            </a:r>
            <a:r>
              <a:rPr lang="en-US" sz="1400" dirty="0" smtClean="0"/>
              <a:t> niche and perivascular niche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88221" y="2991461"/>
            <a:ext cx="22291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Endosteal</a:t>
            </a:r>
            <a:r>
              <a:rPr lang="en-US" sz="1400" b="1" dirty="0" smtClean="0"/>
              <a:t> niche: </a:t>
            </a:r>
          </a:p>
          <a:p>
            <a:r>
              <a:rPr lang="en-US" sz="1400" dirty="0" smtClean="0"/>
              <a:t>Quiescent long term HSC stem cells adhere to osteoblasts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Perivascular niche:</a:t>
            </a:r>
            <a:endParaRPr lang="en-US" sz="1400" b="1" dirty="0"/>
          </a:p>
          <a:p>
            <a:r>
              <a:rPr lang="en-US" sz="1400" dirty="0" smtClean="0"/>
              <a:t>Shorter term active associated with blood vessels – give rise to mobile HSCs in blood stream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5100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" y="1526334"/>
            <a:ext cx="5111931" cy="5202142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51115" y="31299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cs typeface="+mj-cs"/>
              </a:rPr>
              <a:t>hematopoietic stem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4652" y="1774694"/>
            <a:ext cx="22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the bone marrow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88221" y="2991461"/>
            <a:ext cx="22291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Activity of HSCs is regulated by cell adhesion, paracrine, ECM, hormonal, blood pressure and nervous system input.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1172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Drosophila germ line stem cells</a:t>
            </a:r>
          </a:p>
        </p:txBody>
      </p:sp>
      <p:pic>
        <p:nvPicPr>
          <p:cNvPr id="23555" name="Picture 1027" descr="DevBio9e-PartFig-III-06-0.jpg                                  00834A46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1588"/>
            <a:ext cx="5738813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6629400" y="4343400"/>
            <a:ext cx="21113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asymmetric cell division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paracrine factor maintains niche</a:t>
            </a:r>
          </a:p>
        </p:txBody>
      </p:sp>
    </p:spTree>
    <p:extLst>
      <p:ext uri="{BB962C8B-B14F-4D97-AF65-F5344CB8AC3E}">
        <p14:creationId xmlns:p14="http://schemas.microsoft.com/office/powerpoint/2010/main" val="23569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1624"/>
            <a:ext cx="8534400" cy="5254752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13519" y="302359"/>
            <a:ext cx="4678679" cy="65556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7116" y="1235242"/>
            <a:ext cx="41468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intestinal stem cell niche</a:t>
            </a:r>
          </a:p>
          <a:p>
            <a:endParaRPr lang="en-US" dirty="0"/>
          </a:p>
          <a:p>
            <a:r>
              <a:rPr lang="en-US" sz="1600" dirty="0" smtClean="0"/>
              <a:t>Base of villi – crypt – niche environment maintains stem cell properties (ISC- intestinal stem cell)</a:t>
            </a:r>
          </a:p>
          <a:p>
            <a:endParaRPr lang="en-US" sz="1600" dirty="0"/>
          </a:p>
          <a:p>
            <a:r>
              <a:rPr lang="en-US" sz="1600" dirty="0" smtClean="0"/>
              <a:t>Cell generation (division) is toward the base of the crypt</a:t>
            </a:r>
          </a:p>
          <a:p>
            <a:endParaRPr lang="en-US" sz="1600" dirty="0"/>
          </a:p>
          <a:p>
            <a:r>
              <a:rPr lang="en-US" sz="1600" dirty="0" smtClean="0"/>
              <a:t>Differentiation in differentiation zone</a:t>
            </a:r>
          </a:p>
          <a:p>
            <a:endParaRPr lang="en-US" sz="1600" dirty="0"/>
          </a:p>
          <a:p>
            <a:r>
              <a:rPr lang="en-US" sz="1600" dirty="0" smtClean="0"/>
              <a:t>Cells lost at tips – programmed cell death and loss</a:t>
            </a:r>
          </a:p>
          <a:p>
            <a:endParaRPr lang="en-US" sz="1600" dirty="0"/>
          </a:p>
          <a:p>
            <a:r>
              <a:rPr lang="en-US" sz="1600" dirty="0" smtClean="0"/>
              <a:t>Niche environment maintained by high WNT signaling and low BMP signaling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64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 </a:t>
            </a:r>
            <a:r>
              <a:rPr lang="en-US" dirty="0" err="1" smtClean="0"/>
              <a:t>Hox</a:t>
            </a:r>
            <a:r>
              <a:rPr lang="en-US" dirty="0" smtClean="0"/>
              <a:t> genes do in vertebrates and how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58" name="Picture 2" descr="DevBio9e-Fig-08-31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85344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038600" y="762000"/>
            <a:ext cx="396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Comparative studies</a:t>
            </a:r>
          </a:p>
        </p:txBody>
      </p:sp>
    </p:spTree>
    <p:extLst>
      <p:ext uri="{BB962C8B-B14F-4D97-AF65-F5344CB8AC3E}">
        <p14:creationId xmlns:p14="http://schemas.microsoft.com/office/powerpoint/2010/main" val="553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4572000" y="2971800"/>
            <a:ext cx="5181600" cy="3886200"/>
            <a:chOff x="2880" y="1872"/>
            <a:chExt cx="3264" cy="2448"/>
          </a:xfrm>
        </p:grpSpPr>
        <p:pic>
          <p:nvPicPr>
            <p:cNvPr id="458755" name="Picture 3" descr="devbio8e-fig-11-42-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72"/>
              <a:ext cx="3264" cy="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58756" name="Rectangle 4"/>
            <p:cNvSpPr>
              <a:spLocks noChangeArrowheads="1"/>
            </p:cNvSpPr>
            <p:nvPr/>
          </p:nvSpPr>
          <p:spPr bwMode="auto">
            <a:xfrm>
              <a:off x="3312" y="1872"/>
              <a:ext cx="2112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678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Arial" charset="0"/>
                <a:cs typeface="+mn-cs"/>
              </a:rPr>
              <a:t>Redundancy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-533400" y="981075"/>
            <a:ext cx="89154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Knockout 2 or more genes of a paralogous group</a:t>
            </a:r>
          </a:p>
          <a:p>
            <a:pPr lvl="2" eaLnBrk="0" hangingPunct="0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3" eaLnBrk="0" hangingPunct="0">
              <a:defRPr/>
            </a:pPr>
            <a:r>
              <a:rPr lang="en-US" sz="2000" smtClean="0">
                <a:latin typeface="Arial" charset="0"/>
                <a:cs typeface="+mn-cs"/>
              </a:rPr>
              <a:t>Mice homozygous for:</a:t>
            </a:r>
          </a:p>
          <a:p>
            <a:pPr lvl="3" eaLnBrk="0" hangingPunct="0">
              <a:defRPr/>
            </a:pPr>
            <a:endParaRPr lang="en-US" sz="2000" smtClean="0">
              <a:latin typeface="Arial" charset="0"/>
              <a:cs typeface="+mn-cs"/>
            </a:endParaRPr>
          </a:p>
          <a:p>
            <a:pPr lvl="4" eaLnBrk="0" hangingPunct="0">
              <a:buFontTx/>
              <a:buChar char="•"/>
              <a:defRPr/>
            </a:pPr>
            <a:r>
              <a:rPr lang="en-US" sz="2000" smtClean="0">
                <a:latin typeface="Arial" charset="0"/>
                <a:cs typeface="+mn-cs"/>
              </a:rPr>
              <a:t>Hox</a:t>
            </a:r>
            <a:r>
              <a:rPr lang="en-US" sz="2000" b="1" smtClean="0">
                <a:latin typeface="Arial" charset="0"/>
                <a:cs typeface="+mn-cs"/>
              </a:rPr>
              <a:t>d</a:t>
            </a:r>
            <a:r>
              <a:rPr lang="en-US" sz="2000" smtClean="0">
                <a:latin typeface="Arial" charset="0"/>
                <a:cs typeface="+mn-cs"/>
              </a:rPr>
              <a:t>-3 deletion have mild abnormalities of the 1</a:t>
            </a:r>
            <a:r>
              <a:rPr lang="en-US" sz="2000" baseline="30000" smtClean="0">
                <a:latin typeface="Arial" charset="0"/>
                <a:cs typeface="+mn-cs"/>
              </a:rPr>
              <a:t>st</a:t>
            </a:r>
            <a:r>
              <a:rPr lang="en-US" sz="2000" smtClean="0">
                <a:latin typeface="Arial" charset="0"/>
                <a:cs typeface="+mn-cs"/>
              </a:rPr>
              <a:t> 		cervical vertebra</a:t>
            </a:r>
          </a:p>
          <a:p>
            <a:pPr lvl="4" eaLnBrk="0" hangingPunct="0">
              <a:buFontTx/>
              <a:buChar char="•"/>
              <a:defRPr/>
            </a:pPr>
            <a:endParaRPr lang="en-US" sz="2000" smtClean="0">
              <a:latin typeface="Arial" charset="0"/>
              <a:cs typeface="+mn-cs"/>
            </a:endParaRPr>
          </a:p>
          <a:p>
            <a:pPr lvl="4" eaLnBrk="0" hangingPunct="0">
              <a:buFontTx/>
              <a:buChar char="•"/>
              <a:defRPr/>
            </a:pPr>
            <a:r>
              <a:rPr lang="en-US" sz="2000" smtClean="0">
                <a:latin typeface="Arial" charset="0"/>
                <a:cs typeface="+mn-cs"/>
              </a:rPr>
              <a:t>Hox</a:t>
            </a:r>
            <a:r>
              <a:rPr lang="en-US" sz="2000" b="1" smtClean="0">
                <a:latin typeface="Arial" charset="0"/>
                <a:cs typeface="+mn-cs"/>
              </a:rPr>
              <a:t>a</a:t>
            </a:r>
            <a:r>
              <a:rPr lang="en-US" sz="2000" smtClean="0">
                <a:latin typeface="Arial" charset="0"/>
                <a:cs typeface="+mn-cs"/>
              </a:rPr>
              <a:t>-3 deletion have no abnormalities</a:t>
            </a:r>
          </a:p>
          <a:p>
            <a:pPr lvl="2" eaLnBrk="0" hangingPunct="0">
              <a:defRPr/>
            </a:pPr>
            <a:endParaRPr lang="en-US" sz="2000" smtClean="0">
              <a:latin typeface="Arial" charset="0"/>
              <a:cs typeface="+mn-cs"/>
            </a:endParaRP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Combine both mutations – </a:t>
            </a: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Much more severe skeletal defects</a:t>
            </a:r>
          </a:p>
          <a:p>
            <a:pPr lvl="2" eaLnBrk="0" hangingPunct="0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 </a:t>
            </a: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Paralogues can sometimes replace </a:t>
            </a: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one another - they share function</a:t>
            </a:r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6324600" y="5257800"/>
            <a:ext cx="304800" cy="381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devbio8e-fig-11-4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143000"/>
            <a:ext cx="731361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7772400" y="3200400"/>
            <a:ext cx="1235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Hox10 triple mutant</a:t>
            </a:r>
          </a:p>
        </p:txBody>
      </p:sp>
      <p:pic>
        <p:nvPicPr>
          <p:cNvPr id="462852" name="Picture 4" descr="devbio8e-fig-11-42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81000"/>
            <a:ext cx="4902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7832725" y="4876800"/>
            <a:ext cx="1235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Hox11 triple mutant</a:t>
            </a:r>
          </a:p>
        </p:txBody>
      </p:sp>
      <p:sp>
        <p:nvSpPr>
          <p:cNvPr id="462854" name="Rectangle 6"/>
          <p:cNvSpPr>
            <a:spLocks noChangeArrowheads="1"/>
          </p:cNvSpPr>
          <p:nvPr/>
        </p:nvSpPr>
        <p:spPr bwMode="auto">
          <a:xfrm>
            <a:off x="0" y="-76200"/>
            <a:ext cx="3581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auto">
          <a:xfrm>
            <a:off x="228600" y="2971800"/>
            <a:ext cx="4038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5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cs typeface="+mj-cs"/>
              </a:rPr>
              <a:t>Axial skeletons of mice in gene knockout experiments</a:t>
            </a:r>
          </a:p>
        </p:txBody>
      </p:sp>
      <p:pic>
        <p:nvPicPr>
          <p:cNvPr id="22536" name="Picture 9" descr="DevBio8e-Fig-09-36-0.jpg                                       00000A03Gilbert 8e IRL                 7C25B07F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26878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35052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1312133" y="305267"/>
            <a:ext cx="6519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Arial" charset="0"/>
                <a:cs typeface="+mn-cs"/>
              </a:rPr>
              <a:t>How to make knockout mice </a:t>
            </a:r>
          </a:p>
        </p:txBody>
      </p:sp>
    </p:spTree>
    <p:extLst>
      <p:ext uri="{BB962C8B-B14F-4D97-AF65-F5344CB8AC3E}">
        <p14:creationId xmlns:p14="http://schemas.microsoft.com/office/powerpoint/2010/main" val="21866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620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latin typeface="Arial" charset="0"/>
                <a:cs typeface="+mn-cs"/>
              </a:rPr>
              <a:t>CRISPR/Cas9 to make </a:t>
            </a:r>
            <a:r>
              <a:rPr lang="ja-JP" altLang="en-US" sz="3400" b="1" dirty="0" smtClean="0">
                <a:latin typeface="Arial"/>
                <a:cs typeface="+mn-cs"/>
              </a:rPr>
              <a:t>“</a:t>
            </a:r>
            <a:r>
              <a:rPr lang="en-US" sz="3400" b="1" dirty="0" smtClean="0">
                <a:latin typeface="Arial" charset="0"/>
                <a:cs typeface="+mn-cs"/>
              </a:rPr>
              <a:t>knock out</a:t>
            </a:r>
            <a:r>
              <a:rPr lang="ja-JP" altLang="en-US" sz="3400" b="1" dirty="0" smtClean="0">
                <a:latin typeface="Arial"/>
                <a:cs typeface="+mn-cs"/>
              </a:rPr>
              <a:t>”</a:t>
            </a:r>
            <a:r>
              <a:rPr lang="en-US" sz="3400" b="1" dirty="0" smtClean="0">
                <a:latin typeface="Arial" charset="0"/>
                <a:cs typeface="+mn-cs"/>
              </a:rPr>
              <a:t> mutations in mice</a:t>
            </a:r>
            <a:endParaRPr lang="en-US" b="1" dirty="0" smtClean="0">
              <a:latin typeface="Arial" charset="0"/>
              <a:cs typeface="+mn-cs"/>
            </a:endParaRP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1600200" y="2971800"/>
            <a:ext cx="60515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Reverse genetic approach - 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What does gene X do during development?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What is its function?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3733800" y="5029200"/>
            <a:ext cx="64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 lvl="1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9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1065</Words>
  <Application>Microsoft Office PowerPoint</Application>
  <PresentationFormat>On-screen Show (4:3)</PresentationFormat>
  <Paragraphs>226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ＭＳ Ｐゴシック</vt:lpstr>
      <vt:lpstr>Arial</vt:lpstr>
      <vt:lpstr>Times</vt:lpstr>
      <vt:lpstr>Times New Roman</vt:lpstr>
      <vt:lpstr>Default Design</vt:lpstr>
      <vt:lpstr>PowerPoint Presentation</vt:lpstr>
      <vt:lpstr>HOX genes flies and mice</vt:lpstr>
      <vt:lpstr>Evolutionary conservation of homeotic gene organization and expression</vt:lpstr>
      <vt:lpstr>What do Hox genes do in vertebrates and how do we know?</vt:lpstr>
      <vt:lpstr>PowerPoint Presentation</vt:lpstr>
      <vt:lpstr>PowerPoint Presentation</vt:lpstr>
      <vt:lpstr>Axial skeletons of mice in gene knockout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ES cells</vt:lpstr>
      <vt:lpstr>Human ES cells</vt:lpstr>
      <vt:lpstr>PowerPoint Presentation</vt:lpstr>
      <vt:lpstr>PowerPoint Presentation</vt:lpstr>
      <vt:lpstr>Reprogram adult skin cell without using oocyte or blastula  iPS - induced pluripotent cells </vt:lpstr>
      <vt:lpstr>How to identify nanog, sox2 and oct4 in the first place?</vt:lpstr>
      <vt:lpstr>Induction of Pluripotent Stem Cells from Mouse Embryonic and Adult Fibroblast Cultures by Defined Factors</vt:lpstr>
      <vt:lpstr>PowerPoint Presentation</vt:lpstr>
      <vt:lpstr>PowerPoint Presentation</vt:lpstr>
      <vt:lpstr>PowerPoint Presentation</vt:lpstr>
      <vt:lpstr>Stem Cells and Stem Cell Niches </vt:lpstr>
      <vt:lpstr>Stem cells</vt:lpstr>
      <vt:lpstr>PowerPoint Presentation</vt:lpstr>
      <vt:lpstr>hematopoietic stem cells</vt:lpstr>
      <vt:lpstr>PowerPoint Presentation</vt:lpstr>
      <vt:lpstr>PowerPoint Presentation</vt:lpstr>
      <vt:lpstr>Drosophila germ line stem cells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Bob Franks</cp:lastModifiedBy>
  <cp:revision>526</cp:revision>
  <cp:lastPrinted>2007-10-15T15:46:42Z</cp:lastPrinted>
  <dcterms:created xsi:type="dcterms:W3CDTF">2003-02-09T22:32:54Z</dcterms:created>
  <dcterms:modified xsi:type="dcterms:W3CDTF">2018-02-23T21:41:32Z</dcterms:modified>
</cp:coreProperties>
</file>