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643" r:id="rId2"/>
    <p:sldId id="715" r:id="rId3"/>
    <p:sldId id="646" r:id="rId4"/>
    <p:sldId id="714" r:id="rId5"/>
    <p:sldId id="638" r:id="rId6"/>
    <p:sldId id="700" r:id="rId7"/>
    <p:sldId id="698" r:id="rId8"/>
    <p:sldId id="639" r:id="rId9"/>
    <p:sldId id="640" r:id="rId10"/>
    <p:sldId id="641" r:id="rId11"/>
    <p:sldId id="642" r:id="rId12"/>
    <p:sldId id="712" r:id="rId13"/>
    <p:sldId id="699" r:id="rId14"/>
    <p:sldId id="645" r:id="rId15"/>
    <p:sldId id="644" r:id="rId16"/>
    <p:sldId id="648" r:id="rId17"/>
    <p:sldId id="647" r:id="rId18"/>
    <p:sldId id="649" r:id="rId19"/>
    <p:sldId id="650" r:id="rId20"/>
    <p:sldId id="710" r:id="rId21"/>
    <p:sldId id="651" r:id="rId22"/>
    <p:sldId id="652" r:id="rId23"/>
    <p:sldId id="653" r:id="rId24"/>
    <p:sldId id="654" r:id="rId25"/>
    <p:sldId id="709" r:id="rId26"/>
    <p:sldId id="704" r:id="rId27"/>
    <p:sldId id="706" r:id="rId28"/>
    <p:sldId id="71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91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FB32DA7-9568-F448-8FF1-C20F8AF6D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05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4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84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4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4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BCA9941-9BEA-1047-84BA-6185FC692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80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49310-78CF-0E4A-9CE5-48B6ACE68FDA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devbio8e-fig-02-01-0.jpg</a:t>
            </a:r>
            <a:br>
              <a:rPr lang="en-US" smtClean="0">
                <a:cs typeface="+mn-cs"/>
              </a:rPr>
            </a:b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031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7FAE97-2EFA-0645-89D3-AEC825A13B0C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Figures\Chapter10\DevBio7e10280.jpg</a:t>
            </a:r>
          </a:p>
        </p:txBody>
      </p:sp>
    </p:spTree>
    <p:extLst>
      <p:ext uri="{BB962C8B-B14F-4D97-AF65-F5344CB8AC3E}">
        <p14:creationId xmlns:p14="http://schemas.microsoft.com/office/powerpoint/2010/main" val="349188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61FF-1A2D-1342-B146-01F945303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0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75E58-3558-8949-9CE8-F1082DCD9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2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C5656-6D73-F24A-AD83-0E625207C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0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42E4E-75F4-0C4B-B244-0DAEB0F13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4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32169-4584-7F49-BF8D-B021B4800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3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A0091-49D0-EE46-A311-8EAF6E546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1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9532C-3CE8-7144-8AB1-5066E2EBB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3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2BD30-CD2F-A045-979C-039A5A4F6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4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98F6-D223-4F4E-924A-F6F12AEA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7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D380B-04CB-F445-876B-42AE3C4DF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1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ECB66-69BF-BA4C-B0E0-9A71A1181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fld id="{801A6CB9-CA72-6143-8C14-82CB41D76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11e.devbio.com/wd1105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F1.jpg                                                         0003579Eseuss                          BCDA99F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813" y="0"/>
            <a:ext cx="10183813" cy="83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07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cs typeface="+mj-cs"/>
              </a:rPr>
              <a:t>Amphibian Development</a:t>
            </a:r>
          </a:p>
        </p:txBody>
      </p:sp>
      <p:sp>
        <p:nvSpPr>
          <p:cNvPr id="500741" name="Rectangle 5"/>
          <p:cNvSpPr>
            <a:spLocks noChangeArrowheads="1"/>
          </p:cNvSpPr>
          <p:nvPr/>
        </p:nvSpPr>
        <p:spPr bwMode="auto">
          <a:xfrm>
            <a:off x="304800" y="6262688"/>
            <a:ext cx="8313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00"/>
                </a:solidFill>
                <a:latin typeface="Lucida Grande" charset="0"/>
                <a:cs typeface="+mn-cs"/>
              </a:rPr>
              <a:t>photo credit - Erwin Sigel http://www.cx.unibe.ch/~sigel/xenopicts.html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E:\text art\G10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9906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3" descr="E:\photos\G101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6025"/>
            <a:ext cx="32004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254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smtClean="0">
                <a:cs typeface="+mj-cs"/>
              </a:rPr>
              <a:t>Transplantation of the dorsal lip to the ventral side causes a double axis.</a:t>
            </a:r>
          </a:p>
        </p:txBody>
      </p:sp>
      <p:sp>
        <p:nvSpPr>
          <p:cNvPr id="492549" name="Rectangle 5"/>
          <p:cNvSpPr>
            <a:spLocks noChangeArrowheads="1"/>
          </p:cNvSpPr>
          <p:nvPr/>
        </p:nvSpPr>
        <p:spPr bwMode="auto">
          <a:xfrm>
            <a:off x="5638800" y="4648200"/>
            <a:ext cx="3200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Initiated gastrulation and a second embryo.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E:\text art\G10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10668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3" descr="E:\photos\G101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876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3572" name="Text Box 4"/>
          <p:cNvSpPr txBox="1">
            <a:spLocks noChangeArrowheads="1"/>
          </p:cNvSpPr>
          <p:nvPr/>
        </p:nvSpPr>
        <p:spPr bwMode="auto">
          <a:xfrm>
            <a:off x="439738" y="406400"/>
            <a:ext cx="8397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>
                <a:latin typeface="Arial" charset="0"/>
                <a:cs typeface="+mn-cs"/>
              </a:rPr>
              <a:t>Organizer induces second dorsal/ventral axis</a:t>
            </a:r>
            <a:endParaRPr lang="en-US" sz="3000" b="0">
              <a:latin typeface="Arial" charset="0"/>
              <a:cs typeface="+mn-cs"/>
            </a:endParaRPr>
          </a:p>
        </p:txBody>
      </p:sp>
      <p:sp>
        <p:nvSpPr>
          <p:cNvPr id="493573" name="Text Box 5"/>
          <p:cNvSpPr txBox="1">
            <a:spLocks noChangeArrowheads="1"/>
          </p:cNvSpPr>
          <p:nvPr/>
        </p:nvSpPr>
        <p:spPr bwMode="auto">
          <a:xfrm>
            <a:off x="5410200" y="1905000"/>
            <a:ext cx="3200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Organizer refers to the cells of the dorsal lip of the blastopore and their derivatives - </a:t>
            </a:r>
          </a:p>
          <a:p>
            <a:pPr>
              <a:defRPr/>
            </a:pPr>
            <a:endParaRPr lang="en-US" b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	</a:t>
            </a:r>
          </a:p>
        </p:txBody>
      </p:sp>
      <p:sp>
        <p:nvSpPr>
          <p:cNvPr id="493574" name="Line 6"/>
          <p:cNvSpPr>
            <a:spLocks noChangeShapeType="1"/>
          </p:cNvSpPr>
          <p:nvPr/>
        </p:nvSpPr>
        <p:spPr bwMode="auto">
          <a:xfrm>
            <a:off x="6477000" y="4876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3575" name="Line 7"/>
          <p:cNvSpPr>
            <a:spLocks noChangeShapeType="1"/>
          </p:cNvSpPr>
          <p:nvPr/>
        </p:nvSpPr>
        <p:spPr bwMode="auto">
          <a:xfrm>
            <a:off x="6781800" y="4876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3576" name="Text Box 8"/>
          <p:cNvSpPr txBox="1">
            <a:spLocks noChangeArrowheads="1"/>
          </p:cNvSpPr>
          <p:nvPr/>
        </p:nvSpPr>
        <p:spPr bwMode="auto">
          <a:xfrm>
            <a:off x="5470525" y="5807075"/>
            <a:ext cx="3673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Induce and pattern the brain and spinal cord</a:t>
            </a:r>
          </a:p>
        </p:txBody>
      </p:sp>
      <p:sp>
        <p:nvSpPr>
          <p:cNvPr id="493577" name="Text Box 9"/>
          <p:cNvSpPr txBox="1">
            <a:spLocks noChangeArrowheads="1"/>
          </p:cNvSpPr>
          <p:nvPr/>
        </p:nvSpPr>
        <p:spPr bwMode="auto">
          <a:xfrm>
            <a:off x="5486400" y="3657600"/>
            <a:ext cx="3200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notochord</a:t>
            </a:r>
          </a:p>
          <a:p>
            <a:pPr>
              <a:defRPr/>
            </a:pPr>
            <a:r>
              <a:rPr lang="en-US">
                <a:cs typeface="+mn-cs"/>
              </a:rPr>
              <a:t>derived from dorsal lip of blastopore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905000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Video of Spemann Mangold experiment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http://11e.devbio.com/wd1105.html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79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1752600" y="2743200"/>
            <a:ext cx="66659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How is the organizer specified?</a:t>
            </a:r>
          </a:p>
          <a:p>
            <a:pPr eaLnBrk="1" hangingPunct="1"/>
            <a:r>
              <a:rPr lang="en-US"/>
              <a:t>What molecules are active in the organizer?</a:t>
            </a:r>
          </a:p>
          <a:p>
            <a:pPr eaLnBrk="1" hangingPunct="1"/>
            <a:r>
              <a:rPr lang="en-US"/>
              <a:t>How do they cause induction of dorsal fate?</a:t>
            </a:r>
          </a:p>
          <a:p>
            <a:pPr eaLnBrk="1" hangingPunct="1"/>
            <a:r>
              <a:rPr lang="en-US"/>
              <a:t>How is dorsal fate tied to Anterior/Posterior fate?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Nieuwkoop/Nakamura (1970s)</a:t>
            </a:r>
          </a:p>
        </p:txBody>
      </p:sp>
      <p:pic>
        <p:nvPicPr>
          <p:cNvPr id="27650" name="Picture 3" descr="DevBio8e-Fig-10-20-1.jpg                                       00000BC9Gilbert 8e IRL                 7C25B07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6934200" y="4191000"/>
            <a:ext cx="1792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Vg1 - ligand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Different vegetal portions induce different mesoderm</a:t>
            </a:r>
          </a:p>
        </p:txBody>
      </p:sp>
      <p:pic>
        <p:nvPicPr>
          <p:cNvPr id="28674" name="Picture 3" descr="DevBio8e-Fig-10-22-0.jpg                                       00000BC9Gilbert 8e IRL                 7C25B07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2209800"/>
            <a:ext cx="5487987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669925" y="2554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0">
              <a:latin typeface="Arial" charset="0"/>
              <a:cs typeface="+mn-cs"/>
            </a:endParaRPr>
          </a:p>
        </p:txBody>
      </p:sp>
      <p:sp>
        <p:nvSpPr>
          <p:cNvPr id="501765" name="Text Box 5"/>
          <p:cNvSpPr txBox="1">
            <a:spLocks noChangeArrowheads="1"/>
          </p:cNvSpPr>
          <p:nvPr/>
        </p:nvSpPr>
        <p:spPr bwMode="auto">
          <a:xfrm>
            <a:off x="152400" y="2625725"/>
            <a:ext cx="41148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ventral vegetal blastocyst</a:t>
            </a:r>
          </a:p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(i.e. D4) induces ventral mesoderm</a:t>
            </a:r>
          </a:p>
          <a:p>
            <a:pPr>
              <a:defRPr/>
            </a:pPr>
            <a:endParaRPr lang="en-US" b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dorsal vegetal blastocysts </a:t>
            </a:r>
          </a:p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(i.e. D1 = Nieuwkoop center) induces dorsal mesoderm </a:t>
            </a:r>
          </a:p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(i.e. the spemann organizer)</a:t>
            </a:r>
          </a:p>
        </p:txBody>
      </p:sp>
      <p:sp>
        <p:nvSpPr>
          <p:cNvPr id="501766" name="Text Box 6"/>
          <p:cNvSpPr txBox="1">
            <a:spLocks noChangeArrowheads="1"/>
          </p:cNvSpPr>
          <p:nvPr/>
        </p:nvSpPr>
        <p:spPr bwMode="auto">
          <a:xfrm>
            <a:off x="974725" y="6135688"/>
            <a:ext cx="3084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Dale and Slack; 1987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E:\text art\G10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585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Nieuwkoop Center</a:t>
            </a:r>
          </a:p>
        </p:txBody>
      </p:sp>
      <p:sp>
        <p:nvSpPr>
          <p:cNvPr id="505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876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cs typeface="+mn-cs"/>
              </a:rPr>
              <a:t>2 signals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cs typeface="+mn-cs"/>
              </a:rPr>
              <a:t> </a:t>
            </a:r>
            <a:r>
              <a:rPr lang="en-US" sz="1800" dirty="0" smtClean="0">
                <a:latin typeface="Symbol" charset="0"/>
                <a:cs typeface="+mn-cs"/>
              </a:rPr>
              <a:t>b</a:t>
            </a:r>
            <a:r>
              <a:rPr lang="en-US" sz="1800" dirty="0" smtClean="0">
                <a:cs typeface="+mn-cs"/>
              </a:rPr>
              <a:t> catenin-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/>
              <a:t>in future dorsal side due to cortical rotation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/>
              <a:t>sperm entry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cs typeface="+mn-cs"/>
              </a:rPr>
              <a:t>TGF</a:t>
            </a:r>
            <a:r>
              <a:rPr lang="en-US" sz="1800" dirty="0" smtClean="0">
                <a:latin typeface="Symbol" charset="0"/>
                <a:cs typeface="+mn-cs"/>
              </a:rPr>
              <a:t>-b</a:t>
            </a:r>
            <a:r>
              <a:rPr lang="en-US" sz="1800" dirty="0" smtClean="0">
                <a:cs typeface="+mn-cs"/>
              </a:rPr>
              <a:t> ligand- Vg1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cs typeface="+mn-cs"/>
              </a:rPr>
              <a:t>transcription factor - </a:t>
            </a:r>
            <a:r>
              <a:rPr lang="en-US" sz="1800" dirty="0" err="1" smtClean="0">
                <a:cs typeface="+mn-cs"/>
              </a:rPr>
              <a:t>VegT</a:t>
            </a:r>
            <a:endParaRPr lang="en-US" sz="1800" dirty="0" smtClean="0"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/>
              <a:t>in vegetal portion of egg by mother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/>
              <a:t>induces mesodermal fate in marginal region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>
              <a:cs typeface="+mn-cs"/>
            </a:endParaRPr>
          </a:p>
        </p:txBody>
      </p:sp>
      <p:sp>
        <p:nvSpPr>
          <p:cNvPr id="505861" name="Text Box 5"/>
          <p:cNvSpPr txBox="1">
            <a:spLocks noChangeArrowheads="1"/>
          </p:cNvSpPr>
          <p:nvPr/>
        </p:nvSpPr>
        <p:spPr bwMode="auto">
          <a:xfrm>
            <a:off x="838200" y="6399213"/>
            <a:ext cx="6511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 err="1">
                <a:latin typeface="Arial" charset="0"/>
                <a:cs typeface="+mn-cs"/>
              </a:rPr>
              <a:t>Nieuwkoop</a:t>
            </a:r>
            <a:r>
              <a:rPr lang="en-US" b="0" dirty="0">
                <a:latin typeface="Arial" charset="0"/>
                <a:cs typeface="+mn-cs"/>
              </a:rPr>
              <a:t> center induces Spemann organizer</a:t>
            </a:r>
          </a:p>
        </p:txBody>
      </p:sp>
      <p:sp>
        <p:nvSpPr>
          <p:cNvPr id="30725" name="TextBox 1"/>
          <p:cNvSpPr txBox="1">
            <a:spLocks noChangeArrowheads="1"/>
          </p:cNvSpPr>
          <p:nvPr/>
        </p:nvSpPr>
        <p:spPr bwMode="auto">
          <a:xfrm>
            <a:off x="457200" y="5334000"/>
            <a:ext cx="7851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VegT mutant/antisense morpholinos – no endoderm and no mesoderm</a:t>
            </a: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457200" y="5867400"/>
            <a:ext cx="573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Vg1 mutant/antisense morpholinos – no mesoderm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E:\text art\G10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4835" name="Text Box 3"/>
          <p:cNvSpPr txBox="1">
            <a:spLocks noChangeArrowheads="1"/>
          </p:cNvSpPr>
          <p:nvPr/>
        </p:nvSpPr>
        <p:spPr bwMode="auto">
          <a:xfrm>
            <a:off x="304800" y="0"/>
            <a:ext cx="848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The Nieuwkoop Center and Spemann organizer</a:t>
            </a:r>
          </a:p>
        </p:txBody>
      </p:sp>
      <p:sp>
        <p:nvSpPr>
          <p:cNvPr id="504836" name="Text Box 4"/>
          <p:cNvSpPr txBox="1">
            <a:spLocks noChangeArrowheads="1"/>
          </p:cNvSpPr>
          <p:nvPr/>
        </p:nvSpPr>
        <p:spPr bwMode="auto">
          <a:xfrm>
            <a:off x="2298700" y="5165725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4D4D4D"/>
                </a:solidFill>
                <a:cs typeface="+mn-cs"/>
              </a:rPr>
              <a:t>(VegT, Vg1)</a:t>
            </a:r>
          </a:p>
        </p:txBody>
      </p:sp>
      <p:sp>
        <p:nvSpPr>
          <p:cNvPr id="504837" name="Text Box 5"/>
          <p:cNvSpPr txBox="1">
            <a:spLocks noChangeArrowheads="1"/>
          </p:cNvSpPr>
          <p:nvPr/>
        </p:nvSpPr>
        <p:spPr bwMode="auto">
          <a:xfrm>
            <a:off x="6553200" y="4267200"/>
            <a:ext cx="21478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Nieuwkoop</a:t>
            </a:r>
          </a:p>
          <a:p>
            <a:pPr>
              <a:defRPr/>
            </a:pPr>
            <a:r>
              <a:rPr lang="en-US" sz="3200">
                <a:cs typeface="+mn-cs"/>
              </a:rPr>
              <a:t>center</a:t>
            </a:r>
          </a:p>
        </p:txBody>
      </p:sp>
      <p:sp>
        <p:nvSpPr>
          <p:cNvPr id="504838" name="Text Box 6"/>
          <p:cNvSpPr txBox="1">
            <a:spLocks noChangeArrowheads="1"/>
          </p:cNvSpPr>
          <p:nvPr/>
        </p:nvSpPr>
        <p:spPr bwMode="auto">
          <a:xfrm>
            <a:off x="6781800" y="2286000"/>
            <a:ext cx="18557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Spemann</a:t>
            </a:r>
          </a:p>
          <a:p>
            <a:pPr>
              <a:defRPr/>
            </a:pPr>
            <a:r>
              <a:rPr lang="en-US" sz="3200">
                <a:cs typeface="+mn-cs"/>
              </a:rPr>
              <a:t>organizer</a:t>
            </a:r>
          </a:p>
        </p:txBody>
      </p:sp>
      <p:sp>
        <p:nvSpPr>
          <p:cNvPr id="504839" name="Line 7"/>
          <p:cNvSpPr>
            <a:spLocks noChangeShapeType="1"/>
          </p:cNvSpPr>
          <p:nvPr/>
        </p:nvSpPr>
        <p:spPr bwMode="auto">
          <a:xfrm>
            <a:off x="5486400" y="3733800"/>
            <a:ext cx="1066800" cy="685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4840" name="Line 8"/>
          <p:cNvSpPr>
            <a:spLocks noChangeShapeType="1"/>
          </p:cNvSpPr>
          <p:nvPr/>
        </p:nvSpPr>
        <p:spPr bwMode="auto">
          <a:xfrm flipV="1">
            <a:off x="5715000" y="2895600"/>
            <a:ext cx="10668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4841" name="Text Box 9"/>
          <p:cNvSpPr txBox="1">
            <a:spLocks noChangeArrowheads="1"/>
          </p:cNvSpPr>
          <p:nvPr/>
        </p:nvSpPr>
        <p:spPr bwMode="auto">
          <a:xfrm>
            <a:off x="3352800" y="877888"/>
            <a:ext cx="174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animal pole</a:t>
            </a:r>
          </a:p>
        </p:txBody>
      </p:sp>
      <p:sp>
        <p:nvSpPr>
          <p:cNvPr id="504842" name="Text Box 10"/>
          <p:cNvSpPr txBox="1">
            <a:spLocks noChangeArrowheads="1"/>
          </p:cNvSpPr>
          <p:nvPr/>
        </p:nvSpPr>
        <p:spPr bwMode="auto">
          <a:xfrm>
            <a:off x="3429000" y="4495800"/>
            <a:ext cx="1830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vegetal pole</a:t>
            </a:r>
          </a:p>
        </p:txBody>
      </p:sp>
      <p:sp>
        <p:nvSpPr>
          <p:cNvPr id="504843" name="Text Box 11"/>
          <p:cNvSpPr txBox="1">
            <a:spLocks noChangeArrowheads="1"/>
          </p:cNvSpPr>
          <p:nvPr/>
        </p:nvSpPr>
        <p:spPr bwMode="auto">
          <a:xfrm>
            <a:off x="0" y="2743200"/>
            <a:ext cx="2608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future ventral side</a:t>
            </a:r>
          </a:p>
        </p:txBody>
      </p:sp>
      <p:sp>
        <p:nvSpPr>
          <p:cNvPr id="504844" name="Text Box 12"/>
          <p:cNvSpPr txBox="1">
            <a:spLocks noChangeArrowheads="1"/>
          </p:cNvSpPr>
          <p:nvPr/>
        </p:nvSpPr>
        <p:spPr bwMode="auto">
          <a:xfrm>
            <a:off x="6384925" y="3163888"/>
            <a:ext cx="2759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>
                <a:latin typeface="Arial" charset="0"/>
                <a:cs typeface="+mn-cs"/>
              </a:rPr>
              <a:t>(goosecoid expression)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E:\text art\G10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6883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tx1"/>
                </a:solidFill>
                <a:cs typeface="+mj-cs"/>
              </a:rPr>
              <a:t>Vegetal induces mesoderm</a:t>
            </a:r>
            <a:endParaRPr lang="en-US" sz="2400" smtClean="0">
              <a:solidFill>
                <a:schemeClr val="tx1"/>
              </a:solidFill>
              <a:cs typeface="+mj-cs"/>
            </a:endParaRPr>
          </a:p>
        </p:txBody>
      </p:sp>
      <p:sp>
        <p:nvSpPr>
          <p:cNvPr id="506884" name="Rectangle 4"/>
          <p:cNvSpPr>
            <a:spLocks noChangeArrowheads="1"/>
          </p:cNvSpPr>
          <p:nvPr/>
        </p:nvSpPr>
        <p:spPr bwMode="auto">
          <a:xfrm>
            <a:off x="4987925" y="5905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0">
              <a:latin typeface="Arial" charset="0"/>
              <a:cs typeface="+mn-cs"/>
            </a:endParaRPr>
          </a:p>
        </p:txBody>
      </p:sp>
      <p:sp>
        <p:nvSpPr>
          <p:cNvPr id="506885" name="Text Box 5"/>
          <p:cNvSpPr txBox="1">
            <a:spLocks noChangeArrowheads="1"/>
          </p:cNvSpPr>
          <p:nvPr/>
        </p:nvSpPr>
        <p:spPr bwMode="auto">
          <a:xfrm>
            <a:off x="212725" y="2428875"/>
            <a:ext cx="55022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Vg1 - TGF</a:t>
            </a:r>
            <a:r>
              <a:rPr lang="en-US" b="0">
                <a:latin typeface="Symbol" charset="0"/>
                <a:cs typeface="+mn-cs"/>
              </a:rPr>
              <a:t>b</a:t>
            </a:r>
            <a:r>
              <a:rPr lang="en-US" b="0">
                <a:latin typeface="Arial" charset="0"/>
                <a:cs typeface="+mn-cs"/>
              </a:rPr>
              <a:t> family ligand</a:t>
            </a:r>
          </a:p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VegT - transcription factor</a:t>
            </a:r>
          </a:p>
          <a:p>
            <a:pPr>
              <a:defRPr/>
            </a:pPr>
            <a:endParaRPr lang="en-US" b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turn on Nodal and nodal-related proteins (Xnr)</a:t>
            </a:r>
          </a:p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 (all TGF</a:t>
            </a:r>
            <a:r>
              <a:rPr lang="en-US" b="0">
                <a:latin typeface="Symbol" charset="0"/>
                <a:cs typeface="+mn-cs"/>
              </a:rPr>
              <a:t>b</a:t>
            </a:r>
            <a:r>
              <a:rPr lang="en-US" b="0">
                <a:latin typeface="Arial" charset="0"/>
                <a:cs typeface="+mn-cs"/>
              </a:rPr>
              <a:t> family members)</a:t>
            </a:r>
          </a:p>
          <a:p>
            <a:pPr>
              <a:defRPr/>
            </a:pPr>
            <a:endParaRPr lang="en-US" b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this induces Xbra (Brachyury) in equatorial region; </a:t>
            </a:r>
          </a:p>
          <a:p>
            <a:pPr>
              <a:defRPr/>
            </a:pPr>
            <a:endParaRPr lang="en-US" b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cells become mesoderm</a:t>
            </a:r>
          </a:p>
        </p:txBody>
      </p:sp>
      <p:sp>
        <p:nvSpPr>
          <p:cNvPr id="506886" name="Line 6"/>
          <p:cNvSpPr>
            <a:spLocks noChangeShapeType="1"/>
          </p:cNvSpPr>
          <p:nvPr/>
        </p:nvSpPr>
        <p:spPr bwMode="auto">
          <a:xfrm>
            <a:off x="3810000" y="2743200"/>
            <a:ext cx="1600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6887" name="Line 7"/>
          <p:cNvSpPr>
            <a:spLocks noChangeShapeType="1"/>
          </p:cNvSpPr>
          <p:nvPr/>
        </p:nvSpPr>
        <p:spPr bwMode="auto">
          <a:xfrm>
            <a:off x="4038600" y="4191000"/>
            <a:ext cx="129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6888" name="Oval 8"/>
          <p:cNvSpPr>
            <a:spLocks noChangeArrowheads="1"/>
          </p:cNvSpPr>
          <p:nvPr/>
        </p:nvSpPr>
        <p:spPr bwMode="auto">
          <a:xfrm>
            <a:off x="5181600" y="3048000"/>
            <a:ext cx="2286000" cy="533400"/>
          </a:xfrm>
          <a:prstGeom prst="ellipse">
            <a:avLst/>
          </a:prstGeom>
          <a:solidFill>
            <a:srgbClr val="FF0000">
              <a:alpha val="3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6889" name="Text Box 9"/>
          <p:cNvSpPr txBox="1">
            <a:spLocks noChangeArrowheads="1"/>
          </p:cNvSpPr>
          <p:nvPr/>
        </p:nvSpPr>
        <p:spPr bwMode="auto">
          <a:xfrm>
            <a:off x="7908925" y="3087688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Xbra</a:t>
            </a:r>
          </a:p>
        </p:txBody>
      </p:sp>
      <p:sp>
        <p:nvSpPr>
          <p:cNvPr id="506890" name="Line 10"/>
          <p:cNvSpPr>
            <a:spLocks noChangeShapeType="1"/>
          </p:cNvSpPr>
          <p:nvPr/>
        </p:nvSpPr>
        <p:spPr bwMode="auto">
          <a:xfrm>
            <a:off x="6934200" y="32766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Text Box 2"/>
          <p:cNvSpPr txBox="1">
            <a:spLocks noChangeArrowheads="1"/>
          </p:cNvSpPr>
          <p:nvPr/>
        </p:nvSpPr>
        <p:spPr bwMode="auto">
          <a:xfrm>
            <a:off x="228600" y="2105025"/>
            <a:ext cx="22098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cs typeface="+mn-cs"/>
              </a:rPr>
              <a:t>gradient</a:t>
            </a:r>
            <a:r>
              <a:rPr lang="en-US" b="0">
                <a:latin typeface="Arial" charset="0"/>
                <a:cs typeface="+mn-cs"/>
              </a:rPr>
              <a:t> of multiple Nodal-related signals (</a:t>
            </a:r>
            <a:r>
              <a:rPr lang="en-US" b="0" i="1">
                <a:latin typeface="Arial" charset="0"/>
                <a:cs typeface="+mn-cs"/>
              </a:rPr>
              <a:t>Xnrs</a:t>
            </a:r>
            <a:r>
              <a:rPr lang="en-US" b="0">
                <a:latin typeface="Arial" charset="0"/>
                <a:cs typeface="+mn-cs"/>
              </a:rPr>
              <a:t>) released by endoderm</a:t>
            </a:r>
          </a:p>
        </p:txBody>
      </p:sp>
      <p:pic>
        <p:nvPicPr>
          <p:cNvPr id="32770" name="Picture 3" descr="C:\Documents and Settings\Pat Estes\Desktop\Gilbert DevBio book\text art\G10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8333"/>
          <a:stretch>
            <a:fillRect/>
          </a:stretch>
        </p:blipFill>
        <p:spPr bwMode="auto">
          <a:xfrm>
            <a:off x="2741613" y="1524000"/>
            <a:ext cx="60975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524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latin typeface="Arial" charset="0"/>
                <a:cs typeface="+mn-cs"/>
              </a:rPr>
              <a:t> Model for differential  mesoderm induction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07909" name="Rectangle 5"/>
          <p:cNvSpPr>
            <a:spLocks noChangeArrowheads="1"/>
          </p:cNvSpPr>
          <p:nvPr/>
        </p:nvSpPr>
        <p:spPr bwMode="auto">
          <a:xfrm>
            <a:off x="1981200" y="3657600"/>
            <a:ext cx="21336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7910" name="Text Box 6"/>
          <p:cNvSpPr txBox="1">
            <a:spLocks noChangeArrowheads="1"/>
          </p:cNvSpPr>
          <p:nvPr/>
        </p:nvSpPr>
        <p:spPr bwMode="auto">
          <a:xfrm>
            <a:off x="2117725" y="5257800"/>
            <a:ext cx="1844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>
                <a:latin typeface="Arial" charset="0"/>
                <a:cs typeface="+mn-cs"/>
              </a:rPr>
              <a:t>conditions in the vegetal hemisphere</a:t>
            </a:r>
          </a:p>
        </p:txBody>
      </p:sp>
      <p:sp>
        <p:nvSpPr>
          <p:cNvPr id="507911" name="Text Box 7"/>
          <p:cNvSpPr txBox="1">
            <a:spLocks noChangeArrowheads="1"/>
          </p:cNvSpPr>
          <p:nvPr/>
        </p:nvSpPr>
        <p:spPr bwMode="auto">
          <a:xfrm>
            <a:off x="4648200" y="5305425"/>
            <a:ext cx="1844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>
                <a:latin typeface="Arial" charset="0"/>
                <a:cs typeface="+mn-cs"/>
              </a:rPr>
              <a:t>level of nodal-related signal sent</a:t>
            </a:r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7239000" y="5518150"/>
            <a:ext cx="1844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>
                <a:latin typeface="Arial" charset="0"/>
                <a:cs typeface="+mn-cs"/>
              </a:rPr>
              <a:t>result in equatorial zone</a:t>
            </a:r>
          </a:p>
        </p:txBody>
      </p:sp>
      <p:sp>
        <p:nvSpPr>
          <p:cNvPr id="507913" name="Rectangle 9"/>
          <p:cNvSpPr>
            <a:spLocks noChangeArrowheads="1"/>
          </p:cNvSpPr>
          <p:nvPr/>
        </p:nvSpPr>
        <p:spPr bwMode="auto">
          <a:xfrm>
            <a:off x="4572000" y="3657600"/>
            <a:ext cx="21336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6934200" y="3657600"/>
            <a:ext cx="21336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580" y="1219200"/>
            <a:ext cx="22445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Chapter 11 amphibian – figure assignments</a:t>
            </a:r>
          </a:p>
          <a:p>
            <a:endParaRPr lang="en-US" sz="1600" dirty="0"/>
          </a:p>
          <a:p>
            <a:r>
              <a:rPr lang="en-US" sz="1600" dirty="0"/>
              <a:t>Fig 11.12 – Rachel N.</a:t>
            </a:r>
          </a:p>
          <a:p>
            <a:r>
              <a:rPr lang="en-US" sz="1600" dirty="0"/>
              <a:t>Fig 11.17 – Beth B. </a:t>
            </a:r>
          </a:p>
          <a:p>
            <a:r>
              <a:rPr lang="en-US" sz="1600" dirty="0"/>
              <a:t>Fig 11.18 –  Daphne C</a:t>
            </a:r>
          </a:p>
          <a:p>
            <a:r>
              <a:rPr lang="en-US" sz="1600" dirty="0"/>
              <a:t>Fig 11.22 – Maggie C.</a:t>
            </a:r>
          </a:p>
          <a:p>
            <a:r>
              <a:rPr lang="en-US" sz="1600" dirty="0"/>
              <a:t>11.25 – </a:t>
            </a:r>
            <a:r>
              <a:rPr lang="en-US" sz="1600" dirty="0" err="1"/>
              <a:t>Alease</a:t>
            </a:r>
            <a:r>
              <a:rPr lang="en-US" sz="1600" dirty="0"/>
              <a:t> D.</a:t>
            </a:r>
          </a:p>
          <a:p>
            <a:r>
              <a:rPr lang="en-US" sz="1600" dirty="0"/>
              <a:t>11.28 – Emily D.</a:t>
            </a:r>
          </a:p>
          <a:p>
            <a:r>
              <a:rPr lang="en-US" sz="1600" dirty="0"/>
              <a:t>11.26 – Aidan G.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276600" y="1066800"/>
            <a:ext cx="2472215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*** Figures for </a:t>
            </a:r>
            <a:r>
              <a:rPr lang="en-US" altLang="en-US" sz="1600" dirty="0" err="1"/>
              <a:t>iPS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paper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March 16th</a:t>
            </a:r>
            <a:endParaRPr lang="en-US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buNone/>
            </a:pPr>
            <a:r>
              <a:rPr lang="en-US" altLang="en-US" sz="1600" dirty="0"/>
              <a:t>John H.– 1A and 1B</a:t>
            </a:r>
          </a:p>
          <a:p>
            <a:pPr>
              <a:buNone/>
            </a:pPr>
            <a:r>
              <a:rPr lang="en-US" altLang="en-US" sz="1600" dirty="0"/>
              <a:t>Alison J- 1C and 1D</a:t>
            </a:r>
          </a:p>
          <a:p>
            <a:pPr>
              <a:buNone/>
            </a:pPr>
            <a:r>
              <a:rPr lang="en-US" altLang="en-US" sz="1600" dirty="0" err="1"/>
              <a:t>Chinmaya</a:t>
            </a:r>
            <a:r>
              <a:rPr lang="en-US" altLang="en-US" sz="1600" dirty="0"/>
              <a:t> J. - 1E and 1F</a:t>
            </a:r>
          </a:p>
          <a:p>
            <a:pPr>
              <a:buNone/>
            </a:pPr>
            <a:r>
              <a:rPr lang="en-US" altLang="en-US" sz="1600" dirty="0"/>
              <a:t>Kerri K- 2A</a:t>
            </a:r>
          </a:p>
          <a:p>
            <a:pPr>
              <a:buNone/>
            </a:pPr>
            <a:r>
              <a:rPr lang="en-US" altLang="en-US" sz="1600" dirty="0"/>
              <a:t>Monty K.– 2B, 2C. 2D</a:t>
            </a:r>
          </a:p>
          <a:p>
            <a:pPr>
              <a:buNone/>
            </a:pPr>
            <a:r>
              <a:rPr lang="en-US" altLang="en-US" sz="1600" dirty="0"/>
              <a:t>Nathan K.– 3A</a:t>
            </a:r>
          </a:p>
          <a:p>
            <a:pPr>
              <a:buNone/>
            </a:pPr>
            <a:r>
              <a:rPr lang="en-US" altLang="en-US" sz="1600" dirty="0"/>
              <a:t>Greg L.– 3B</a:t>
            </a:r>
          </a:p>
          <a:p>
            <a:pPr>
              <a:buNone/>
            </a:pPr>
            <a:r>
              <a:rPr lang="en-US" altLang="en-US" sz="1600" dirty="0"/>
              <a:t>Nicki L.– 3C and 3D</a:t>
            </a:r>
          </a:p>
          <a:p>
            <a:pPr>
              <a:buNone/>
            </a:pPr>
            <a:r>
              <a:rPr lang="en-US" altLang="en-US" sz="1600" dirty="0"/>
              <a:t> Jared M.– 4 A and B</a:t>
            </a:r>
          </a:p>
          <a:p>
            <a:pPr>
              <a:buNone/>
            </a:pPr>
            <a:r>
              <a:rPr lang="en-US" altLang="en-US" sz="1600" dirty="0"/>
              <a:t>Nicolas M.– 5 A and B</a:t>
            </a:r>
          </a:p>
          <a:p>
            <a:pPr>
              <a:buNone/>
            </a:pPr>
            <a:r>
              <a:rPr lang="en-US" altLang="en-US" sz="1600" dirty="0"/>
              <a:t>Rachel N. - 5C and D</a:t>
            </a:r>
          </a:p>
          <a:p>
            <a:pPr>
              <a:buNone/>
            </a:pPr>
            <a:r>
              <a:rPr lang="en-US" altLang="en-US" sz="1600" dirty="0"/>
              <a:t>Allison R.– 6A and B</a:t>
            </a:r>
          </a:p>
          <a:p>
            <a:pPr>
              <a:buNone/>
            </a:pPr>
            <a:r>
              <a:rPr lang="en-US" altLang="en-US" sz="1600" dirty="0"/>
              <a:t>Abby S.– 6C and D</a:t>
            </a:r>
          </a:p>
          <a:p>
            <a:pPr>
              <a:buNone/>
            </a:pPr>
            <a:r>
              <a:rPr lang="en-US" altLang="en-US" sz="1600" dirty="0"/>
              <a:t>Michael S.– </a:t>
            </a:r>
            <a:r>
              <a:rPr lang="en-US" altLang="en-US" sz="1600" dirty="0" smtClean="0"/>
              <a:t>6E</a:t>
            </a:r>
            <a:endParaRPr lang="en-US" alt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156311" y="1055225"/>
            <a:ext cx="2057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Figures for Chapter 13  - Neural tube formation (March 17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)</a:t>
            </a:r>
          </a:p>
          <a:p>
            <a:endParaRPr lang="en-US" sz="1800" dirty="0"/>
          </a:p>
          <a:p>
            <a:r>
              <a:rPr lang="en-US" sz="1800" dirty="0" smtClean="0"/>
              <a:t>13.4 - </a:t>
            </a:r>
          </a:p>
          <a:p>
            <a:r>
              <a:rPr lang="en-US" sz="1800" dirty="0" smtClean="0"/>
              <a:t>13.6 – </a:t>
            </a:r>
          </a:p>
          <a:p>
            <a:r>
              <a:rPr lang="en-US" sz="1800" dirty="0" smtClean="0"/>
              <a:t>13.7 – </a:t>
            </a:r>
          </a:p>
          <a:p>
            <a:r>
              <a:rPr lang="en-US" sz="1800" dirty="0" smtClean="0"/>
              <a:t>13.8 -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637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4578" name="Picture 2" descr="DevBio9e-Fig-07-21-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838"/>
            <a:ext cx="7391400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5410200" y="4572000"/>
            <a:ext cx="937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 </a:t>
            </a:r>
            <a:r>
              <a:rPr lang="en-US" dirty="0" smtClean="0"/>
              <a:t>11.17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E:\text art\G10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3" descr="DevBio8e-Fig-06-20-1.jpg                                       0000054AGilbert 8e IRL                 7C25B07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2913063"/>
            <a:ext cx="4954588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8932" name="Text Box 4"/>
          <p:cNvSpPr txBox="1">
            <a:spLocks noChangeArrowheads="1"/>
          </p:cNvSpPr>
          <p:nvPr/>
        </p:nvSpPr>
        <p:spPr bwMode="auto">
          <a:xfrm>
            <a:off x="609600" y="1143000"/>
            <a:ext cx="3886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000">
                <a:latin typeface="Arial" charset="0"/>
                <a:cs typeface="+mn-cs"/>
              </a:rPr>
              <a:t>Cortical rotation stabilizes </a:t>
            </a:r>
            <a:r>
              <a:rPr lang="en-US" sz="3000">
                <a:latin typeface="Symbol" charset="0"/>
                <a:cs typeface="+mn-cs"/>
              </a:rPr>
              <a:t>b</a:t>
            </a:r>
            <a:r>
              <a:rPr lang="en-US" sz="3000">
                <a:latin typeface="Arial" charset="0"/>
                <a:cs typeface="+mn-cs"/>
              </a:rPr>
              <a:t>-catenin</a:t>
            </a:r>
            <a:endParaRPr lang="en-US" b="0">
              <a:latin typeface="Arial" charset="0"/>
              <a:cs typeface="+mn-cs"/>
            </a:endParaRPr>
          </a:p>
        </p:txBody>
      </p:sp>
      <p:sp>
        <p:nvSpPr>
          <p:cNvPr id="508933" name="Text Box 5"/>
          <p:cNvSpPr txBox="1">
            <a:spLocks noChangeArrowheads="1"/>
          </p:cNvSpPr>
          <p:nvPr/>
        </p:nvSpPr>
        <p:spPr bwMode="auto">
          <a:xfrm>
            <a:off x="4724400" y="4724400"/>
            <a:ext cx="17414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dorsal enrichment of dishelveled</a:t>
            </a:r>
          </a:p>
        </p:txBody>
      </p:sp>
      <p:sp>
        <p:nvSpPr>
          <p:cNvPr id="508934" name="Line 6"/>
          <p:cNvSpPr>
            <a:spLocks noChangeShapeType="1"/>
          </p:cNvSpPr>
          <p:nvPr/>
        </p:nvSpPr>
        <p:spPr bwMode="auto">
          <a:xfrm flipH="1">
            <a:off x="6019800" y="5105400"/>
            <a:ext cx="144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E:\text art\G10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3" descr="DevBio8e-Fig-06-20-1.jpg                                       0000054AGilbert 8e IRL                 7C25B07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2438400"/>
            <a:ext cx="4954588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9956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6019800"/>
            <a:ext cx="67056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600" b="1" smtClean="0">
                <a:solidFill>
                  <a:schemeClr val="tx1"/>
                </a:solidFill>
                <a:cs typeface="+mj-cs"/>
              </a:rPr>
              <a:t>GSK3 degrades </a:t>
            </a:r>
            <a:r>
              <a:rPr lang="en-US" sz="1600" b="1" smtClean="0">
                <a:solidFill>
                  <a:schemeClr val="tx1"/>
                </a:solidFill>
                <a:latin typeface="Symbol" charset="0"/>
                <a:cs typeface="+mj-cs"/>
              </a:rPr>
              <a:t>b</a:t>
            </a:r>
            <a:r>
              <a:rPr lang="en-US" sz="1600" b="1" smtClean="0">
                <a:solidFill>
                  <a:schemeClr val="tx1"/>
                </a:solidFill>
                <a:cs typeface="+mj-cs"/>
              </a:rPr>
              <a:t>-cat ventrally; Dsh degrades GSK3 dorsally preventing degradation of </a:t>
            </a:r>
            <a:r>
              <a:rPr lang="en-US" sz="1600" b="1" smtClean="0">
                <a:solidFill>
                  <a:schemeClr val="tx1"/>
                </a:solidFill>
                <a:latin typeface="Symbol" charset="0"/>
                <a:cs typeface="+mj-cs"/>
              </a:rPr>
              <a:t>b</a:t>
            </a:r>
            <a:r>
              <a:rPr lang="en-US" sz="1600" b="1" smtClean="0">
                <a:solidFill>
                  <a:schemeClr val="tx1"/>
                </a:solidFill>
                <a:cs typeface="+mj-cs"/>
              </a:rPr>
              <a:t>-cat</a:t>
            </a:r>
            <a:br>
              <a:rPr lang="en-US" sz="1600" b="1" smtClean="0">
                <a:solidFill>
                  <a:schemeClr val="tx1"/>
                </a:solidFill>
                <a:cs typeface="+mj-cs"/>
              </a:rPr>
            </a:br>
            <a:endParaRPr lang="en-US" sz="1600" b="1" smtClean="0">
              <a:solidFill>
                <a:schemeClr val="tx1"/>
              </a:solidFill>
              <a:cs typeface="+mj-cs"/>
            </a:endParaRPr>
          </a:p>
        </p:txBody>
      </p:sp>
      <p:sp>
        <p:nvSpPr>
          <p:cNvPr id="509957" name="Text Box 5"/>
          <p:cNvSpPr txBox="1">
            <a:spLocks noChangeArrowheads="1"/>
          </p:cNvSpPr>
          <p:nvPr/>
        </p:nvSpPr>
        <p:spPr bwMode="auto">
          <a:xfrm>
            <a:off x="609600" y="1143000"/>
            <a:ext cx="3886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000">
                <a:latin typeface="Arial" charset="0"/>
                <a:cs typeface="+mn-cs"/>
              </a:rPr>
              <a:t>Cortical rotation stabilizes </a:t>
            </a:r>
            <a:r>
              <a:rPr lang="en-US" sz="3000">
                <a:latin typeface="Symbol" charset="0"/>
                <a:cs typeface="+mn-cs"/>
              </a:rPr>
              <a:t>b</a:t>
            </a:r>
            <a:r>
              <a:rPr lang="en-US" sz="3000">
                <a:latin typeface="Arial" charset="0"/>
                <a:cs typeface="+mn-cs"/>
              </a:rPr>
              <a:t>-catenin</a:t>
            </a:r>
            <a:endParaRPr lang="en-US" b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E:\text art\G10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29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0980" name="Text Box 4"/>
          <p:cNvSpPr txBox="1">
            <a:spLocks noChangeArrowheads="1"/>
          </p:cNvSpPr>
          <p:nvPr/>
        </p:nvSpPr>
        <p:spPr bwMode="auto">
          <a:xfrm>
            <a:off x="1143000" y="152400"/>
            <a:ext cx="71786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latin typeface="Arial" charset="0"/>
                <a:cs typeface="+mn-cs"/>
              </a:rPr>
              <a:t>TGF</a:t>
            </a:r>
            <a:r>
              <a:rPr lang="en-US" sz="3200">
                <a:latin typeface="Symbol" charset="0"/>
                <a:cs typeface="+mn-cs"/>
              </a:rPr>
              <a:t>b</a:t>
            </a:r>
            <a:r>
              <a:rPr lang="en-US" sz="3200">
                <a:latin typeface="Arial" charset="0"/>
                <a:cs typeface="+mn-cs"/>
              </a:rPr>
              <a:t> and </a:t>
            </a:r>
            <a:r>
              <a:rPr lang="en-US" sz="3200">
                <a:latin typeface="Symbol" charset="0"/>
                <a:cs typeface="+mn-cs"/>
              </a:rPr>
              <a:t>b</a:t>
            </a:r>
            <a:r>
              <a:rPr lang="en-US" sz="3200">
                <a:latin typeface="Arial" charset="0"/>
                <a:cs typeface="+mn-cs"/>
              </a:rPr>
              <a:t>-catenin signaling converge on goosecoid expression</a:t>
            </a:r>
            <a:endParaRPr lang="en-US" b="0">
              <a:latin typeface="Arial" charset="0"/>
              <a:cs typeface="+mn-cs"/>
            </a:endParaRPr>
          </a:p>
        </p:txBody>
      </p:sp>
      <p:sp>
        <p:nvSpPr>
          <p:cNvPr id="510981" name="Line 5"/>
          <p:cNvSpPr>
            <a:spLocks noChangeShapeType="1"/>
          </p:cNvSpPr>
          <p:nvPr/>
        </p:nvSpPr>
        <p:spPr bwMode="auto">
          <a:xfrm flipH="1" flipV="1">
            <a:off x="7848600" y="2819400"/>
            <a:ext cx="76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0982" name="Text Box 6"/>
          <p:cNvSpPr txBox="1">
            <a:spLocks noChangeArrowheads="1"/>
          </p:cNvSpPr>
          <p:nvPr/>
        </p:nvSpPr>
        <p:spPr bwMode="auto">
          <a:xfrm>
            <a:off x="6477000" y="1524000"/>
            <a:ext cx="19970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Goosecoid expression in Spemann organizer</a:t>
            </a:r>
            <a:endParaRPr lang="en-US" b="0">
              <a:latin typeface="Arial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676399"/>
            <a:ext cx="4440968" cy="49144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49423" y="1676399"/>
            <a:ext cx="860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11.18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02" name="Picture 2" descr="p:\gilbert ircdfigures\ch10\devbio7e10280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1" r="53850" b="33333"/>
          <a:stretch>
            <a:fillRect/>
          </a:stretch>
        </p:blipFill>
        <p:spPr bwMode="auto">
          <a:xfrm>
            <a:off x="1384300" y="1371600"/>
            <a:ext cx="37973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57200"/>
            <a:ext cx="7391400" cy="12192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000" b="1" smtClean="0">
                <a:cs typeface="+mn-cs"/>
              </a:rPr>
              <a:t>Goosecoid</a:t>
            </a:r>
            <a:endParaRPr lang="en-US" smtClean="0">
              <a:cs typeface="+mn-cs"/>
            </a:endParaRPr>
          </a:p>
        </p:txBody>
      </p:sp>
      <p:pic>
        <p:nvPicPr>
          <p:cNvPr id="512004" name="Picture 4" descr="p:\gilbert ircdfigures\ch10\devbio7e10280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9" t="27161" b="33333"/>
          <a:stretch>
            <a:fillRect/>
          </a:stretch>
        </p:blipFill>
        <p:spPr bwMode="auto">
          <a:xfrm>
            <a:off x="5259388" y="1371600"/>
            <a:ext cx="213201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005" name="Text Box 5"/>
          <p:cNvSpPr txBox="1">
            <a:spLocks noChangeArrowheads="1"/>
          </p:cNvSpPr>
          <p:nvPr/>
        </p:nvSpPr>
        <p:spPr bwMode="auto">
          <a:xfrm>
            <a:off x="457200" y="3200400"/>
            <a:ext cx="8382000" cy="325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09638" indent="-9096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0239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382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buFont typeface="Wingdings" charset="0"/>
              <a:buNone/>
              <a:defRPr/>
            </a:pPr>
            <a:endParaRPr lang="en-US" sz="3200" b="0" smtClean="0">
              <a:latin typeface="Arial" charset="0"/>
              <a:cs typeface="+mn-cs"/>
            </a:endParaRPr>
          </a:p>
          <a:p>
            <a:pPr>
              <a:lnSpc>
                <a:spcPct val="130000"/>
              </a:lnSpc>
              <a:buFont typeface="Wingdings" charset="0"/>
              <a:buChar char="§"/>
              <a:defRPr/>
            </a:pPr>
            <a:r>
              <a:rPr lang="en-US" sz="3200" b="0" smtClean="0">
                <a:latin typeface="Arial" charset="0"/>
                <a:cs typeface="+mn-cs"/>
              </a:rPr>
              <a:t>Expressed in the dorsal lip in response to </a:t>
            </a:r>
            <a:r>
              <a:rPr lang="en-US" sz="3200" b="0" smtClean="0">
                <a:solidFill>
                  <a:schemeClr val="tx2"/>
                </a:solidFill>
                <a:latin typeface="Arial" charset="0"/>
                <a:cs typeface="+mn-cs"/>
              </a:rPr>
              <a:t>Nieuwkoop center</a:t>
            </a:r>
            <a:endParaRPr lang="en-US" sz="3200" b="0" smtClean="0">
              <a:latin typeface="Arial" charset="0"/>
              <a:cs typeface="+mn-cs"/>
            </a:endParaRPr>
          </a:p>
          <a:p>
            <a:pPr>
              <a:lnSpc>
                <a:spcPct val="130000"/>
              </a:lnSpc>
              <a:buFont typeface="Wingdings" charset="0"/>
              <a:buChar char="§"/>
              <a:defRPr/>
            </a:pPr>
            <a:r>
              <a:rPr lang="en-US" sz="3200" b="0" smtClean="0">
                <a:latin typeface="Arial" charset="0"/>
                <a:cs typeface="+mn-cs"/>
              </a:rPr>
              <a:t>Encodes transcription factor</a:t>
            </a:r>
          </a:p>
          <a:p>
            <a:pPr>
              <a:lnSpc>
                <a:spcPct val="130000"/>
              </a:lnSpc>
              <a:buFont typeface="Wingdings" charset="0"/>
              <a:buChar char="§"/>
              <a:defRPr/>
            </a:pPr>
            <a:r>
              <a:rPr lang="en-US" sz="3200" b="0" smtClean="0">
                <a:latin typeface="Arial" charset="0"/>
                <a:cs typeface="+mn-cs"/>
              </a:rPr>
              <a:t>Injected mRNA can induce a new 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Three functions of the </a:t>
            </a:r>
            <a:r>
              <a:rPr lang="en-US" dirty="0"/>
              <a:t>S</a:t>
            </a:r>
            <a:r>
              <a:rPr lang="en-US" dirty="0" smtClean="0"/>
              <a:t>pemann </a:t>
            </a:r>
            <a:r>
              <a:rPr lang="en-US" dirty="0" err="1" smtClean="0"/>
              <a:t>Mangold</a:t>
            </a:r>
            <a:r>
              <a:rPr lang="en-US" dirty="0" smtClean="0"/>
              <a:t> organizer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1) </a:t>
            </a:r>
            <a:r>
              <a:rPr lang="en-US" sz="2400" dirty="0"/>
              <a:t>initiate </a:t>
            </a:r>
            <a:r>
              <a:rPr lang="en-US" sz="2400" dirty="0" smtClean="0"/>
              <a:t>gastrulation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2) differentiate into different types of dorsal mesoderm – (includes </a:t>
            </a:r>
            <a:r>
              <a:rPr lang="en-US" sz="2400" dirty="0" err="1" smtClean="0"/>
              <a:t>pharengeal</a:t>
            </a:r>
            <a:r>
              <a:rPr lang="en-US" sz="2400" dirty="0" smtClean="0"/>
              <a:t> endoderm, head mesoderm, and notochord) </a:t>
            </a:r>
            <a:br>
              <a:rPr lang="en-US" sz="2400" dirty="0" smtClean="0"/>
            </a:b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3) </a:t>
            </a:r>
            <a:r>
              <a:rPr lang="en-US" sz="2400" dirty="0" err="1" smtClean="0"/>
              <a:t>dorsalize</a:t>
            </a:r>
            <a:r>
              <a:rPr lang="en-US" sz="2400" dirty="0" smtClean="0"/>
              <a:t> </a:t>
            </a:r>
            <a:r>
              <a:rPr lang="en-US" sz="2400" dirty="0"/>
              <a:t>the ectoderm and induce neural tube</a:t>
            </a:r>
          </a:p>
          <a:p>
            <a:pPr>
              <a:defRPr/>
            </a:pPr>
            <a:endParaRPr lang="en-US" sz="2400" dirty="0" smtClean="0"/>
          </a:p>
          <a:p>
            <a:pPr marL="0" indent="0"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E:\text art\G10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11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cs typeface="+mj-cs"/>
              </a:rPr>
              <a:t>Cell movements during frog gastrulation</a:t>
            </a:r>
          </a:p>
        </p:txBody>
      </p:sp>
      <p:sp>
        <p:nvSpPr>
          <p:cNvPr id="561156" name="Text Box 4"/>
          <p:cNvSpPr txBox="1">
            <a:spLocks noChangeArrowheads="1"/>
          </p:cNvSpPr>
          <p:nvPr/>
        </p:nvSpPr>
        <p:spPr bwMode="auto">
          <a:xfrm>
            <a:off x="0" y="5497513"/>
            <a:ext cx="4876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0" dirty="0" smtClean="0">
                <a:latin typeface="Arial" charset="0"/>
                <a:cs typeface="+mn-cs"/>
              </a:rPr>
              <a:t>Cells opposite sperm entry point will form the blastopore</a:t>
            </a:r>
            <a:r>
              <a:rPr lang="en-US" sz="2000" b="0" dirty="0">
                <a:latin typeface="Arial" charset="0"/>
                <a:cs typeface="+mn-cs"/>
              </a:rPr>
              <a:t> </a:t>
            </a:r>
            <a:r>
              <a:rPr lang="en-US" sz="2000" b="0" dirty="0" smtClean="0">
                <a:latin typeface="Arial" charset="0"/>
                <a:cs typeface="+mn-cs"/>
              </a:rPr>
              <a:t>and become the dorsal part of the body</a:t>
            </a:r>
          </a:p>
        </p:txBody>
      </p:sp>
      <p:sp>
        <p:nvSpPr>
          <p:cNvPr id="561157" name="Text Box 5"/>
          <p:cNvSpPr txBox="1">
            <a:spLocks noChangeArrowheads="1"/>
          </p:cNvSpPr>
          <p:nvPr/>
        </p:nvSpPr>
        <p:spPr bwMode="auto">
          <a:xfrm>
            <a:off x="7772400" y="42672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2000" b="0" smtClean="0">
              <a:latin typeface="Arial" charset="0"/>
              <a:cs typeface="+mn-cs"/>
            </a:endParaRPr>
          </a:p>
        </p:txBody>
      </p:sp>
      <p:sp>
        <p:nvSpPr>
          <p:cNvPr id="561158" name="Rectangle 6"/>
          <p:cNvSpPr>
            <a:spLocks noChangeArrowheads="1"/>
          </p:cNvSpPr>
          <p:nvPr/>
        </p:nvSpPr>
        <p:spPr bwMode="auto">
          <a:xfrm>
            <a:off x="3124200" y="3581400"/>
            <a:ext cx="1676400" cy="1676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1159" name="Text Box 7"/>
          <p:cNvSpPr txBox="1">
            <a:spLocks noChangeArrowheads="1"/>
          </p:cNvSpPr>
          <p:nvPr/>
        </p:nvSpPr>
        <p:spPr bwMode="auto">
          <a:xfrm>
            <a:off x="3184525" y="4078288"/>
            <a:ext cx="1692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Spemann organizing center</a:t>
            </a:r>
          </a:p>
        </p:txBody>
      </p:sp>
      <p:sp>
        <p:nvSpPr>
          <p:cNvPr id="561160" name="Line 8"/>
          <p:cNvSpPr>
            <a:spLocks noChangeShapeType="1"/>
          </p:cNvSpPr>
          <p:nvPr/>
        </p:nvSpPr>
        <p:spPr bwMode="auto">
          <a:xfrm flipH="1" flipV="1">
            <a:off x="4343400" y="1600200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1161" name="Text Box 9"/>
          <p:cNvSpPr txBox="1">
            <a:spLocks noChangeArrowheads="1"/>
          </p:cNvSpPr>
          <p:nvPr/>
        </p:nvSpPr>
        <p:spPr bwMode="auto">
          <a:xfrm>
            <a:off x="3184525" y="1258888"/>
            <a:ext cx="179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sperm entry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40962" name="Picture 3" descr="DevBio8e-Fig-10-10-0.jpg                                       00000BC9Gilbert 8e IRL                 7C25B07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27013"/>
            <a:ext cx="8535987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04" name="Rectangle 4"/>
          <p:cNvSpPr>
            <a:spLocks noChangeArrowheads="1"/>
          </p:cNvSpPr>
          <p:nvPr/>
        </p:nvSpPr>
        <p:spPr bwMode="auto">
          <a:xfrm>
            <a:off x="3886200" y="3505200"/>
            <a:ext cx="480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cs typeface="+mn-cs"/>
              </a:rPr>
              <a:t>Cell movements during frog gastrulation</a:t>
            </a:r>
          </a:p>
        </p:txBody>
      </p:sp>
      <p:sp>
        <p:nvSpPr>
          <p:cNvPr id="563205" name="Text Box 5"/>
          <p:cNvSpPr txBox="1">
            <a:spLocks noChangeArrowheads="1"/>
          </p:cNvSpPr>
          <p:nvPr/>
        </p:nvSpPr>
        <p:spPr bwMode="auto">
          <a:xfrm>
            <a:off x="3962400" y="5029200"/>
            <a:ext cx="3352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extracellular matrix - fibronectin lines blastocoel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DevBio9e-Fig-07-35-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67024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1447800" y="304800"/>
            <a:ext cx="624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Model of the organizer function and axis specification in the Xenopus gastrula</a:t>
            </a:r>
          </a:p>
        </p:txBody>
      </p:sp>
    </p:spTree>
    <p:extLst>
      <p:ext uri="{BB962C8B-B14F-4D97-AF65-F5344CB8AC3E}">
        <p14:creationId xmlns:p14="http://schemas.microsoft.com/office/powerpoint/2010/main" val="3963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Text Box 2"/>
          <p:cNvSpPr txBox="1">
            <a:spLocks noChangeArrowheads="1"/>
          </p:cNvSpPr>
          <p:nvPr/>
        </p:nvSpPr>
        <p:spPr bwMode="auto">
          <a:xfrm>
            <a:off x="4202113" y="304800"/>
            <a:ext cx="18415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3200">
              <a:cs typeface="+mn-cs"/>
            </a:endParaRPr>
          </a:p>
          <a:p>
            <a:pPr algn="ctr">
              <a:defRPr/>
            </a:pPr>
            <a:endParaRPr lang="en-US" sz="3200">
              <a:cs typeface="+mn-cs"/>
            </a:endParaRPr>
          </a:p>
          <a:p>
            <a:pPr algn="ctr">
              <a:defRPr/>
            </a:pPr>
            <a:endParaRPr lang="en-US" sz="3200">
              <a:cs typeface="+mn-cs"/>
            </a:endParaRPr>
          </a:p>
          <a:p>
            <a:pPr algn="ctr">
              <a:defRPr/>
            </a:pPr>
            <a:endParaRPr lang="en-US" sz="3200">
              <a:cs typeface="+mn-cs"/>
            </a:endParaRPr>
          </a:p>
          <a:p>
            <a:pPr algn="ctr">
              <a:defRPr/>
            </a:pPr>
            <a:endParaRPr lang="en-US" sz="3200">
              <a:cs typeface="+mn-cs"/>
            </a:endParaRPr>
          </a:p>
          <a:p>
            <a:pPr algn="ctr">
              <a:defRPr/>
            </a:pPr>
            <a:endParaRPr lang="en-US" sz="3200">
              <a:cs typeface="+mn-cs"/>
            </a:endParaRPr>
          </a:p>
          <a:p>
            <a:pPr algn="ctr">
              <a:defRPr/>
            </a:pPr>
            <a:endParaRPr lang="en-US" sz="3200">
              <a:cs typeface="+mn-cs"/>
            </a:endParaRPr>
          </a:p>
          <a:p>
            <a:pPr algn="ctr">
              <a:defRPr/>
            </a:pPr>
            <a:endParaRPr lang="en-US" sz="3200">
              <a:cs typeface="+mn-cs"/>
            </a:endParaRPr>
          </a:p>
        </p:txBody>
      </p:sp>
      <p:pic>
        <p:nvPicPr>
          <p:cNvPr id="17410" name="Picture 3" descr="Ch09_02.jpg                                                    00002F7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4" t="-3703" b="66096"/>
          <a:stretch>
            <a:fillRect/>
          </a:stretch>
        </p:blipFill>
        <p:spPr bwMode="auto">
          <a:xfrm>
            <a:off x="1219200" y="838200"/>
            <a:ext cx="6248400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38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chemeClr val="tx1"/>
                </a:solidFill>
                <a:cs typeface="+mj-cs"/>
              </a:rPr>
              <a:t>Axis Formation </a:t>
            </a:r>
            <a:br>
              <a:rPr lang="en-US" sz="3200" b="1" smtClean="0">
                <a:solidFill>
                  <a:schemeClr val="tx1"/>
                </a:solidFill>
                <a:cs typeface="+mj-cs"/>
              </a:rPr>
            </a:br>
            <a:endParaRPr lang="en-US" sz="3200" b="1" smtClean="0">
              <a:solidFill>
                <a:schemeClr val="tx1"/>
              </a:solidFill>
              <a:cs typeface="+mj-cs"/>
            </a:endParaRPr>
          </a:p>
        </p:txBody>
      </p:sp>
      <p:sp>
        <p:nvSpPr>
          <p:cNvPr id="5038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4114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b="1" smtClean="0">
                <a:cs typeface="+mn-cs"/>
              </a:rPr>
              <a:t>Spemann Organizer </a:t>
            </a:r>
          </a:p>
          <a:p>
            <a:pPr algn="ctr" eaLnBrk="1" hangingPunct="1">
              <a:spcBef>
                <a:spcPct val="0"/>
              </a:spcBef>
              <a:defRPr/>
            </a:pPr>
            <a:endParaRPr lang="en-US" b="1" smtClean="0">
              <a:cs typeface="+mn-cs"/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b="1" smtClean="0">
                <a:cs typeface="+mn-cs"/>
              </a:rPr>
              <a:t>The Nieuwkoop Center</a:t>
            </a:r>
          </a:p>
          <a:p>
            <a:pPr algn="ctr" eaLnBrk="1" hangingPunct="1">
              <a:spcBef>
                <a:spcPct val="0"/>
              </a:spcBef>
              <a:defRPr/>
            </a:pPr>
            <a:endParaRPr lang="en-US" b="1" smtClean="0">
              <a:cs typeface="+mn-cs"/>
            </a:endParaRP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devbio8e-fig-02-01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69596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153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 </a:t>
            </a:r>
            <a:r>
              <a:rPr lang="en-US" sz="2600" smtClean="0">
                <a:cs typeface="+mj-cs"/>
              </a:rPr>
              <a:t>Developmental history of the leopard frog, </a:t>
            </a:r>
            <a:r>
              <a:rPr lang="en-US" sz="2600" i="1" smtClean="0">
                <a:cs typeface="+mj-cs"/>
              </a:rPr>
              <a:t>Rana pipiens</a:t>
            </a:r>
            <a:endParaRPr lang="en-US" smtClean="0">
              <a:cs typeface="+mj-cs"/>
            </a:endParaRPr>
          </a:p>
        </p:txBody>
      </p: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1865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zygote - </a:t>
            </a:r>
          </a:p>
          <a:p>
            <a:pPr>
              <a:defRPr/>
            </a:pPr>
            <a:r>
              <a:rPr lang="en-US">
                <a:cs typeface="+mn-cs"/>
              </a:rPr>
              <a:t>fertilized egg</a:t>
            </a:r>
          </a:p>
        </p:txBody>
      </p:sp>
      <p:sp>
        <p:nvSpPr>
          <p:cNvPr id="276486" name="Line 6"/>
          <p:cNvSpPr>
            <a:spLocks noChangeShapeType="1"/>
          </p:cNvSpPr>
          <p:nvPr/>
        </p:nvSpPr>
        <p:spPr bwMode="auto">
          <a:xfrm flipH="1" flipV="1">
            <a:off x="1752600" y="1600200"/>
            <a:ext cx="1600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87" name="Rectangle 7"/>
          <p:cNvSpPr>
            <a:spLocks noChangeArrowheads="1"/>
          </p:cNvSpPr>
          <p:nvPr/>
        </p:nvSpPr>
        <p:spPr bwMode="auto">
          <a:xfrm>
            <a:off x="5715000" y="2057400"/>
            <a:ext cx="685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88" name="Rectangle 8"/>
          <p:cNvSpPr>
            <a:spLocks noChangeArrowheads="1"/>
          </p:cNvSpPr>
          <p:nvPr/>
        </p:nvSpPr>
        <p:spPr bwMode="auto">
          <a:xfrm>
            <a:off x="3352800" y="1524000"/>
            <a:ext cx="685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89" name="Rectangle 9"/>
          <p:cNvSpPr>
            <a:spLocks noChangeArrowheads="1"/>
          </p:cNvSpPr>
          <p:nvPr/>
        </p:nvSpPr>
        <p:spPr bwMode="auto">
          <a:xfrm>
            <a:off x="6781800" y="2819400"/>
            <a:ext cx="8382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90" name="Rectangle 10"/>
          <p:cNvSpPr>
            <a:spLocks noChangeArrowheads="1"/>
          </p:cNvSpPr>
          <p:nvPr/>
        </p:nvSpPr>
        <p:spPr bwMode="auto">
          <a:xfrm>
            <a:off x="7315200" y="1524000"/>
            <a:ext cx="8382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91" name="Text Box 11"/>
          <p:cNvSpPr txBox="1">
            <a:spLocks noChangeArrowheads="1"/>
          </p:cNvSpPr>
          <p:nvPr/>
        </p:nvSpPr>
        <p:spPr bwMode="auto">
          <a:xfrm>
            <a:off x="7010400" y="5334000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3 germ layers</a:t>
            </a:r>
          </a:p>
        </p:txBody>
      </p:sp>
      <p:sp>
        <p:nvSpPr>
          <p:cNvPr id="276492" name="Line 12"/>
          <p:cNvSpPr>
            <a:spLocks noChangeShapeType="1"/>
          </p:cNvSpPr>
          <p:nvPr/>
        </p:nvSpPr>
        <p:spPr bwMode="auto">
          <a:xfrm flipV="1">
            <a:off x="7924800" y="4191000"/>
            <a:ext cx="152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93" name="Rectangle 13"/>
          <p:cNvSpPr>
            <a:spLocks noChangeArrowheads="1"/>
          </p:cNvSpPr>
          <p:nvPr/>
        </p:nvSpPr>
        <p:spPr bwMode="auto">
          <a:xfrm>
            <a:off x="7315200" y="3505200"/>
            <a:ext cx="8382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94" name="Rectangle 14"/>
          <p:cNvSpPr>
            <a:spLocks noChangeArrowheads="1"/>
          </p:cNvSpPr>
          <p:nvPr/>
        </p:nvSpPr>
        <p:spPr bwMode="auto">
          <a:xfrm>
            <a:off x="6858000" y="3810000"/>
            <a:ext cx="8382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95" name="Rectangle 15"/>
          <p:cNvSpPr>
            <a:spLocks noChangeArrowheads="1"/>
          </p:cNvSpPr>
          <p:nvPr/>
        </p:nvSpPr>
        <p:spPr bwMode="auto">
          <a:xfrm>
            <a:off x="6934200" y="4114800"/>
            <a:ext cx="8382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97" name="Text Box 17"/>
          <p:cNvSpPr txBox="1">
            <a:spLocks noChangeArrowheads="1"/>
          </p:cNvSpPr>
          <p:nvPr/>
        </p:nvSpPr>
        <p:spPr bwMode="auto">
          <a:xfrm>
            <a:off x="5105400" y="23622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blastula</a:t>
            </a:r>
            <a:endParaRPr lang="en-US">
              <a:cs typeface="+mn-cs"/>
            </a:endParaRPr>
          </a:p>
        </p:txBody>
      </p:sp>
      <p:sp>
        <p:nvSpPr>
          <p:cNvPr id="276498" name="Text Box 18"/>
          <p:cNvSpPr txBox="1">
            <a:spLocks noChangeArrowheads="1"/>
          </p:cNvSpPr>
          <p:nvPr/>
        </p:nvSpPr>
        <p:spPr bwMode="auto">
          <a:xfrm>
            <a:off x="5791200" y="2971800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gastrula</a:t>
            </a:r>
            <a:endParaRPr lang="en-US">
              <a:cs typeface="+mn-cs"/>
            </a:endParaRPr>
          </a:p>
        </p:txBody>
      </p:sp>
      <p:sp>
        <p:nvSpPr>
          <p:cNvPr id="276499" name="Text Box 19"/>
          <p:cNvSpPr txBox="1">
            <a:spLocks noChangeArrowheads="1"/>
          </p:cNvSpPr>
          <p:nvPr/>
        </p:nvSpPr>
        <p:spPr bwMode="auto">
          <a:xfrm>
            <a:off x="5715000" y="457200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neurula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27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Hans Spemann and Hilde </a:t>
            </a:r>
            <a:r>
              <a:rPr lang="en-US" sz="3600" dirty="0" err="1" smtClean="0">
                <a:cs typeface="+mj-cs"/>
              </a:rPr>
              <a:t>Mangold</a:t>
            </a:r>
            <a:r>
              <a:rPr lang="en-US" sz="3600" dirty="0" smtClean="0">
                <a:cs typeface="+mj-cs"/>
              </a:rPr>
              <a:t/>
            </a:r>
            <a:br>
              <a:rPr lang="en-US" sz="3600" dirty="0" smtClean="0">
                <a:cs typeface="+mj-cs"/>
              </a:rPr>
            </a:br>
            <a:r>
              <a:rPr lang="en-US" sz="3600" dirty="0" smtClean="0">
                <a:cs typeface="+mj-cs"/>
              </a:rPr>
              <a:t>1920</a:t>
            </a:r>
            <a:r>
              <a:rPr lang="ja-JP" altLang="en-US" sz="3600" dirty="0" smtClean="0">
                <a:latin typeface="Arial"/>
                <a:cs typeface="+mj-cs"/>
              </a:rPr>
              <a:t>’</a:t>
            </a:r>
            <a:r>
              <a:rPr lang="en-US" sz="3600" dirty="0" smtClean="0">
                <a:cs typeface="+mj-cs"/>
              </a:rPr>
              <a:t>s-30</a:t>
            </a:r>
            <a:r>
              <a:rPr lang="ja-JP" altLang="en-US" sz="3600" dirty="0" smtClean="0">
                <a:latin typeface="Arial"/>
                <a:cs typeface="+mj-cs"/>
              </a:rPr>
              <a:t>’</a:t>
            </a:r>
            <a:r>
              <a:rPr lang="en-US" sz="3600" dirty="0" smtClean="0">
                <a:cs typeface="+mj-cs"/>
              </a:rPr>
              <a:t>s – Discovery of the organizer</a:t>
            </a:r>
            <a:endParaRPr lang="en-US" dirty="0" smtClean="0">
              <a:cs typeface="+mj-cs"/>
            </a:endParaRPr>
          </a:p>
        </p:txBody>
      </p:sp>
      <p:pic>
        <p:nvPicPr>
          <p:cNvPr id="18434" name="Picture 3" descr="DevBio8e-Fig-10-17-0.jpg                                       00000BC9Gilbert 8e IRL                 7C25B07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12963"/>
            <a:ext cx="6326188" cy="474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9476" name="Text Box 4"/>
          <p:cNvSpPr txBox="1">
            <a:spLocks noChangeArrowheads="1"/>
          </p:cNvSpPr>
          <p:nvPr/>
        </p:nvSpPr>
        <p:spPr bwMode="auto">
          <a:xfrm>
            <a:off x="685800" y="2209800"/>
            <a:ext cx="3140075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latin typeface="Arial" charset="0"/>
                <a:cs typeface="+mn-cs"/>
              </a:rPr>
              <a:t>Split the egg into two with a fine hair</a:t>
            </a:r>
          </a:p>
          <a:p>
            <a:pPr>
              <a:defRPr/>
            </a:pPr>
            <a:endParaRPr lang="en-US" b="0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dirty="0">
                <a:latin typeface="Arial" charset="0"/>
                <a:cs typeface="+mn-cs"/>
              </a:rPr>
              <a:t>Two different results</a:t>
            </a:r>
          </a:p>
          <a:p>
            <a:pPr>
              <a:defRPr/>
            </a:pPr>
            <a:endParaRPr lang="en-US" b="0" dirty="0">
              <a:latin typeface="Arial" charset="0"/>
              <a:cs typeface="+mn-cs"/>
            </a:endParaRPr>
          </a:p>
        </p:txBody>
      </p:sp>
      <p:sp>
        <p:nvSpPr>
          <p:cNvPr id="489477" name="Text Box 5"/>
          <p:cNvSpPr txBox="1">
            <a:spLocks noChangeArrowheads="1"/>
          </p:cNvSpPr>
          <p:nvPr/>
        </p:nvSpPr>
        <p:spPr bwMode="auto">
          <a:xfrm>
            <a:off x="762000" y="4584701"/>
            <a:ext cx="348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cs typeface="+mn-cs"/>
              </a:rPr>
              <a:t>11.12</a:t>
            </a:r>
            <a:endParaRPr lang="en-US" dirty="0">
              <a:cs typeface="+mn-cs"/>
            </a:endParaRPr>
          </a:p>
        </p:txBody>
      </p:sp>
      <p:sp>
        <p:nvSpPr>
          <p:cNvPr id="489478" name="Text Box 6"/>
          <p:cNvSpPr txBox="1">
            <a:spLocks noChangeArrowheads="1"/>
          </p:cNvSpPr>
          <p:nvPr/>
        </p:nvSpPr>
        <p:spPr bwMode="auto">
          <a:xfrm>
            <a:off x="6781800" y="6126163"/>
            <a:ext cx="1096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200">
                <a:latin typeface="Arial"/>
                <a:cs typeface="+mn-cs"/>
              </a:rPr>
              <a:t>“</a:t>
            </a:r>
            <a:r>
              <a:rPr lang="en-US" sz="1200">
                <a:cs typeface="+mn-cs"/>
              </a:rPr>
              <a:t>Bauchstuck</a:t>
            </a:r>
            <a:r>
              <a:rPr lang="ja-JP" altLang="en-US" sz="1200">
                <a:latin typeface="Arial"/>
                <a:cs typeface="+mn-cs"/>
              </a:rPr>
              <a:t>”</a:t>
            </a:r>
            <a:endParaRPr lang="en-US" sz="120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Hans Spemann and Hilde </a:t>
            </a:r>
            <a:r>
              <a:rPr lang="en-US" sz="3600" dirty="0" err="1" smtClean="0">
                <a:cs typeface="+mj-cs"/>
              </a:rPr>
              <a:t>Mangold</a:t>
            </a:r>
            <a:r>
              <a:rPr lang="en-US" sz="3600" dirty="0" smtClean="0">
                <a:cs typeface="+mj-cs"/>
              </a:rPr>
              <a:t/>
            </a:r>
            <a:br>
              <a:rPr lang="en-US" sz="3600" dirty="0" smtClean="0">
                <a:cs typeface="+mj-cs"/>
              </a:rPr>
            </a:br>
            <a:r>
              <a:rPr lang="en-US" sz="3600" dirty="0" smtClean="0">
                <a:cs typeface="+mj-cs"/>
              </a:rPr>
              <a:t>1920</a:t>
            </a:r>
            <a:r>
              <a:rPr lang="ja-JP" altLang="en-US" sz="3600" dirty="0" smtClean="0">
                <a:latin typeface="Arial"/>
                <a:cs typeface="+mj-cs"/>
              </a:rPr>
              <a:t>’</a:t>
            </a:r>
            <a:r>
              <a:rPr lang="en-US" sz="3600" dirty="0" smtClean="0">
                <a:cs typeface="+mj-cs"/>
              </a:rPr>
              <a:t>s-30</a:t>
            </a:r>
            <a:r>
              <a:rPr lang="ja-JP" altLang="en-US" sz="3600" dirty="0" smtClean="0">
                <a:latin typeface="Arial"/>
                <a:cs typeface="+mj-cs"/>
              </a:rPr>
              <a:t>’</a:t>
            </a:r>
            <a:r>
              <a:rPr lang="en-US" sz="3600" dirty="0" smtClean="0">
                <a:cs typeface="+mj-cs"/>
              </a:rPr>
              <a:t>s – Discovery of the organizer</a:t>
            </a:r>
            <a:endParaRPr lang="en-US" dirty="0" smtClean="0">
              <a:cs typeface="+mj-cs"/>
            </a:endParaRPr>
          </a:p>
        </p:txBody>
      </p:sp>
      <p:pic>
        <p:nvPicPr>
          <p:cNvPr id="19458" name="Picture 3" descr="DevBio8e-Fig-10-17-0.jpg                                       00000BC9Gilbert 8e IRL                 7C25B07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12963"/>
            <a:ext cx="6326188" cy="474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9476" name="Text Box 4"/>
          <p:cNvSpPr txBox="1">
            <a:spLocks noChangeArrowheads="1"/>
          </p:cNvSpPr>
          <p:nvPr/>
        </p:nvSpPr>
        <p:spPr bwMode="auto">
          <a:xfrm>
            <a:off x="685800" y="1828800"/>
            <a:ext cx="314007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b="0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dirty="0">
                <a:latin typeface="Arial" charset="0"/>
                <a:cs typeface="+mn-cs"/>
              </a:rPr>
              <a:t>Something in the gray crescent area required for dorsal structures</a:t>
            </a:r>
          </a:p>
          <a:p>
            <a:pPr>
              <a:defRPr/>
            </a:pPr>
            <a:endParaRPr lang="en-US" b="0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dirty="0">
                <a:latin typeface="Arial" charset="0"/>
                <a:cs typeface="+mn-cs"/>
              </a:rPr>
              <a:t>Fate mapping indicated that gray crescent became the dorsal lip of blastopore</a:t>
            </a:r>
          </a:p>
        </p:txBody>
      </p:sp>
      <p:sp>
        <p:nvSpPr>
          <p:cNvPr id="489477" name="Text Box 5"/>
          <p:cNvSpPr txBox="1">
            <a:spLocks noChangeArrowheads="1"/>
          </p:cNvSpPr>
          <p:nvPr/>
        </p:nvSpPr>
        <p:spPr bwMode="auto">
          <a:xfrm>
            <a:off x="685800" y="6034881"/>
            <a:ext cx="348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cs typeface="+mn-cs"/>
              </a:rPr>
              <a:t>11.12</a:t>
            </a:r>
            <a:endParaRPr lang="en-US" dirty="0">
              <a:cs typeface="+mn-cs"/>
            </a:endParaRPr>
          </a:p>
        </p:txBody>
      </p:sp>
      <p:sp>
        <p:nvSpPr>
          <p:cNvPr id="489478" name="Text Box 6"/>
          <p:cNvSpPr txBox="1">
            <a:spLocks noChangeArrowheads="1"/>
          </p:cNvSpPr>
          <p:nvPr/>
        </p:nvSpPr>
        <p:spPr bwMode="auto">
          <a:xfrm>
            <a:off x="6781800" y="6126163"/>
            <a:ext cx="1096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200">
                <a:latin typeface="Arial"/>
                <a:cs typeface="+mn-cs"/>
              </a:rPr>
              <a:t>“</a:t>
            </a:r>
            <a:r>
              <a:rPr lang="en-US" sz="1200">
                <a:cs typeface="+mn-cs"/>
              </a:rPr>
              <a:t>Bauchstuck</a:t>
            </a:r>
            <a:r>
              <a:rPr lang="ja-JP" altLang="en-US" sz="1200">
                <a:latin typeface="Arial"/>
                <a:cs typeface="+mn-cs"/>
              </a:rPr>
              <a:t>”</a:t>
            </a:r>
            <a:endParaRPr lang="en-US" sz="120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/>
          <p:cNvSpPr txBox="1">
            <a:spLocks noChangeArrowheads="1"/>
          </p:cNvSpPr>
          <p:nvPr/>
        </p:nvSpPr>
        <p:spPr bwMode="auto">
          <a:xfrm>
            <a:off x="381000" y="5181600"/>
            <a:ext cx="810189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dirty="0"/>
              <a:t>single cell egg – pigmented animal half</a:t>
            </a:r>
          </a:p>
          <a:p>
            <a:pPr eaLnBrk="1" hangingPunct="1"/>
            <a:r>
              <a:rPr lang="en-US" sz="2000" b="0" dirty="0"/>
              <a:t>fertilization – any where in animal half</a:t>
            </a:r>
          </a:p>
          <a:p>
            <a:pPr eaLnBrk="1" hangingPunct="1"/>
            <a:r>
              <a:rPr lang="en-US" sz="2000" b="0" dirty="0"/>
              <a:t>rotation of cortical cytoplasm</a:t>
            </a:r>
          </a:p>
          <a:p>
            <a:pPr eaLnBrk="1" hangingPunct="1"/>
            <a:r>
              <a:rPr lang="en-US" sz="2000" b="0" dirty="0"/>
              <a:t>results in the formation of a grey crescent on side opposite sperm entry </a:t>
            </a:r>
            <a:r>
              <a:rPr lang="en-US" sz="2000" b="0" dirty="0" smtClean="0"/>
              <a:t>site</a:t>
            </a:r>
          </a:p>
          <a:p>
            <a:pPr eaLnBrk="1" hangingPunct="1"/>
            <a:r>
              <a:rPr lang="en-US" sz="2000" b="0" dirty="0" smtClean="0"/>
              <a:t>Results in the deposition of a cytoplasmic determinant on future dorsal side </a:t>
            </a:r>
            <a:endParaRPr lang="en-US" sz="2000" b="0" dirty="0"/>
          </a:p>
        </p:txBody>
      </p:sp>
      <p:grpSp>
        <p:nvGrpSpPr>
          <p:cNvPr id="20482" name="Group 4"/>
          <p:cNvGrpSpPr>
            <a:grpSpLocks/>
          </p:cNvGrpSpPr>
          <p:nvPr/>
        </p:nvGrpSpPr>
        <p:grpSpPr bwMode="auto">
          <a:xfrm>
            <a:off x="990600" y="152400"/>
            <a:ext cx="6977063" cy="4725988"/>
            <a:chOff x="1371600" y="1371600"/>
            <a:chExt cx="6977063" cy="4726313"/>
          </a:xfrm>
        </p:grpSpPr>
        <p:pic>
          <p:nvPicPr>
            <p:cNvPr id="20484" name="Picture 2" descr="DevBio9e-Fig-07-01-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371600"/>
              <a:ext cx="6291263" cy="472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1371600" y="1447805"/>
              <a:ext cx="6705600" cy="1371694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What is the grey crescent?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Determination of cell fates during gastrulation</a:t>
            </a:r>
          </a:p>
        </p:txBody>
      </p:sp>
      <p:pic>
        <p:nvPicPr>
          <p:cNvPr id="21506" name="Picture 3" descr="DevBio8e-Fig-10-18-0.jpg                                       00000BC9Gilbert 8e IRL                 7C25B07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6630988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00" name="Text Box 4"/>
          <p:cNvSpPr txBox="1">
            <a:spLocks noChangeArrowheads="1"/>
          </p:cNvSpPr>
          <p:nvPr/>
        </p:nvSpPr>
        <p:spPr bwMode="auto">
          <a:xfrm>
            <a:off x="6248400" y="2438400"/>
            <a:ext cx="2225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Early gastrula is not yet determined.</a:t>
            </a:r>
          </a:p>
          <a:p>
            <a:pPr>
              <a:defRPr/>
            </a:pPr>
            <a:endParaRPr lang="en-US" b="0">
              <a:latin typeface="Arial" charset="0"/>
              <a:cs typeface="+mn-cs"/>
            </a:endParaRPr>
          </a:p>
        </p:txBody>
      </p:sp>
      <p:sp>
        <p:nvSpPr>
          <p:cNvPr id="490501" name="Text Box 5"/>
          <p:cNvSpPr txBox="1">
            <a:spLocks noChangeArrowheads="1"/>
          </p:cNvSpPr>
          <p:nvPr/>
        </p:nvSpPr>
        <p:spPr bwMode="auto">
          <a:xfrm>
            <a:off x="6324600" y="4422775"/>
            <a:ext cx="2225675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latin typeface="Arial" charset="0"/>
                <a:cs typeface="+mn-cs"/>
              </a:rPr>
              <a:t>Late gastrula determined - potencies restricted.</a:t>
            </a:r>
          </a:p>
          <a:p>
            <a:pPr>
              <a:defRPr/>
            </a:pPr>
            <a:endParaRPr lang="en-US" b="0" dirty="0">
              <a:latin typeface="Arial" charset="0"/>
              <a:cs typeface="+mn-cs"/>
            </a:endParaRPr>
          </a:p>
        </p:txBody>
      </p:sp>
      <p:sp>
        <p:nvSpPr>
          <p:cNvPr id="490502" name="Text Box 6"/>
          <p:cNvSpPr txBox="1">
            <a:spLocks noChangeArrowheads="1"/>
          </p:cNvSpPr>
          <p:nvPr/>
        </p:nvSpPr>
        <p:spPr bwMode="auto">
          <a:xfrm>
            <a:off x="5638800" y="3429000"/>
            <a:ext cx="3886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(regulative or conditional development early)</a:t>
            </a:r>
            <a:endParaRPr lang="en-US" dirty="0">
              <a:cs typeface="+mn-cs"/>
            </a:endParaRPr>
          </a:p>
        </p:txBody>
      </p:sp>
      <p:sp>
        <p:nvSpPr>
          <p:cNvPr id="490503" name="Text Box 7"/>
          <p:cNvSpPr txBox="1">
            <a:spLocks noChangeArrowheads="1"/>
          </p:cNvSpPr>
          <p:nvPr/>
        </p:nvSpPr>
        <p:spPr bwMode="auto">
          <a:xfrm>
            <a:off x="5876925" y="5862638"/>
            <a:ext cx="32781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(determined fates later)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22" name="Picture 2" descr="p:\gilbert ircdfigures\ch10\devbio7e10211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447800"/>
            <a:ext cx="6769100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1523" name="Rectangle 3"/>
          <p:cNvSpPr>
            <a:spLocks noChangeArrowheads="1"/>
          </p:cNvSpPr>
          <p:nvPr/>
        </p:nvSpPr>
        <p:spPr bwMode="auto">
          <a:xfrm>
            <a:off x="76200" y="2286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 b="0">
                <a:solidFill>
                  <a:schemeClr val="tx2"/>
                </a:solidFill>
                <a:cs typeface="+mn-cs"/>
              </a:rPr>
              <a:t>Hans Spemann and Hilde Mangold</a:t>
            </a:r>
            <a:br>
              <a:rPr lang="en-US" sz="3600" b="0">
                <a:solidFill>
                  <a:schemeClr val="tx2"/>
                </a:solidFill>
                <a:cs typeface="+mn-cs"/>
              </a:rPr>
            </a:br>
            <a:r>
              <a:rPr lang="en-US" sz="3600" b="0">
                <a:solidFill>
                  <a:schemeClr val="tx2"/>
                </a:solidFill>
                <a:cs typeface="+mn-cs"/>
              </a:rPr>
              <a:t>Nobel Prize - 1935</a:t>
            </a:r>
            <a:endParaRPr lang="en-US" sz="4400" b="0">
              <a:solidFill>
                <a:schemeClr val="tx2"/>
              </a:solidFill>
              <a:cs typeface="+mn-cs"/>
            </a:endParaRPr>
          </a:p>
        </p:txBody>
      </p:sp>
      <p:sp>
        <p:nvSpPr>
          <p:cNvPr id="491524" name="Text Box 4"/>
          <p:cNvSpPr txBox="1">
            <a:spLocks noChangeArrowheads="1"/>
          </p:cNvSpPr>
          <p:nvPr/>
        </p:nvSpPr>
        <p:spPr bwMode="auto">
          <a:xfrm>
            <a:off x="4784725" y="13350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0">
              <a:latin typeface="Arial" charset="0"/>
              <a:cs typeface="+mn-cs"/>
            </a:endParaRPr>
          </a:p>
        </p:txBody>
      </p:sp>
      <p:sp>
        <p:nvSpPr>
          <p:cNvPr id="491525" name="Text Box 5"/>
          <p:cNvSpPr txBox="1">
            <a:spLocks noChangeArrowheads="1"/>
          </p:cNvSpPr>
          <p:nvPr/>
        </p:nvSpPr>
        <p:spPr bwMode="auto">
          <a:xfrm>
            <a:off x="5562600" y="1600200"/>
            <a:ext cx="32004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cs typeface="+mn-cs"/>
              </a:rPr>
              <a:t>Exception</a:t>
            </a:r>
            <a:r>
              <a:rPr lang="en-US" b="0" dirty="0">
                <a:latin typeface="Arial" charset="0"/>
                <a:cs typeface="+mn-cs"/>
              </a:rPr>
              <a:t> is cells of the dorsal lip of the blastopore. </a:t>
            </a:r>
          </a:p>
          <a:p>
            <a:pPr>
              <a:defRPr/>
            </a:pPr>
            <a:endParaRPr lang="en-US" b="0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dirty="0">
                <a:latin typeface="Arial" charset="0"/>
                <a:cs typeface="+mn-cs"/>
              </a:rPr>
              <a:t>Its fate is determined </a:t>
            </a:r>
            <a:r>
              <a:rPr lang="en-US" b="0" u="sng" dirty="0">
                <a:latin typeface="Arial" charset="0"/>
                <a:cs typeface="+mn-cs"/>
              </a:rPr>
              <a:t>earlier</a:t>
            </a:r>
            <a:r>
              <a:rPr lang="en-US" b="0" dirty="0">
                <a:latin typeface="Arial" charset="0"/>
                <a:cs typeface="+mn-cs"/>
              </a:rPr>
              <a:t>. </a:t>
            </a:r>
          </a:p>
          <a:p>
            <a:pPr>
              <a:defRPr/>
            </a:pPr>
            <a:endParaRPr lang="en-US" b="0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dirty="0">
                <a:latin typeface="Arial" charset="0"/>
                <a:cs typeface="+mn-cs"/>
              </a:rPr>
              <a:t>Derived from the gray crescent area.</a:t>
            </a:r>
          </a:p>
          <a:p>
            <a:pPr>
              <a:defRPr/>
            </a:pPr>
            <a:endParaRPr lang="en-US" b="0" dirty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7550</TotalTime>
  <Words>774</Words>
  <Application>Microsoft Office PowerPoint</Application>
  <PresentationFormat>On-screen Show (4:3)</PresentationFormat>
  <Paragraphs>177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ＭＳ Ｐゴシック</vt:lpstr>
      <vt:lpstr>ＭＳ Ｐゴシック</vt:lpstr>
      <vt:lpstr>Arial</vt:lpstr>
      <vt:lpstr>Lucida Grande</vt:lpstr>
      <vt:lpstr>Symbol</vt:lpstr>
      <vt:lpstr>Times New Roman</vt:lpstr>
      <vt:lpstr>Wingdings</vt:lpstr>
      <vt:lpstr>Default Design</vt:lpstr>
      <vt:lpstr>Amphibian Development</vt:lpstr>
      <vt:lpstr>PowerPoint Presentation</vt:lpstr>
      <vt:lpstr>Axis Formation  </vt:lpstr>
      <vt:lpstr> Developmental history of the leopard frog, Rana pipiens</vt:lpstr>
      <vt:lpstr>Hans Spemann and Hilde Mangold 1920’s-30’s – Discovery of the organizer</vt:lpstr>
      <vt:lpstr>Hans Spemann and Hilde Mangold 1920’s-30’s – Discovery of the organizer</vt:lpstr>
      <vt:lpstr>What is the grey crescent?</vt:lpstr>
      <vt:lpstr>Determination of cell fates during gastrulation</vt:lpstr>
      <vt:lpstr>PowerPoint Presentation</vt:lpstr>
      <vt:lpstr>Transplantation of the dorsal lip to the ventral side causes a double axis.</vt:lpstr>
      <vt:lpstr>PowerPoint Presentation</vt:lpstr>
      <vt:lpstr>PowerPoint Presentation</vt:lpstr>
      <vt:lpstr>PowerPoint Presentation</vt:lpstr>
      <vt:lpstr>Nieuwkoop/Nakamura (1970s)</vt:lpstr>
      <vt:lpstr>Different vegetal portions induce different mesoderm</vt:lpstr>
      <vt:lpstr>Nieuwkoop Center</vt:lpstr>
      <vt:lpstr>PowerPoint Presentation</vt:lpstr>
      <vt:lpstr>Vegetal induces mesoderm</vt:lpstr>
      <vt:lpstr>PowerPoint Presentation</vt:lpstr>
      <vt:lpstr>PowerPoint Presentation</vt:lpstr>
      <vt:lpstr>PowerPoint Presentation</vt:lpstr>
      <vt:lpstr>GSK3 degrades b-cat ventrally; Dsh degrades GSK3 dorsally preventing degradation of b-cat </vt:lpstr>
      <vt:lpstr>PowerPoint Presentation</vt:lpstr>
      <vt:lpstr>PowerPoint Presentation</vt:lpstr>
      <vt:lpstr>Three functions of the Spemann Mangold organizer</vt:lpstr>
      <vt:lpstr>Cell movements during frog gastrulation</vt:lpstr>
      <vt:lpstr>PowerPoint Presentation</vt:lpstr>
      <vt:lpstr>PowerPoint Presentation</vt:lpstr>
    </vt:vector>
  </TitlesOfParts>
  <Company>North Carolina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Estes</dc:creator>
  <cp:lastModifiedBy>Robert G Franks</cp:lastModifiedBy>
  <cp:revision>927</cp:revision>
  <cp:lastPrinted>2011-10-12T20:22:33Z</cp:lastPrinted>
  <dcterms:created xsi:type="dcterms:W3CDTF">2003-01-06T13:33:08Z</dcterms:created>
  <dcterms:modified xsi:type="dcterms:W3CDTF">2018-03-08T22:21:38Z</dcterms:modified>
</cp:coreProperties>
</file>