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57" r:id="rId4"/>
    <p:sldId id="272" r:id="rId5"/>
    <p:sldId id="273" r:id="rId6"/>
    <p:sldId id="267" r:id="rId7"/>
    <p:sldId id="259" r:id="rId8"/>
    <p:sldId id="260" r:id="rId9"/>
    <p:sldId id="258" r:id="rId10"/>
    <p:sldId id="261" r:id="rId11"/>
    <p:sldId id="27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1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DE8E5E-84F8-4269-B410-1FD0CEE826A1}" type="datetimeFigureOut">
              <a:rPr lang="en-US" altLang="en-US"/>
              <a:pPr/>
              <a:t>3/8/2018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FAD02A-83E8-4F6A-B1CD-F27CD9BF2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68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  <a:cs typeface="msgothic" charset="0"/>
            </a:endParaRPr>
          </a:p>
        </p:txBody>
      </p:sp>
      <p:sp>
        <p:nvSpPr>
          <p:cNvPr id="409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SzPct val="45000"/>
              <a:buFont typeface="Wingdings" charset="0"/>
              <a:buNone/>
              <a:defRPr/>
            </a:pPr>
            <a:r>
              <a:rPr lang="en-GB" smtClean="0">
                <a:latin typeface="Arial" charset="0"/>
                <a:cs typeface="msgothic" charset="0"/>
              </a:rPr>
              <a:t>Three different protocols used for ES cell differentiation.</a:t>
            </a:r>
          </a:p>
        </p:txBody>
      </p:sp>
    </p:spTree>
    <p:extLst>
      <p:ext uri="{BB962C8B-B14F-4D97-AF65-F5344CB8AC3E}">
        <p14:creationId xmlns:p14="http://schemas.microsoft.com/office/powerpoint/2010/main" val="333109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2FC6D-286F-4123-A1FC-701E0106A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41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65C5A-5C1A-4655-AF38-39161352D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76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8D073-58C5-44CE-938C-267FE4AF1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01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AA4E5-C0F1-4FFF-9785-224A6EF8CA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71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1DDAB-B4A8-4DAE-B002-389D15268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10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1E927-20F9-4047-8AA7-734F75D71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D9097-9819-447D-98D4-FFDE6C515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3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5A6DA-D273-4C7B-98C5-FAAFEF708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32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B32B9-8CE8-4F6D-A178-645C408CA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36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B0C6A-02E5-4B79-B370-50FB21A344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61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7C2FA-1804-4753-8025-9793A9156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20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3493F9-9B04-445C-B26C-4973D59034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ea typeface="+mj-ea"/>
                <a:cs typeface="+mj-cs"/>
              </a:rPr>
              <a:t>Induction of Pluripotent Stem Cells</a:t>
            </a:r>
            <a:br>
              <a:rPr lang="en-US" sz="3600" smtClean="0">
                <a:ea typeface="+mj-ea"/>
                <a:cs typeface="+mj-cs"/>
              </a:rPr>
            </a:br>
            <a:r>
              <a:rPr lang="en-US" sz="3600" smtClean="0">
                <a:ea typeface="+mj-ea"/>
                <a:cs typeface="+mj-cs"/>
              </a:rPr>
              <a:t>from Mouse Embryonic and Adult</a:t>
            </a:r>
            <a:br>
              <a:rPr lang="en-US" sz="3600" smtClean="0">
                <a:ea typeface="+mj-ea"/>
                <a:cs typeface="+mj-cs"/>
              </a:rPr>
            </a:br>
            <a:r>
              <a:rPr lang="en-US" sz="3600" smtClean="0">
                <a:ea typeface="+mj-ea"/>
                <a:cs typeface="+mj-cs"/>
              </a:rPr>
              <a:t>Fibroblast Cultures by Defined Factors</a:t>
            </a:r>
            <a:endParaRPr lang="en-US" smtClean="0">
              <a:ea typeface="+mj-ea"/>
              <a:cs typeface="+mj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38200" y="2133600"/>
            <a:ext cx="77724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latin typeface="Times" charset="0"/>
                <a:ea typeface="ＭＳ Ｐゴシック" charset="0"/>
              </a:rPr>
              <a:t>Kazutoshi Takahashi1 and Shinya Yamanaka1,2,*</a:t>
            </a:r>
          </a:p>
          <a:p>
            <a:pPr>
              <a:defRPr/>
            </a:pPr>
            <a:r>
              <a:rPr lang="en-US" sz="1400">
                <a:latin typeface="Times" charset="0"/>
                <a:ea typeface="ＭＳ Ｐゴシック" charset="0"/>
              </a:rPr>
              <a:t>Department of Stem Cell Biology, Institute for Frontier Medical Sciences, Kyoto University, Kyoto 606-8507, Japan</a:t>
            </a:r>
          </a:p>
          <a:p>
            <a:pPr>
              <a:defRPr/>
            </a:pPr>
            <a:r>
              <a:rPr lang="en-US" sz="1400">
                <a:latin typeface="Times" charset="0"/>
                <a:ea typeface="ＭＳ Ｐゴシック" charset="0"/>
              </a:rPr>
              <a:t>CREST, Japan Science and Technology Agency, Kawaguchi 332-0012, Japan</a:t>
            </a:r>
          </a:p>
          <a:p>
            <a:pPr>
              <a:defRPr/>
            </a:pPr>
            <a:r>
              <a:rPr lang="en-US" sz="1400">
                <a:latin typeface="Times" charset="0"/>
                <a:ea typeface="ＭＳ Ｐゴシック" charset="0"/>
              </a:rPr>
              <a:t>*Contact: yamanaka@frontier.kyoto-u.ac.jp</a:t>
            </a:r>
          </a:p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27125" y="3832225"/>
            <a:ext cx="4121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Cell 126, 663–676, August 25, 2006 ª2006 Elsevier Inc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23554" name="Picture 5" descr="fig5.jpg                                                       00888F5C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347663"/>
            <a:ext cx="3643313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>
              <a:defRPr/>
            </a:pPr>
            <a:r>
              <a:rPr lang="en-GB" sz="1500" b="1">
                <a:latin typeface="Arial" charset="0"/>
              </a:rPr>
              <a:t>Three different protocols used for ES cell differentiation.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5878513"/>
            <a:ext cx="65246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419225"/>
            <a:ext cx="780415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513" y="5972175"/>
            <a:ext cx="39179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1100" b="1">
                <a:latin typeface="Arial" charset="0"/>
              </a:rPr>
              <a:t>Keller G Genes Dev. 2005;19:1129-1155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8425" y="6613525"/>
            <a:ext cx="4930775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900">
                <a:latin typeface="Arial" charset="0"/>
              </a:rPr>
              <a:t>Cold Spring Harbor Laboratory Press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26626" name="Picture 5" descr="fig6.jpg                                                       00888F5C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833438"/>
            <a:ext cx="4554537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27650" name="Picture 5" descr="fig7.jpg                                                       00888F5C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4513"/>
            <a:ext cx="4338638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872" y="2057400"/>
            <a:ext cx="224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83872" y="1893425"/>
            <a:ext cx="234872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*** Figures for </a:t>
            </a:r>
            <a:r>
              <a:rPr lang="en-US" altLang="en-US" sz="1600" dirty="0" err="1"/>
              <a:t>iPS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paper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March </a:t>
            </a:r>
            <a:r>
              <a:rPr lang="en-US" altLang="en-US" sz="1600" dirty="0" smtClean="0"/>
              <a:t>16th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John H.– </a:t>
            </a:r>
            <a:r>
              <a:rPr lang="en-US" altLang="en-US" sz="1600" dirty="0" smtClean="0"/>
              <a:t>1A and 1B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Alison J</a:t>
            </a:r>
            <a:r>
              <a:rPr lang="en-US" altLang="en-US" sz="1600" dirty="0" smtClean="0"/>
              <a:t>- 1C </a:t>
            </a:r>
            <a:r>
              <a:rPr lang="en-US" altLang="en-US" sz="1600" dirty="0" smtClean="0"/>
              <a:t>and 1D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Chinmaya</a:t>
            </a:r>
            <a:r>
              <a:rPr lang="en-US" altLang="en-US" sz="1600" dirty="0" smtClean="0"/>
              <a:t> J. - 1E </a:t>
            </a:r>
            <a:r>
              <a:rPr lang="en-US" altLang="en-US" sz="1600" dirty="0"/>
              <a:t>and 1F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Kerri K- </a:t>
            </a:r>
            <a:r>
              <a:rPr lang="en-US" altLang="en-US" sz="1600" dirty="0"/>
              <a:t>2A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Monty K.</a:t>
            </a:r>
            <a:r>
              <a:rPr lang="en-US" altLang="en-US" sz="1600" dirty="0" smtClean="0"/>
              <a:t>– </a:t>
            </a:r>
            <a:r>
              <a:rPr lang="en-US" altLang="en-US" sz="1600" dirty="0"/>
              <a:t>2B, 2C. 2D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Nathan K.– </a:t>
            </a:r>
            <a:r>
              <a:rPr lang="en-US" altLang="en-US" sz="1600" dirty="0"/>
              <a:t>3A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Greg L.– </a:t>
            </a:r>
            <a:r>
              <a:rPr lang="en-US" altLang="en-US" sz="1600" dirty="0"/>
              <a:t>3B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Nicki L.– </a:t>
            </a:r>
            <a:r>
              <a:rPr lang="en-US" altLang="en-US" sz="1600" dirty="0"/>
              <a:t>3C and 3D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Jared M.– </a:t>
            </a:r>
            <a:r>
              <a:rPr lang="en-US" altLang="en-US" sz="1600" dirty="0"/>
              <a:t>4 A and 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Nicolas M.– </a:t>
            </a:r>
            <a:r>
              <a:rPr lang="en-US" altLang="en-US" sz="1600" dirty="0"/>
              <a:t>5 A and 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Rachel N. </a:t>
            </a:r>
            <a:r>
              <a:rPr lang="en-US" altLang="en-US" sz="1600" dirty="0" smtClean="0"/>
              <a:t>- 5C </a:t>
            </a:r>
            <a:r>
              <a:rPr lang="en-US" altLang="en-US" sz="1600" dirty="0"/>
              <a:t>and 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Allison R.– </a:t>
            </a:r>
            <a:r>
              <a:rPr lang="en-US" altLang="en-US" sz="1600" dirty="0"/>
              <a:t>6A and 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Abby S.– </a:t>
            </a:r>
            <a:r>
              <a:rPr lang="en-US" altLang="en-US" sz="1600" dirty="0"/>
              <a:t>6C and 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Michael S.– </a:t>
            </a:r>
            <a:r>
              <a:rPr lang="en-US" altLang="en-US" sz="1600" dirty="0"/>
              <a:t>6E</a:t>
            </a:r>
          </a:p>
        </p:txBody>
      </p:sp>
    </p:spTree>
    <p:extLst>
      <p:ext uri="{BB962C8B-B14F-4D97-AF65-F5344CB8AC3E}">
        <p14:creationId xmlns:p14="http://schemas.microsoft.com/office/powerpoint/2010/main" val="6207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fig1.jpg                                                       00888F5C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722313"/>
            <a:ext cx="4859337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07988" y="6348413"/>
            <a:ext cx="6005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http://fc01.deviantart.net/fs17/f/2007/173/f/4/Retro_Never_Dies___Wallpeper_by_Jazzgin.jpg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39713" y="2419350"/>
            <a:ext cx="8410575" cy="4192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17410" name="Picture 6" descr="fig1.jpg                                                       00888F5C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722313"/>
            <a:ext cx="4859337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600825" y="3367088"/>
            <a:ext cx="25431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Retro virus – RNA virus uses reverse transcriptase to make a DNA copy of itself then integrates in genome.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07988" y="6348413"/>
            <a:ext cx="6005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http://fc01.deviantart.net/fs17/f/2007/173/f/4/Retro_Never_Dies___Wallpeper_by_Jazzgin.jpg</a:t>
            </a:r>
          </a:p>
        </p:txBody>
      </p:sp>
      <p:pic>
        <p:nvPicPr>
          <p:cNvPr id="17413" name="Picture 5" descr="Retro_Never_Dies___Wallpeper_by_Jazzg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1181100"/>
            <a:ext cx="31146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39713" y="2419350"/>
            <a:ext cx="6037262" cy="4192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18434" name="Picture 6" descr="fig1.jpg                                                       00888F5C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722313"/>
            <a:ext cx="4859337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600825" y="3367088"/>
            <a:ext cx="2543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Bisulfate sequencing – determines if a particular cytosine in the DNA is methylated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07988" y="6348413"/>
            <a:ext cx="6005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http://fc01.deviantart.net/fs17/f/2007/173/f/4/Retro_Never_Dies___Wallpeper_by_Jazzgin.jpg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pic>
        <p:nvPicPr>
          <p:cNvPr id="19458" name="Picture 2" descr="pluripotent tests cop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827088"/>
            <a:ext cx="80518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906463" y="6100763"/>
            <a:ext cx="6345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http://genesdev.cshlp.org/content/19/10/1129.long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20482" name="Picture 4" descr="fig2.jpg                                                       00888F5C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289050"/>
            <a:ext cx="4554537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800" smtClean="0">
              <a:ea typeface="+mj-ea"/>
              <a:cs typeface="+mj-cs"/>
            </a:endParaRPr>
          </a:p>
        </p:txBody>
      </p:sp>
      <p:pic>
        <p:nvPicPr>
          <p:cNvPr id="21506" name="Picture 4" descr="fig3.jpg                                                       00888F5C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966788"/>
            <a:ext cx="5160962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82588" y="6157913"/>
            <a:ext cx="7497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http://upload.wikimedia.org/wikipedia/commons/3/34/McCoy%27s_Crisps.jpg</a:t>
            </a:r>
          </a:p>
        </p:txBody>
      </p:sp>
      <p:pic>
        <p:nvPicPr>
          <p:cNvPr id="21508" name="Picture 2" descr="McCoy's_Cris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1749425"/>
            <a:ext cx="1970088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22530" name="Picture 5" descr="fig4.jpg                                                       00888F5CMacintosh HD                   C4AC2B4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7000"/>
            <a:ext cx="3098800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3687</TotalTime>
  <Words>230</Words>
  <Application>Microsoft Office PowerPoint</Application>
  <PresentationFormat>On-screen Show (4:3)</PresentationFormat>
  <Paragraphs>35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msgothic</vt:lpstr>
      <vt:lpstr>Times</vt:lpstr>
      <vt:lpstr>Times New Roman</vt:lpstr>
      <vt:lpstr>Wingdings</vt:lpstr>
      <vt:lpstr>Blank Presentation</vt:lpstr>
      <vt:lpstr>Induction of Pluripotent Stem Cells from Mouse Embryonic and Adult Fibroblast Cultures by Defined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Carolina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Human-Specific Transcriptional Regulation of CNS Development Genes by FOXP2</dc:title>
  <dc:creator>Trial User</dc:creator>
  <cp:lastModifiedBy>Bob Franks</cp:lastModifiedBy>
  <cp:revision>48</cp:revision>
  <dcterms:created xsi:type="dcterms:W3CDTF">2011-11-14T22:09:41Z</dcterms:created>
  <dcterms:modified xsi:type="dcterms:W3CDTF">2018-03-08T20:51:29Z</dcterms:modified>
</cp:coreProperties>
</file>