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643" r:id="rId2"/>
    <p:sldId id="735" r:id="rId3"/>
    <p:sldId id="732" r:id="rId4"/>
    <p:sldId id="736" r:id="rId5"/>
    <p:sldId id="655" r:id="rId6"/>
    <p:sldId id="705" r:id="rId7"/>
    <p:sldId id="733" r:id="rId8"/>
    <p:sldId id="734" r:id="rId9"/>
    <p:sldId id="706" r:id="rId10"/>
    <p:sldId id="658" r:id="rId11"/>
    <p:sldId id="707" r:id="rId12"/>
    <p:sldId id="730" r:id="rId13"/>
    <p:sldId id="714" r:id="rId14"/>
    <p:sldId id="711" r:id="rId15"/>
    <p:sldId id="709" r:id="rId16"/>
    <p:sldId id="716" r:id="rId17"/>
    <p:sldId id="666" r:id="rId18"/>
    <p:sldId id="717" r:id="rId19"/>
    <p:sldId id="675" r:id="rId20"/>
    <p:sldId id="737" r:id="rId21"/>
    <p:sldId id="738" r:id="rId22"/>
    <p:sldId id="743" r:id="rId23"/>
    <p:sldId id="739" r:id="rId24"/>
    <p:sldId id="740" r:id="rId25"/>
    <p:sldId id="741" r:id="rId26"/>
    <p:sldId id="744" r:id="rId27"/>
    <p:sldId id="74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CB73A38-4760-D241-A74E-75C6715CA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5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4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84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4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4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9223C2E-AF8E-DB42-9712-ECC56ECEB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4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4CD531-BE6E-5741-97AA-4FD72674863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devbio8e-fig-10-33-0.jpg</a:t>
            </a:r>
            <a:br>
              <a:rPr lang="en-US" smtClean="0">
                <a:cs typeface="+mn-cs"/>
              </a:rPr>
            </a:b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66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24AAAA-D7D8-224A-A2E5-594EAEAE268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Figures\Chapter10\DevBio7e10340.jpg</a:t>
            </a:r>
          </a:p>
        </p:txBody>
      </p:sp>
    </p:spTree>
    <p:extLst>
      <p:ext uri="{BB962C8B-B14F-4D97-AF65-F5344CB8AC3E}">
        <p14:creationId xmlns:p14="http://schemas.microsoft.com/office/powerpoint/2010/main" val="149251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704CD-5522-7044-AE5F-3AE4B0D44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3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3386D-0748-B143-9BC8-A21B518D3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6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1B860-1C83-4841-98AD-45B3781F8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4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D32A-8168-5F46-A99C-E76B4EBCD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9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C2F5C-5124-F448-BCA7-0E2A09E00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48E5E-FB20-FD41-B43E-5BD23E5D7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0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3CF58-9875-A247-AAA9-C995C9BA7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7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341C2-7261-8A42-BBCC-2A50BFA2D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C895E-F86C-D149-B093-B2D61866D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0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D394B-81FB-AE4B-A459-397FC7EF1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6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D77BE-ECF8-E847-9801-385B90256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3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53D8FC4E-F065-684F-A801-AE5794120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c1P7lGSzdU&amp;t=2s" TargetMode="External"/><Relationship Id="rId2" Type="http://schemas.openxmlformats.org/officeDocument/2006/relationships/hyperlink" Target="https://wordpress-projects.wolfware.ncsu.edu/gn434v5-y3ct9jq/wp-content/uploads/sites/67/2018/03/03_19_18amphibianspartsIIandIII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../zebrafish%20melonoma/homework_questions_Zebrafish%20melanoma%20model.docx" TargetMode="External"/><Relationship Id="rId5" Type="http://schemas.openxmlformats.org/officeDocument/2006/relationships/hyperlink" Target="https://wordpress-projects.wolfware.ncsu.edu/gn434v5-y3ct9jq/wp-content/uploads/sites/67/2018/01/zebrafish-perspectivescience.pdf" TargetMode="External"/><Relationship Id="rId4" Type="http://schemas.openxmlformats.org/officeDocument/2006/relationships/hyperlink" Target="https://wordpress-projects.wolfware.ncsu.edu/gn434v5-y3ct9jq/wp-content/uploads/sites/67/2018/01/zebrafisharticlescience2016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UuX-4fEF3A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F1.jpg                                                         0003579Eseuss                          BCDA99F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5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0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cs typeface="+mj-cs"/>
              </a:rPr>
              <a:t>Amphibian Development II</a:t>
            </a: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781800" cy="17526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solidFill>
                <a:srgbClr val="FFFF00"/>
              </a:solidFill>
              <a:cs typeface="+mn-cs"/>
            </a:endParaRPr>
          </a:p>
        </p:txBody>
      </p:sp>
      <p:sp>
        <p:nvSpPr>
          <p:cNvPr id="500741" name="Rectangle 5"/>
          <p:cNvSpPr>
            <a:spLocks noChangeArrowheads="1"/>
          </p:cNvSpPr>
          <p:nvPr/>
        </p:nvSpPr>
        <p:spPr bwMode="auto">
          <a:xfrm>
            <a:off x="304800" y="6262688"/>
            <a:ext cx="8313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00"/>
                </a:solidFill>
                <a:latin typeface="Lucida Grande" charset="0"/>
                <a:cs typeface="+mn-cs"/>
              </a:rPr>
              <a:t>photo credit - Erwin Sigel http://www.cx.unibe.ch/~sigel/xenopicts.html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cs typeface="+mj-cs"/>
              </a:rPr>
              <a:t>BMP</a:t>
            </a:r>
            <a:r>
              <a:rPr lang="en-US" dirty="0" smtClean="0">
                <a:cs typeface="+mj-cs"/>
              </a:rPr>
              <a:t> and </a:t>
            </a:r>
            <a:r>
              <a:rPr lang="en-US" i="1" dirty="0" err="1" smtClean="0">
                <a:cs typeface="+mj-cs"/>
              </a:rPr>
              <a:t>wnt</a:t>
            </a:r>
            <a:r>
              <a:rPr lang="en-US" dirty="0" smtClean="0">
                <a:cs typeface="+mj-cs"/>
              </a:rPr>
              <a:t> signals must be inhibited in the future neural ectoderm</a:t>
            </a:r>
          </a:p>
        </p:txBody>
      </p:sp>
      <p:sp>
        <p:nvSpPr>
          <p:cNvPr id="518147" name="Text Box 3"/>
          <p:cNvSpPr txBox="1">
            <a:spLocks noChangeArrowheads="1"/>
          </p:cNvSpPr>
          <p:nvPr/>
        </p:nvSpPr>
        <p:spPr bwMode="auto">
          <a:xfrm>
            <a:off x="914400" y="2895600"/>
            <a:ext cx="721677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>
                <a:latin typeface="Arial" charset="0"/>
                <a:cs typeface="+mn-cs"/>
              </a:rPr>
              <a:t>default state of ectoderm is neural</a:t>
            </a:r>
          </a:p>
          <a:p>
            <a:pPr>
              <a:spcBef>
                <a:spcPct val="50000"/>
              </a:spcBef>
              <a:defRPr/>
            </a:pPr>
            <a:endParaRPr lang="en-US" b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b="0" i="1">
                <a:latin typeface="Arial" charset="0"/>
                <a:cs typeface="+mn-cs"/>
              </a:rPr>
              <a:t>BMP</a:t>
            </a:r>
            <a:r>
              <a:rPr lang="en-US" b="0">
                <a:latin typeface="Arial" charset="0"/>
                <a:cs typeface="+mn-cs"/>
              </a:rPr>
              <a:t> and </a:t>
            </a:r>
            <a:r>
              <a:rPr lang="en-US" b="0" i="1">
                <a:latin typeface="Arial" charset="0"/>
                <a:cs typeface="+mn-cs"/>
              </a:rPr>
              <a:t>wnt</a:t>
            </a:r>
            <a:r>
              <a:rPr lang="en-US" b="0">
                <a:latin typeface="Arial" charset="0"/>
                <a:cs typeface="+mn-cs"/>
              </a:rPr>
              <a:t> push ectoderm to a epidermal fate</a:t>
            </a:r>
          </a:p>
          <a:p>
            <a:pPr>
              <a:spcBef>
                <a:spcPct val="50000"/>
              </a:spcBef>
              <a:defRPr/>
            </a:pPr>
            <a:endParaRPr lang="en-US" b="0">
              <a:latin typeface="Arial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b="0">
                <a:latin typeface="Arial" charset="0"/>
                <a:cs typeface="+mn-cs"/>
              </a:rPr>
              <a:t>soluble factors from the organizer/notochord block </a:t>
            </a:r>
            <a:r>
              <a:rPr lang="en-US" b="0" i="1">
                <a:latin typeface="Arial" charset="0"/>
                <a:cs typeface="+mn-cs"/>
              </a:rPr>
              <a:t>BMP</a:t>
            </a:r>
            <a:r>
              <a:rPr lang="en-US" b="0">
                <a:latin typeface="Arial" charset="0"/>
                <a:cs typeface="+mn-cs"/>
              </a:rPr>
              <a:t> and </a:t>
            </a:r>
            <a:r>
              <a:rPr lang="en-US" b="0" i="1">
                <a:latin typeface="Arial" charset="0"/>
                <a:cs typeface="+mn-cs"/>
              </a:rPr>
              <a:t>wnt</a:t>
            </a:r>
            <a:r>
              <a:rPr lang="en-US" b="0">
                <a:latin typeface="Arial" charset="0"/>
                <a:cs typeface="+mn-cs"/>
              </a:rPr>
              <a:t> signals - allow default state = neural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DevBio9e-Fig-07-28-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725"/>
            <a:ext cx="7467600" cy="56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248400" y="1981200"/>
            <a:ext cx="860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11.25</a:t>
            </a:r>
            <a:endParaRPr lang="en-US" dirty="0"/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914400" y="304800"/>
            <a:ext cx="713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Control of Neural specification by the levels of BMPs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218" name="Picture 2" descr="devbio8e-fig-10-33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746760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1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883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b="1" smtClean="0">
                <a:cs typeface="+mj-cs"/>
              </a:rPr>
              <a:t>Control of neural specification by the levels of BMPs</a:t>
            </a:r>
            <a:endParaRPr lang="en-US" sz="2400" b="1" smtClean="0">
              <a:cs typeface="+mj-cs"/>
            </a:endParaRPr>
          </a:p>
        </p:txBody>
      </p:sp>
      <p:sp>
        <p:nvSpPr>
          <p:cNvPr id="521220" name="Text Box 4"/>
          <p:cNvSpPr txBox="1">
            <a:spLocks noChangeArrowheads="1"/>
          </p:cNvSpPr>
          <p:nvPr/>
        </p:nvSpPr>
        <p:spPr bwMode="auto">
          <a:xfrm>
            <a:off x="0" y="25146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wild type -  </a:t>
            </a:r>
          </a:p>
          <a:p>
            <a:pPr>
              <a:defRPr/>
            </a:pPr>
            <a:endParaRPr lang="en-US" b="0">
              <a:latin typeface="Arial" charset="0"/>
              <a:cs typeface="+mn-cs"/>
            </a:endParaRPr>
          </a:p>
        </p:txBody>
      </p:sp>
      <p:sp>
        <p:nvSpPr>
          <p:cNvPr id="521221" name="Text Box 5"/>
          <p:cNvSpPr txBox="1">
            <a:spLocks noChangeArrowheads="1"/>
          </p:cNvSpPr>
          <p:nvPr/>
        </p:nvSpPr>
        <p:spPr bwMode="auto">
          <a:xfrm>
            <a:off x="6477000" y="1676400"/>
            <a:ext cx="1981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morpholinos inhibiting chordin, follistatin and noggin</a:t>
            </a:r>
          </a:p>
        </p:txBody>
      </p:sp>
      <p:sp>
        <p:nvSpPr>
          <p:cNvPr id="521222" name="Text Box 6"/>
          <p:cNvSpPr txBox="1">
            <a:spLocks noChangeArrowheads="1"/>
          </p:cNvSpPr>
          <p:nvPr/>
        </p:nvSpPr>
        <p:spPr bwMode="auto">
          <a:xfrm>
            <a:off x="0" y="914400"/>
            <a:ext cx="9829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0">
                <a:latin typeface="Arial" charset="0"/>
                <a:cs typeface="+mn-cs"/>
              </a:rPr>
              <a:t>Looking at </a:t>
            </a:r>
            <a:r>
              <a:rPr lang="en-US" sz="2200" b="0" i="1">
                <a:latin typeface="Arial" charset="0"/>
                <a:cs typeface="+mn-cs"/>
              </a:rPr>
              <a:t>sox2</a:t>
            </a:r>
            <a:r>
              <a:rPr lang="en-US" sz="2200" b="0">
                <a:latin typeface="Arial" charset="0"/>
                <a:cs typeface="+mn-cs"/>
              </a:rPr>
              <a:t> gene expression as a marker of neural development</a:t>
            </a:r>
          </a:p>
        </p:txBody>
      </p:sp>
      <p:sp>
        <p:nvSpPr>
          <p:cNvPr id="521223" name="Text Box 7"/>
          <p:cNvSpPr txBox="1">
            <a:spLocks noChangeArrowheads="1"/>
          </p:cNvSpPr>
          <p:nvPr/>
        </p:nvSpPr>
        <p:spPr bwMode="auto">
          <a:xfrm>
            <a:off x="76200" y="4343400"/>
            <a:ext cx="1981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morpholinos inhibiting BMP2, BMP4 and BMP7</a:t>
            </a:r>
          </a:p>
        </p:txBody>
      </p:sp>
      <p:sp>
        <p:nvSpPr>
          <p:cNvPr id="521224" name="Text Box 8"/>
          <p:cNvSpPr txBox="1">
            <a:spLocks noChangeArrowheads="1"/>
          </p:cNvSpPr>
          <p:nvPr/>
        </p:nvSpPr>
        <p:spPr bwMode="auto">
          <a:xfrm>
            <a:off x="6477000" y="4038600"/>
            <a:ext cx="1981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>
                <a:latin typeface="Arial" charset="0"/>
                <a:cs typeface="+mn-cs"/>
              </a:rPr>
              <a:t>morpholinos inhibiting BMP2, BMP4 and BMP7 as well as ADMP</a:t>
            </a:r>
          </a:p>
        </p:txBody>
      </p:sp>
    </p:spTree>
    <p:extLst>
      <p:ext uri="{BB962C8B-B14F-4D97-AF65-F5344CB8AC3E}">
        <p14:creationId xmlns:p14="http://schemas.microsoft.com/office/powerpoint/2010/main" val="17358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914400" y="1371600"/>
            <a:ext cx="5381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BMP ligands (BMP2,4,7 and ADMP) support development of epidermis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BMP antagonists (chordin , Noggin, Follistatin) support development of neural ectoderm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Five organizer secreted proteins </a:t>
            </a:r>
            <a:br>
              <a:rPr lang="en-US" sz="3600" dirty="0" smtClean="0">
                <a:cs typeface="+mj-cs"/>
              </a:rPr>
            </a:br>
            <a:r>
              <a:rPr lang="en-US" sz="3600" dirty="0" smtClean="0">
                <a:cs typeface="+mj-cs"/>
              </a:rPr>
              <a:t>(downstream of </a:t>
            </a:r>
            <a:r>
              <a:rPr lang="en-US" sz="3600" dirty="0" err="1" smtClean="0">
                <a:cs typeface="+mj-cs"/>
              </a:rPr>
              <a:t>Goosecoid</a:t>
            </a:r>
            <a:r>
              <a:rPr lang="en-US" sz="3600" dirty="0" smtClean="0">
                <a:cs typeface="+mj-cs"/>
              </a:rPr>
              <a:t>)</a:t>
            </a:r>
            <a:r>
              <a:rPr lang="en-US" dirty="0" smtClean="0">
                <a:cs typeface="+mj-cs"/>
              </a:rPr>
              <a:t> </a:t>
            </a:r>
          </a:p>
        </p:txBody>
      </p:sp>
      <p:sp>
        <p:nvSpPr>
          <p:cNvPr id="514051" name="Text Box 3"/>
          <p:cNvSpPr txBox="1">
            <a:spLocks noChangeArrowheads="1"/>
          </p:cNvSpPr>
          <p:nvPr/>
        </p:nvSpPr>
        <p:spPr bwMode="auto">
          <a:xfrm>
            <a:off x="460375" y="2362200"/>
            <a:ext cx="8648700" cy="282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n-US" sz="3000" b="0" dirty="0" smtClean="0">
              <a:latin typeface="Arial" charset="0"/>
              <a:cs typeface="+mn-cs"/>
            </a:endParaRP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sz="3000" b="0" dirty="0" smtClean="0">
                <a:latin typeface="Arial" charset="0"/>
                <a:cs typeface="+mn-cs"/>
              </a:rPr>
              <a:t>Noggin, </a:t>
            </a:r>
            <a:r>
              <a:rPr lang="en-US" sz="3000" b="0" dirty="0" err="1" smtClean="0">
                <a:latin typeface="Arial" charset="0"/>
                <a:cs typeface="+mn-cs"/>
              </a:rPr>
              <a:t>Chordin</a:t>
            </a:r>
            <a:r>
              <a:rPr lang="en-US" sz="3000" b="0" dirty="0" smtClean="0">
                <a:latin typeface="Arial" charset="0"/>
                <a:cs typeface="+mn-cs"/>
              </a:rPr>
              <a:t>, </a:t>
            </a:r>
            <a:r>
              <a:rPr lang="en-US" sz="3000" b="0" dirty="0" err="1">
                <a:latin typeface="Arial" charset="0"/>
                <a:cs typeface="+mn-cs"/>
              </a:rPr>
              <a:t>F</a:t>
            </a:r>
            <a:r>
              <a:rPr lang="en-US" sz="3000" b="0" dirty="0" err="1" smtClean="0">
                <a:latin typeface="Arial" charset="0"/>
                <a:cs typeface="+mn-cs"/>
              </a:rPr>
              <a:t>ollistatin</a:t>
            </a:r>
            <a:r>
              <a:rPr lang="en-US" sz="3000" b="0" dirty="0" smtClean="0">
                <a:latin typeface="Arial" charset="0"/>
                <a:cs typeface="+mn-cs"/>
              </a:rPr>
              <a:t>– block BMP signals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sz="3000" b="0" dirty="0" err="1" smtClean="0">
                <a:latin typeface="Arial" charset="0"/>
                <a:cs typeface="+mn-cs"/>
              </a:rPr>
              <a:t>Frz</a:t>
            </a:r>
            <a:r>
              <a:rPr lang="en-US" sz="3000" b="0" dirty="0" smtClean="0">
                <a:latin typeface="Arial" charset="0"/>
                <a:cs typeface="+mn-cs"/>
              </a:rPr>
              <a:t>-B – blocks </a:t>
            </a:r>
            <a:r>
              <a:rPr lang="en-US" sz="3000" b="0" dirty="0" err="1" smtClean="0">
                <a:latin typeface="Arial" charset="0"/>
                <a:cs typeface="+mn-cs"/>
              </a:rPr>
              <a:t>wnt</a:t>
            </a:r>
            <a:r>
              <a:rPr lang="en-US" sz="3000" b="0" dirty="0" smtClean="0">
                <a:latin typeface="Arial" charset="0"/>
                <a:cs typeface="+mn-cs"/>
              </a:rPr>
              <a:t> signals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sz="3000" b="0" dirty="0" smtClean="0">
                <a:latin typeface="Arial" charset="0"/>
                <a:cs typeface="+mn-cs"/>
              </a:rPr>
              <a:t>Cerberus – blocks both </a:t>
            </a:r>
            <a:r>
              <a:rPr lang="en-US" sz="3000" b="0" dirty="0" err="1" smtClean="0">
                <a:latin typeface="Arial" charset="0"/>
                <a:cs typeface="+mn-cs"/>
              </a:rPr>
              <a:t>wnt</a:t>
            </a:r>
            <a:r>
              <a:rPr lang="en-US" sz="3000" b="0" dirty="0" smtClean="0">
                <a:latin typeface="Arial" charset="0"/>
                <a:cs typeface="+mn-cs"/>
              </a:rPr>
              <a:t> and BMP signals</a:t>
            </a:r>
          </a:p>
        </p:txBody>
      </p:sp>
      <p:sp>
        <p:nvSpPr>
          <p:cNvPr id="514052" name="Text Box 4"/>
          <p:cNvSpPr txBox="1">
            <a:spLocks noChangeArrowheads="1"/>
          </p:cNvSpPr>
          <p:nvPr/>
        </p:nvSpPr>
        <p:spPr bwMode="auto">
          <a:xfrm>
            <a:off x="1600200" y="5259388"/>
            <a:ext cx="184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3000" b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7772400" y="1371600"/>
            <a:ext cx="860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11.28</a:t>
            </a:r>
            <a:endParaRPr lang="en-US" dirty="0"/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685800" y="228600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 smtClean="0"/>
              <a:t>Frzb</a:t>
            </a:r>
            <a:r>
              <a:rPr lang="en-US" dirty="0" smtClean="0"/>
              <a:t> is secreted by the organizer and inhibits </a:t>
            </a:r>
            <a:r>
              <a:rPr lang="en-US" dirty="0" err="1" smtClean="0"/>
              <a:t>Wnt</a:t>
            </a:r>
            <a:r>
              <a:rPr lang="en-US" dirty="0" smtClean="0"/>
              <a:t> signaling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86668"/>
            <a:ext cx="6172200" cy="5751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Frzb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frizzled b – soluble frizzled receptor</a:t>
            </a:r>
          </a:p>
          <a:p>
            <a:pPr>
              <a:defRPr/>
            </a:pPr>
            <a:r>
              <a:rPr lang="en-US" dirty="0" smtClean="0"/>
              <a:t>blocks </a:t>
            </a:r>
            <a:r>
              <a:rPr lang="en-US" dirty="0" err="1" smtClean="0"/>
              <a:t>wnt</a:t>
            </a:r>
            <a:r>
              <a:rPr lang="en-US" dirty="0" smtClean="0"/>
              <a:t> signaling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410" name="Picture 2" descr="p:\gilbert ircdfigures\ch10\devbio7e10340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0"/>
          <a:stretch>
            <a:fillRect/>
          </a:stretch>
        </p:blipFill>
        <p:spPr bwMode="auto">
          <a:xfrm>
            <a:off x="304800" y="2590800"/>
            <a:ext cx="441166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94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i="1" smtClean="0">
                <a:cs typeface="+mj-cs"/>
              </a:rPr>
              <a:t>Cerberus</a:t>
            </a:r>
            <a:r>
              <a:rPr lang="en-US" sz="2400" b="1" smtClean="0">
                <a:cs typeface="+mj-cs"/>
              </a:rPr>
              <a:t> mRNA</a:t>
            </a:r>
          </a:p>
        </p:txBody>
      </p:sp>
      <p:sp>
        <p:nvSpPr>
          <p:cNvPr id="529412" name="Rectangle 4"/>
          <p:cNvSpPr>
            <a:spLocks noChangeArrowheads="1"/>
          </p:cNvSpPr>
          <p:nvPr/>
        </p:nvSpPr>
        <p:spPr bwMode="auto">
          <a:xfrm>
            <a:off x="381000" y="5486400"/>
            <a:ext cx="396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cs typeface="+mn-cs"/>
              </a:rPr>
              <a:t>Injected into a Single D4 </a:t>
            </a:r>
            <a:r>
              <a:rPr lang="en-US" b="0" dirty="0" err="1">
                <a:solidFill>
                  <a:schemeClr val="tx2"/>
                </a:solidFill>
                <a:latin typeface="Arial" charset="0"/>
                <a:cs typeface="+mn-cs"/>
              </a:rPr>
              <a:t>Blastomere</a:t>
            </a:r>
            <a:r>
              <a:rPr lang="en-US" b="0" dirty="0">
                <a:solidFill>
                  <a:schemeClr val="tx2"/>
                </a:solidFill>
                <a:latin typeface="Arial" charset="0"/>
                <a:cs typeface="+mn-cs"/>
              </a:rPr>
              <a:t> of a 32-Cell </a:t>
            </a:r>
            <a:r>
              <a:rPr lang="en-US" b="0" i="1" dirty="0" err="1">
                <a:solidFill>
                  <a:schemeClr val="tx2"/>
                </a:solidFill>
                <a:latin typeface="Arial" charset="0"/>
                <a:cs typeface="+mn-cs"/>
              </a:rPr>
              <a:t>Xenopus</a:t>
            </a:r>
            <a:r>
              <a:rPr lang="en-US" b="0" dirty="0">
                <a:solidFill>
                  <a:schemeClr val="tx2"/>
                </a:solidFill>
                <a:latin typeface="Arial" charset="0"/>
                <a:cs typeface="+mn-cs"/>
              </a:rPr>
              <a:t> Embryo</a:t>
            </a:r>
          </a:p>
        </p:txBody>
      </p:sp>
      <p:sp>
        <p:nvSpPr>
          <p:cNvPr id="529413" name="Rectangle 5"/>
          <p:cNvSpPr>
            <a:spLocks noChangeArrowheads="1"/>
          </p:cNvSpPr>
          <p:nvPr/>
        </p:nvSpPr>
        <p:spPr bwMode="auto">
          <a:xfrm>
            <a:off x="3048000" y="990600"/>
            <a:ext cx="2971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 b="0" dirty="0">
              <a:solidFill>
                <a:schemeClr val="tx2"/>
              </a:solidFill>
              <a:latin typeface="Arial" charset="0"/>
              <a:cs typeface="+mn-cs"/>
            </a:endParaRPr>
          </a:p>
          <a:p>
            <a:pPr algn="ctr">
              <a:defRPr/>
            </a:pPr>
            <a:endParaRPr lang="en-US" b="0" dirty="0">
              <a:solidFill>
                <a:schemeClr val="tx2"/>
              </a:solidFill>
              <a:latin typeface="Arial" charset="0"/>
              <a:cs typeface="+mn-cs"/>
            </a:endParaRPr>
          </a:p>
        </p:txBody>
      </p:sp>
      <p:pic>
        <p:nvPicPr>
          <p:cNvPr id="47109" name="Picture 3" descr="http://www.rpgamer.com/games/other/ps2/kinghearts/art/cerber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625725"/>
            <a:ext cx="3692525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505700" y="3429000"/>
            <a:ext cx="95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solidFill>
                  <a:schemeClr val="bg1"/>
                </a:solidFill>
                <a:latin typeface="Symbol" charset="0"/>
                <a:cs typeface="+mn-cs"/>
              </a:rPr>
              <a:t>a</a:t>
            </a:r>
            <a:r>
              <a:rPr lang="en-US" b="0">
                <a:solidFill>
                  <a:schemeClr val="bg1"/>
                </a:solidFill>
                <a:latin typeface="Arial" charset="0"/>
                <a:cs typeface="+mn-cs"/>
              </a:rPr>
              <a:t>-Xnr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477000" y="2590800"/>
            <a:ext cx="1138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solidFill>
                  <a:schemeClr val="bg1"/>
                </a:solidFill>
                <a:latin typeface="Symbol" charset="0"/>
                <a:cs typeface="+mn-cs"/>
              </a:rPr>
              <a:t>a</a:t>
            </a:r>
            <a:r>
              <a:rPr lang="en-US" b="0">
                <a:solidFill>
                  <a:schemeClr val="bg1"/>
                </a:solidFill>
                <a:latin typeface="Arial" charset="0"/>
                <a:cs typeface="+mn-cs"/>
              </a:rPr>
              <a:t>-BMP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486400" y="2743200"/>
            <a:ext cx="1019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solidFill>
                  <a:schemeClr val="bg1"/>
                </a:solidFill>
                <a:latin typeface="Symbol" charset="0"/>
                <a:cs typeface="+mn-cs"/>
              </a:rPr>
              <a:t>a</a:t>
            </a:r>
            <a:r>
              <a:rPr lang="en-US" b="0">
                <a:solidFill>
                  <a:schemeClr val="bg1"/>
                </a:solidFill>
                <a:latin typeface="Arial" charset="0"/>
                <a:cs typeface="+mn-cs"/>
              </a:rPr>
              <a:t>-Wnt</a:t>
            </a:r>
          </a:p>
        </p:txBody>
      </p:sp>
      <p:sp>
        <p:nvSpPr>
          <p:cNvPr id="47113" name="Rectangle 1"/>
          <p:cNvSpPr>
            <a:spLocks noChangeArrowheads="1"/>
          </p:cNvSpPr>
          <p:nvPr/>
        </p:nvSpPr>
        <p:spPr bwMode="auto">
          <a:xfrm>
            <a:off x="533400" y="381000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b="0" i="1">
                <a:latin typeface="Arial" charset="0"/>
              </a:rPr>
              <a:t>Cerberus</a:t>
            </a:r>
            <a:r>
              <a:rPr lang="en-US" b="0">
                <a:latin typeface="Arial" charset="0"/>
              </a:rPr>
              <a:t> is a head-inducing secreted factor 	</a:t>
            </a:r>
          </a:p>
          <a:p>
            <a:pPr>
              <a:spcBef>
                <a:spcPct val="50000"/>
              </a:spcBef>
            </a:pPr>
            <a:r>
              <a:rPr lang="en-US" b="0">
                <a:latin typeface="Arial" charset="0"/>
              </a:rPr>
              <a:t> Antagonist of Nodal, BMP and Wnt signals </a:t>
            </a:r>
          </a:p>
        </p:txBody>
      </p:sp>
      <p:pic>
        <p:nvPicPr>
          <p:cNvPr id="47114" name="Picture 3" descr="DevBio8e-Fig-10-22-0.jpg                                       00000BC9Gilbert 8e IRL                 7C25B07F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1828800"/>
            <a:ext cx="5487988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DevBio9e-Fig-07-29-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9431338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6426200" y="914400"/>
            <a:ext cx="860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11.26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543747" name="Picture 3" descr="devbio8e-fig-11-4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885950"/>
            <a:ext cx="6627813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43748" name="Rectangle 4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cs typeface="+mn-cs"/>
              </a:rPr>
              <a:t>Anterior-posterior patterning in the mouse embryo</a:t>
            </a:r>
          </a:p>
        </p:txBody>
      </p:sp>
      <p:pic>
        <p:nvPicPr>
          <p:cNvPr id="52228" name="Picture 5" descr="E:\text art\G10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013182"/>
              </p:ext>
            </p:extLst>
          </p:nvPr>
        </p:nvGraphicFramePr>
        <p:xfrm>
          <a:off x="1066800" y="1981200"/>
          <a:ext cx="7543800" cy="4114800"/>
        </p:xfrm>
        <a:graphic>
          <a:graphicData uri="http://schemas.openxmlformats.org/drawingml/2006/table">
            <a:tbl>
              <a:tblPr/>
              <a:tblGrid>
                <a:gridCol w="1695327"/>
                <a:gridCol w="2019790"/>
                <a:gridCol w="3828683"/>
              </a:tblGrid>
              <a:tr h="76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March     19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Amphibian Axis II - </a:t>
                      </a:r>
                      <a:r>
                        <a:rPr lang="en-US" sz="1000">
                          <a:effectLst/>
                          <a:hlinkClick r:id="rId2"/>
                        </a:rPr>
                        <a:t>03_19_18amphibianspartsIIandIII</a:t>
                      </a:r>
                      <a:endParaRPr lang="en-US" sz="1000">
                        <a:effectLst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Chapter 11 up to p365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March    21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Amphibians finish up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March    23</a:t>
                      </a:r>
                      <a:endParaRPr lang="en-US" sz="1000">
                        <a:effectLst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Guest Lecture  - C. Elegans - Jim Mahaffey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INTRO to C. elegans </a:t>
                      </a:r>
                      <a:r>
                        <a:rPr lang="en-US" sz="1000">
                          <a:effectLst/>
                          <a:hlinkClick r:id="rId3"/>
                        </a:rPr>
                        <a:t>video</a:t>
                      </a:r>
                      <a:r>
                        <a:rPr lang="en-US" sz="1000">
                          <a:effectLst/>
                        </a:rPr>
                        <a:t> - please watch before today's class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March    26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Neural Crest development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Chapter 15 pp. 463-488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March 28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Zebrafish neural crest and cancer - read and discuss the research paper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  1) </a:t>
                      </a:r>
                      <a:r>
                        <a:rPr lang="en-US" sz="1000">
                          <a:effectLst/>
                          <a:hlinkClick r:id="rId4"/>
                        </a:rPr>
                        <a:t>click here for main article</a:t>
                      </a:r>
                      <a:r>
                        <a:rPr lang="en-US" sz="1000">
                          <a:effectLst/>
                        </a:rPr>
                        <a:t>  2) </a:t>
                      </a:r>
                      <a:r>
                        <a:rPr lang="en-US" sz="1000">
                          <a:effectLst/>
                          <a:hlinkClick r:id="rId5"/>
                        </a:rPr>
                        <a:t>click here for shorter perspective summary</a:t>
                      </a:r>
                      <a:r>
                        <a:rPr lang="en-US" sz="1000">
                          <a:effectLst/>
                        </a:rPr>
                        <a:t>   3)</a:t>
                      </a:r>
                      <a:r>
                        <a:rPr lang="en-US" sz="1000">
                          <a:effectLst/>
                          <a:hlinkClick r:id="rId6" action="ppaction://hlinkfile"/>
                        </a:rPr>
                        <a:t> homework questions link here</a:t>
                      </a:r>
                      <a:endParaRPr lang="en-US" sz="1000">
                        <a:effectLst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March 30</a:t>
                      </a:r>
                      <a:endParaRPr lang="en-US" sz="1000">
                        <a:effectLst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Spring Break II - No Class</a:t>
                      </a:r>
                      <a:endParaRPr lang="en-US" sz="1000">
                        <a:effectLst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</a:rPr>
                        <a:t> 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April 2</a:t>
                      </a:r>
                      <a:endParaRPr lang="en-US" sz="1000">
                        <a:effectLst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EXAM III</a:t>
                      </a:r>
                      <a:endParaRPr lang="en-US" sz="1000">
                        <a:effectLst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effectLst/>
                        </a:rPr>
                        <a:t> exam covers from Feb 26th lecture on mammalian homeotic genes and stem cells - thru march 28th lecture on zebrafish neural crest and cancer.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457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Upcoming lectures and assignments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29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Avian development</a:t>
            </a:r>
            <a:endParaRPr lang="en-US" dirty="0">
              <a:ea typeface="+mj-ea"/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533400" y="1143000"/>
            <a:ext cx="807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small disc of cytoplasm sits on top of large yolk -  blastodisc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single layered blastoderm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discoidal meroblastic cleavage</a:t>
            </a:r>
          </a:p>
        </p:txBody>
      </p:sp>
      <p:pic>
        <p:nvPicPr>
          <p:cNvPr id="8196" name="Picture 3" descr="DevBio9e-Fig-08-01-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48006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8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discoidal meroblastic cleavage</a:t>
            </a:r>
            <a:endParaRPr lang="en-US" dirty="0">
              <a:ea typeface="+mj-ea"/>
            </a:endParaRPr>
          </a:p>
        </p:txBody>
      </p:sp>
      <p:pic>
        <p:nvPicPr>
          <p:cNvPr id="7171" name="Picture 2" descr="DevBio9e-Fig-07-40-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1722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0" y="3886200"/>
            <a:ext cx="4572000" cy="2438400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videos</a:t>
            </a:r>
            <a:br>
              <a:rPr lang="en-US" dirty="0" smtClean="0">
                <a:ea typeface="+mj-ea"/>
              </a:rPr>
            </a:br>
            <a:endParaRPr lang="en-US" dirty="0">
              <a:ea typeface="+mj-ea"/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057400" y="3048000"/>
            <a:ext cx="645644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Avian gastrulation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hlinkClick r:id="rId2"/>
              </a:rPr>
              <a:t>https://</a:t>
            </a:r>
            <a:r>
              <a:rPr lang="en-US" altLang="en-US" sz="2400" dirty="0" smtClean="0">
                <a:hlinkClick r:id="rId2"/>
              </a:rPr>
              <a:t>www.youtube.com/watch?v=sUuX-4fEF3A</a:t>
            </a:r>
            <a:endParaRPr lang="en-US" altLang="en-US" sz="2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First 1.5 min.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24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Primitive Streak</a:t>
            </a:r>
            <a:endParaRPr lang="en-US" dirty="0">
              <a:ea typeface="+mj-ea"/>
            </a:endParaRPr>
          </a:p>
        </p:txBody>
      </p:sp>
      <p:pic>
        <p:nvPicPr>
          <p:cNvPr id="10243" name="Picture 3" descr="DevBio9e-Fig-08-02-3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2133600"/>
            <a:ext cx="5073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DevBio9e-Fig-08-03-1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14600"/>
            <a:ext cx="49688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762000" y="1066800"/>
            <a:ext cx="693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major structural characteristic of avian, reptilian and mammalian gastrulation</a:t>
            </a:r>
          </a:p>
        </p:txBody>
      </p:sp>
    </p:spTree>
    <p:extLst>
      <p:ext uri="{BB962C8B-B14F-4D97-AF65-F5344CB8AC3E}">
        <p14:creationId xmlns:p14="http://schemas.microsoft.com/office/powerpoint/2010/main" val="39363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evBio9e-Fig-08-03-2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1175"/>
            <a:ext cx="71628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73075" y="1524000"/>
            <a:ext cx="867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primitive streak and primitive groove are analagous to the blastopore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17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a typeface="+mj-ea"/>
              </a:rPr>
              <a:t>Primitive streak forms into the primitive groove</a:t>
            </a:r>
            <a:endParaRPr lang="en-US" sz="2800" dirty="0">
              <a:ea typeface="+mj-ea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524000" y="6248400"/>
            <a:ext cx="6686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hensen’s node is analagous to the spemann organizer</a:t>
            </a:r>
          </a:p>
        </p:txBody>
      </p:sp>
    </p:spTree>
    <p:extLst>
      <p:ext uri="{BB962C8B-B14F-4D97-AF65-F5344CB8AC3E}">
        <p14:creationId xmlns:p14="http://schemas.microsoft.com/office/powerpoint/2010/main" val="12195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12700"/>
            <a:ext cx="7772400" cy="1143000"/>
          </a:xfrm>
        </p:spPr>
        <p:txBody>
          <a:bodyPr/>
          <a:lstStyle/>
          <a:p>
            <a:r>
              <a:rPr lang="en-US" altLang="en-US" sz="2800" smtClean="0"/>
              <a:t>Hensen’s node = spemann organizer</a:t>
            </a:r>
          </a:p>
        </p:txBody>
      </p:sp>
      <p:pic>
        <p:nvPicPr>
          <p:cNvPr id="12291" name="Picture 2" descr="DevBio9e-Fig-08-10-1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9688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029200" y="1524000"/>
            <a:ext cx="3657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 altLang="en-US" sz="2400"/>
              <a:t>cells become head and notochord mesoderm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 altLang="en-US" sz="2400"/>
              <a:t>can induce secondary embryonic axis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 altLang="en-US" sz="2400"/>
              <a:t>expresses goosecoid and other organizer genes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 altLang="en-US" sz="2400"/>
              <a:t>can induce neural tissue in fish amphibian or mammalian embryos</a:t>
            </a:r>
          </a:p>
        </p:txBody>
      </p:sp>
    </p:spTree>
    <p:extLst>
      <p:ext uri="{BB962C8B-B14F-4D97-AF65-F5344CB8AC3E}">
        <p14:creationId xmlns:p14="http://schemas.microsoft.com/office/powerpoint/2010/main" val="29018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evBio9e-Fig-08-23-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7113588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Mammalian development</a:t>
            </a:r>
            <a:endParaRPr lang="en-US" dirty="0">
              <a:ea typeface="+mj-ea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04800" y="4572000"/>
            <a:ext cx="4894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epiblast – embryo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hypoblast – extraembryonic structures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33400" y="5486400"/>
            <a:ext cx="7848600" cy="12001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mtClean="0"/>
              <a:t>Spemann organizer – two parts in mammals</a:t>
            </a:r>
          </a:p>
          <a:p>
            <a:pPr eaLnBrk="1" hangingPunct="1">
              <a:defRPr/>
            </a:pPr>
            <a:r>
              <a:rPr lang="en-US" altLang="en-US" smtClean="0"/>
              <a:t>the node -  secretes chordin, noggin</a:t>
            </a:r>
          </a:p>
          <a:p>
            <a:pPr eaLnBrk="1" hangingPunct="1">
              <a:defRPr/>
            </a:pPr>
            <a:r>
              <a:rPr lang="en-US" altLang="en-US" smtClean="0"/>
              <a:t>AVE (anterior visceral endoderm) – secretes cerberus</a:t>
            </a:r>
          </a:p>
        </p:txBody>
      </p:sp>
    </p:spTree>
    <p:extLst>
      <p:ext uri="{BB962C8B-B14F-4D97-AF65-F5344CB8AC3E}">
        <p14:creationId xmlns:p14="http://schemas.microsoft.com/office/powerpoint/2010/main" val="33910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videos</a:t>
            </a:r>
            <a:br>
              <a:rPr lang="en-US" dirty="0" smtClean="0">
                <a:ea typeface="+mj-ea"/>
              </a:rPr>
            </a:br>
            <a:endParaRPr lang="en-US" dirty="0">
              <a:ea typeface="+mj-ea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057400" y="3048000"/>
            <a:ext cx="646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human gastrulation and neurulation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https://www.youtube.com/watch?v=ifGva03F5Ns</a:t>
            </a:r>
          </a:p>
        </p:txBody>
      </p:sp>
    </p:spTree>
    <p:extLst>
      <p:ext uri="{BB962C8B-B14F-4D97-AF65-F5344CB8AC3E}">
        <p14:creationId xmlns:p14="http://schemas.microsoft.com/office/powerpoint/2010/main" val="42602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14600"/>
            <a:ext cx="22445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Chapter 11 amphibian – figure assignments</a:t>
            </a:r>
          </a:p>
          <a:p>
            <a:endParaRPr lang="en-US" sz="1600" dirty="0"/>
          </a:p>
          <a:p>
            <a:r>
              <a:rPr lang="en-US" sz="1600" dirty="0"/>
              <a:t>Fig 11.12 – Rachel N.</a:t>
            </a:r>
          </a:p>
          <a:p>
            <a:r>
              <a:rPr lang="en-US" sz="1600" dirty="0"/>
              <a:t>Fig 11.17 – Beth B. </a:t>
            </a:r>
          </a:p>
          <a:p>
            <a:r>
              <a:rPr lang="en-US" sz="1600" dirty="0"/>
              <a:t>Fig 11.18 –  Daphne C</a:t>
            </a:r>
          </a:p>
          <a:p>
            <a:r>
              <a:rPr lang="en-US" sz="1600" dirty="0"/>
              <a:t>Fig 11.22 – Maggie C.</a:t>
            </a:r>
          </a:p>
          <a:p>
            <a:r>
              <a:rPr lang="en-US" sz="1600" dirty="0"/>
              <a:t>11.25 – </a:t>
            </a:r>
            <a:r>
              <a:rPr lang="en-US" sz="1600" dirty="0" err="1"/>
              <a:t>Alease</a:t>
            </a:r>
            <a:r>
              <a:rPr lang="en-US" sz="1600" dirty="0"/>
              <a:t> D.</a:t>
            </a:r>
          </a:p>
          <a:p>
            <a:r>
              <a:rPr lang="en-US" sz="1600" dirty="0"/>
              <a:t>11.28 – Emily D.</a:t>
            </a:r>
          </a:p>
          <a:p>
            <a:r>
              <a:rPr lang="en-US" sz="1600" dirty="0"/>
              <a:t>11.26 – Aidan 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1981200"/>
            <a:ext cx="5562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dirty="0" smtClean="0"/>
              <a:t>Paper to read and discuss March 28°</a:t>
            </a:r>
          </a:p>
          <a:p>
            <a:r>
              <a:rPr lang="it-IT" sz="2000" b="0" dirty="0" smtClean="0"/>
              <a:t>A </a:t>
            </a:r>
            <a:r>
              <a:rPr lang="it-IT" sz="2000" b="0" dirty="0"/>
              <a:t>zebrafish melanoma model </a:t>
            </a:r>
            <a:r>
              <a:rPr lang="it-IT" sz="2000" b="0" dirty="0" smtClean="0"/>
              <a:t>reveals </a:t>
            </a:r>
            <a:r>
              <a:rPr lang="en-US" sz="2000" b="0" dirty="0" smtClean="0"/>
              <a:t>emergence </a:t>
            </a:r>
            <a:r>
              <a:rPr lang="en-US" sz="2000" b="0" dirty="0"/>
              <a:t>of neural crest </a:t>
            </a:r>
            <a:r>
              <a:rPr lang="en-US" sz="2000" b="0" dirty="0" smtClean="0"/>
              <a:t>identity during </a:t>
            </a:r>
            <a:r>
              <a:rPr lang="en-US" sz="2000" b="0" dirty="0"/>
              <a:t>melanoma </a:t>
            </a:r>
            <a:r>
              <a:rPr lang="en-US" sz="2000" b="0" dirty="0" smtClean="0"/>
              <a:t>initiation</a:t>
            </a:r>
          </a:p>
          <a:p>
            <a:endParaRPr lang="en-US" sz="2000" b="0" dirty="0"/>
          </a:p>
          <a:p>
            <a:r>
              <a:rPr lang="en-US" sz="2000" b="0" dirty="0" smtClean="0"/>
              <a:t>Fig 1 ABC – Michael S.</a:t>
            </a:r>
          </a:p>
          <a:p>
            <a:r>
              <a:rPr lang="en-US" sz="2000" b="0" dirty="0" smtClean="0"/>
              <a:t>Fig1 DEFG – Hanna S</a:t>
            </a:r>
          </a:p>
          <a:p>
            <a:r>
              <a:rPr lang="en-US" sz="2000" b="0" dirty="0" smtClean="0"/>
              <a:t>Fig 1H – Jesse T.</a:t>
            </a:r>
          </a:p>
          <a:p>
            <a:r>
              <a:rPr lang="en-US" sz="2000" b="0" dirty="0" smtClean="0"/>
              <a:t>Fig 2 ABCD– Vivian T. </a:t>
            </a:r>
          </a:p>
          <a:p>
            <a:r>
              <a:rPr lang="en-US" sz="2000" b="0" dirty="0" smtClean="0"/>
              <a:t>Fig 2 EF – Matthew A</a:t>
            </a:r>
          </a:p>
          <a:p>
            <a:r>
              <a:rPr lang="en-US" sz="2000" b="0" dirty="0" smtClean="0"/>
              <a:t>Fig2 G – Rachel B.</a:t>
            </a:r>
          </a:p>
          <a:p>
            <a:r>
              <a:rPr lang="en-US" sz="2000" b="0" dirty="0" smtClean="0"/>
              <a:t>Fig 3 A– Kelly B.</a:t>
            </a:r>
          </a:p>
          <a:p>
            <a:r>
              <a:rPr lang="en-US" sz="2000" b="0" dirty="0" smtClean="0"/>
              <a:t>Fig 3 BCD-</a:t>
            </a:r>
            <a:r>
              <a:rPr lang="en-US" sz="2000" b="0" dirty="0"/>
              <a:t> Beth B.</a:t>
            </a:r>
            <a:endParaRPr lang="en-US" sz="2000" b="0" dirty="0" smtClean="0"/>
          </a:p>
          <a:p>
            <a:r>
              <a:rPr lang="en-US" sz="2000" b="0" dirty="0" smtClean="0"/>
              <a:t>Fig 3E – Maggie C</a:t>
            </a:r>
          </a:p>
          <a:p>
            <a:r>
              <a:rPr lang="en-US" sz="2000" b="0" dirty="0" smtClean="0"/>
              <a:t>Fig. 3F – </a:t>
            </a:r>
            <a:r>
              <a:rPr lang="en-US" sz="2000" b="0" dirty="0" err="1" smtClean="0"/>
              <a:t>Alease</a:t>
            </a:r>
            <a:r>
              <a:rPr lang="en-US" sz="2000" b="0" dirty="0" smtClean="0"/>
              <a:t> D</a:t>
            </a:r>
          </a:p>
          <a:p>
            <a:r>
              <a:rPr lang="en-US" sz="2000" b="0" dirty="0" smtClean="0"/>
              <a:t>Fig </a:t>
            </a:r>
            <a:r>
              <a:rPr lang="en-US" sz="2000" b="0" smtClean="0"/>
              <a:t>3G – Emily D</a:t>
            </a:r>
            <a:endParaRPr lang="en-US" sz="2000" b="0" dirty="0" smtClean="0"/>
          </a:p>
          <a:p>
            <a:endParaRPr lang="en-US" sz="2000" b="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41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E:\text art\G10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0980" name="Text Box 4"/>
          <p:cNvSpPr txBox="1">
            <a:spLocks noChangeArrowheads="1"/>
          </p:cNvSpPr>
          <p:nvPr/>
        </p:nvSpPr>
        <p:spPr bwMode="auto">
          <a:xfrm>
            <a:off x="1143000" y="152400"/>
            <a:ext cx="71786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latin typeface="Arial" charset="0"/>
                <a:cs typeface="+mn-cs"/>
              </a:rPr>
              <a:t>TGF</a:t>
            </a:r>
            <a:r>
              <a:rPr lang="en-US" sz="3200">
                <a:latin typeface="Symbol" charset="0"/>
                <a:cs typeface="+mn-cs"/>
              </a:rPr>
              <a:t>b</a:t>
            </a:r>
            <a:r>
              <a:rPr lang="en-US" sz="3200">
                <a:latin typeface="Arial" charset="0"/>
                <a:cs typeface="+mn-cs"/>
              </a:rPr>
              <a:t> and </a:t>
            </a:r>
            <a:r>
              <a:rPr lang="en-US" sz="3200">
                <a:latin typeface="Symbol" charset="0"/>
                <a:cs typeface="+mn-cs"/>
              </a:rPr>
              <a:t>b</a:t>
            </a:r>
            <a:r>
              <a:rPr lang="en-US" sz="3200">
                <a:latin typeface="Arial" charset="0"/>
                <a:cs typeface="+mn-cs"/>
              </a:rPr>
              <a:t>-catenin signaling converge on goosecoid expression</a:t>
            </a:r>
            <a:endParaRPr lang="en-US" b="0">
              <a:latin typeface="Arial" charset="0"/>
              <a:cs typeface="+mn-cs"/>
            </a:endParaRPr>
          </a:p>
        </p:txBody>
      </p:sp>
      <p:sp>
        <p:nvSpPr>
          <p:cNvPr id="510981" name="Line 5"/>
          <p:cNvSpPr>
            <a:spLocks noChangeShapeType="1"/>
          </p:cNvSpPr>
          <p:nvPr/>
        </p:nvSpPr>
        <p:spPr bwMode="auto">
          <a:xfrm flipH="1" flipV="1">
            <a:off x="7848600" y="2819400"/>
            <a:ext cx="76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0982" name="Text Box 6"/>
          <p:cNvSpPr txBox="1">
            <a:spLocks noChangeArrowheads="1"/>
          </p:cNvSpPr>
          <p:nvPr/>
        </p:nvSpPr>
        <p:spPr bwMode="auto">
          <a:xfrm>
            <a:off x="6477000" y="1524000"/>
            <a:ext cx="19970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Goosecoid expression in Spemann organizer</a:t>
            </a:r>
            <a:endParaRPr lang="en-US" b="0">
              <a:latin typeface="Arial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676399"/>
            <a:ext cx="4440968" cy="49144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9423" y="1676399"/>
            <a:ext cx="860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11.18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4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Five organizer secreted proteins </a:t>
            </a:r>
            <a:br>
              <a:rPr lang="en-US" sz="3600" dirty="0" smtClean="0">
                <a:cs typeface="+mj-cs"/>
              </a:rPr>
            </a:br>
            <a:r>
              <a:rPr lang="en-US" sz="3600" dirty="0" smtClean="0">
                <a:cs typeface="+mj-cs"/>
              </a:rPr>
              <a:t>(downstream of </a:t>
            </a:r>
            <a:r>
              <a:rPr lang="en-US" sz="3600" dirty="0" err="1" smtClean="0">
                <a:cs typeface="+mj-cs"/>
              </a:rPr>
              <a:t>Goosecoid</a:t>
            </a:r>
            <a:r>
              <a:rPr lang="en-US" sz="3600" dirty="0" smtClean="0">
                <a:cs typeface="+mj-cs"/>
              </a:rPr>
              <a:t>)</a:t>
            </a:r>
            <a:r>
              <a:rPr lang="en-US" dirty="0" smtClean="0">
                <a:cs typeface="+mj-cs"/>
              </a:rPr>
              <a:t> </a:t>
            </a:r>
          </a:p>
        </p:txBody>
      </p:sp>
      <p:sp>
        <p:nvSpPr>
          <p:cNvPr id="514051" name="Text Box 3"/>
          <p:cNvSpPr txBox="1">
            <a:spLocks noChangeArrowheads="1"/>
          </p:cNvSpPr>
          <p:nvPr/>
        </p:nvSpPr>
        <p:spPr bwMode="auto">
          <a:xfrm>
            <a:off x="460375" y="2362200"/>
            <a:ext cx="8648700" cy="282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n-US" sz="3000" b="0" dirty="0" smtClean="0">
              <a:latin typeface="Arial" charset="0"/>
              <a:cs typeface="+mn-cs"/>
            </a:endParaRP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sz="3000" b="0" dirty="0" smtClean="0">
                <a:latin typeface="Arial" charset="0"/>
                <a:cs typeface="+mn-cs"/>
              </a:rPr>
              <a:t>Noggin, </a:t>
            </a:r>
            <a:r>
              <a:rPr lang="en-US" sz="3000" b="0" dirty="0" err="1" smtClean="0">
                <a:latin typeface="Arial" charset="0"/>
                <a:cs typeface="+mn-cs"/>
              </a:rPr>
              <a:t>Chordin</a:t>
            </a:r>
            <a:r>
              <a:rPr lang="en-US" sz="3000" b="0" dirty="0" smtClean="0">
                <a:latin typeface="Arial" charset="0"/>
                <a:cs typeface="+mn-cs"/>
              </a:rPr>
              <a:t>, </a:t>
            </a:r>
            <a:r>
              <a:rPr lang="en-US" sz="3000" b="0" dirty="0" err="1">
                <a:latin typeface="Arial" charset="0"/>
                <a:cs typeface="+mn-cs"/>
              </a:rPr>
              <a:t>F</a:t>
            </a:r>
            <a:r>
              <a:rPr lang="en-US" sz="3000" b="0" dirty="0" err="1" smtClean="0">
                <a:latin typeface="Arial" charset="0"/>
                <a:cs typeface="+mn-cs"/>
              </a:rPr>
              <a:t>ollistatin</a:t>
            </a:r>
            <a:r>
              <a:rPr lang="en-US" sz="3000" b="0" dirty="0" smtClean="0">
                <a:latin typeface="Arial" charset="0"/>
                <a:cs typeface="+mn-cs"/>
              </a:rPr>
              <a:t>– block BMP signals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sz="3000" b="0" dirty="0" err="1" smtClean="0">
                <a:latin typeface="Arial" charset="0"/>
                <a:cs typeface="+mn-cs"/>
              </a:rPr>
              <a:t>Frz</a:t>
            </a:r>
            <a:r>
              <a:rPr lang="en-US" sz="3000" b="0" dirty="0" smtClean="0">
                <a:latin typeface="Arial" charset="0"/>
                <a:cs typeface="+mn-cs"/>
              </a:rPr>
              <a:t>-B – blocks </a:t>
            </a:r>
            <a:r>
              <a:rPr lang="en-US" sz="3000" b="0" dirty="0" err="1" smtClean="0">
                <a:latin typeface="Arial" charset="0"/>
                <a:cs typeface="+mn-cs"/>
              </a:rPr>
              <a:t>wnt</a:t>
            </a:r>
            <a:r>
              <a:rPr lang="en-US" sz="3000" b="0" dirty="0" smtClean="0">
                <a:latin typeface="Arial" charset="0"/>
                <a:cs typeface="+mn-cs"/>
              </a:rPr>
              <a:t> signals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sz="3000" b="0" dirty="0" smtClean="0">
                <a:latin typeface="Arial" charset="0"/>
                <a:cs typeface="+mn-cs"/>
              </a:rPr>
              <a:t>Cerberus – blocks both </a:t>
            </a:r>
            <a:r>
              <a:rPr lang="en-US" sz="3000" b="0" dirty="0" err="1" smtClean="0">
                <a:latin typeface="Arial" charset="0"/>
                <a:cs typeface="+mn-cs"/>
              </a:rPr>
              <a:t>wnt</a:t>
            </a:r>
            <a:r>
              <a:rPr lang="en-US" sz="3000" b="0" dirty="0" smtClean="0">
                <a:latin typeface="Arial" charset="0"/>
                <a:cs typeface="+mn-cs"/>
              </a:rPr>
              <a:t> and BMP signals</a:t>
            </a:r>
          </a:p>
        </p:txBody>
      </p:sp>
      <p:sp>
        <p:nvSpPr>
          <p:cNvPr id="514052" name="Text Box 4"/>
          <p:cNvSpPr txBox="1">
            <a:spLocks noChangeArrowheads="1"/>
          </p:cNvSpPr>
          <p:nvPr/>
        </p:nvSpPr>
        <p:spPr bwMode="auto">
          <a:xfrm>
            <a:off x="1600200" y="5259388"/>
            <a:ext cx="184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3000" b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DevBio9e-Fig-07-25-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3525"/>
            <a:ext cx="70866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6383337" y="1302543"/>
            <a:ext cx="1363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Fig </a:t>
            </a:r>
            <a:r>
              <a:rPr lang="en-US" dirty="0" smtClean="0"/>
              <a:t>11.22</a:t>
            </a:r>
            <a:endParaRPr lang="en-US" dirty="0"/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800100" y="609600"/>
            <a:ext cx="8343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The soluble protein Noggin dorsalizes the amphibian embryo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DevBio9e-Fig-07-35-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67024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1447800" y="304800"/>
            <a:ext cx="624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Model of the organizer function and axis specification in the Xenopus gastrula</a:t>
            </a:r>
          </a:p>
        </p:txBody>
      </p:sp>
    </p:spTree>
    <p:extLst>
      <p:ext uri="{BB962C8B-B14F-4D97-AF65-F5344CB8AC3E}">
        <p14:creationId xmlns:p14="http://schemas.microsoft.com/office/powerpoint/2010/main" val="36170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DevBio9e-Fig-07-30-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4008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533400" y="228600"/>
            <a:ext cx="807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Paracrine factor antagonists from the organizer are able to block specific paracrine factors to distinguish head from tail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DevBio9e-Fig-07-27-1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51720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1922463" y="228600"/>
            <a:ext cx="5011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Model for the action of the organizer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7887</TotalTime>
  <Words>617</Words>
  <Application>Microsoft Office PowerPoint</Application>
  <PresentationFormat>On-screen Show (4:3)</PresentationFormat>
  <Paragraphs>139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MS PGothic</vt:lpstr>
      <vt:lpstr>MS PGothic</vt:lpstr>
      <vt:lpstr>Arial</vt:lpstr>
      <vt:lpstr>Lucida Grande</vt:lpstr>
      <vt:lpstr>Symbol</vt:lpstr>
      <vt:lpstr>Times New Roman</vt:lpstr>
      <vt:lpstr>Default Design</vt:lpstr>
      <vt:lpstr>Amphibian Development II</vt:lpstr>
      <vt:lpstr>PowerPoint Presentation</vt:lpstr>
      <vt:lpstr>PowerPoint Presentation</vt:lpstr>
      <vt:lpstr>PowerPoint Presentation</vt:lpstr>
      <vt:lpstr>Five organizer secreted proteins  (downstream of Goosecoid) </vt:lpstr>
      <vt:lpstr>PowerPoint Presentation</vt:lpstr>
      <vt:lpstr>PowerPoint Presentation</vt:lpstr>
      <vt:lpstr>PowerPoint Presentation</vt:lpstr>
      <vt:lpstr>PowerPoint Presentation</vt:lpstr>
      <vt:lpstr>BMP and wnt signals must be inhibited in the future neural ectoderm</vt:lpstr>
      <vt:lpstr>PowerPoint Presentation</vt:lpstr>
      <vt:lpstr>Control of neural specification by the levels of BMPs</vt:lpstr>
      <vt:lpstr>PowerPoint Presentation</vt:lpstr>
      <vt:lpstr>Five organizer secreted proteins  (downstream of Goosecoid) </vt:lpstr>
      <vt:lpstr>PowerPoint Presentation</vt:lpstr>
      <vt:lpstr>Frzb</vt:lpstr>
      <vt:lpstr>Cerberus mRNA</vt:lpstr>
      <vt:lpstr>PowerPoint Presentation</vt:lpstr>
      <vt:lpstr>PowerPoint Presentation</vt:lpstr>
      <vt:lpstr>Avian development</vt:lpstr>
      <vt:lpstr>discoidal meroblastic cleavage</vt:lpstr>
      <vt:lpstr>videos </vt:lpstr>
      <vt:lpstr>Primitive Streak</vt:lpstr>
      <vt:lpstr>Primitive streak forms into the primitive groove</vt:lpstr>
      <vt:lpstr>Hensen’s node = spemann organizer</vt:lpstr>
      <vt:lpstr>Mammalian development</vt:lpstr>
      <vt:lpstr>videos </vt:lpstr>
    </vt:vector>
  </TitlesOfParts>
  <Company>North Carolina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Estes</dc:creator>
  <cp:lastModifiedBy>Bob Franks</cp:lastModifiedBy>
  <cp:revision>972</cp:revision>
  <cp:lastPrinted>2011-10-12T20:22:33Z</cp:lastPrinted>
  <dcterms:created xsi:type="dcterms:W3CDTF">2003-01-06T13:33:08Z</dcterms:created>
  <dcterms:modified xsi:type="dcterms:W3CDTF">2018-03-21T14:38:20Z</dcterms:modified>
</cp:coreProperties>
</file>