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sldIdLst>
    <p:sldId id="322" r:id="rId2"/>
    <p:sldId id="321" r:id="rId3"/>
    <p:sldId id="324" r:id="rId4"/>
    <p:sldId id="258" r:id="rId5"/>
    <p:sldId id="325" r:id="rId6"/>
    <p:sldId id="287" r:id="rId7"/>
    <p:sldId id="277" r:id="rId8"/>
    <p:sldId id="288" r:id="rId9"/>
    <p:sldId id="276" r:id="rId10"/>
    <p:sldId id="259" r:id="rId11"/>
    <p:sldId id="326" r:id="rId12"/>
    <p:sldId id="262" r:id="rId13"/>
    <p:sldId id="263" r:id="rId14"/>
    <p:sldId id="289" r:id="rId15"/>
    <p:sldId id="327" r:id="rId16"/>
    <p:sldId id="265" r:id="rId17"/>
    <p:sldId id="320" r:id="rId18"/>
    <p:sldId id="328" r:id="rId19"/>
    <p:sldId id="323" r:id="rId20"/>
    <p:sldId id="290" r:id="rId21"/>
    <p:sldId id="266" r:id="rId22"/>
    <p:sldId id="268" r:id="rId23"/>
    <p:sldId id="269" r:id="rId24"/>
    <p:sldId id="270" r:id="rId25"/>
    <p:sldId id="271" r:id="rId26"/>
    <p:sldId id="272" r:id="rId27"/>
    <p:sldId id="273" r:id="rId28"/>
    <p:sldId id="291" r:id="rId29"/>
    <p:sldId id="319" r:id="rId30"/>
    <p:sldId id="292" r:id="rId31"/>
    <p:sldId id="293" r:id="rId32"/>
    <p:sldId id="294" r:id="rId33"/>
    <p:sldId id="295" r:id="rId34"/>
    <p:sldId id="297" r:id="rId35"/>
    <p:sldId id="308" r:id="rId36"/>
    <p:sldId id="309" r:id="rId37"/>
    <p:sldId id="311" r:id="rId38"/>
    <p:sldId id="312" r:id="rId39"/>
    <p:sldId id="314" r:id="rId40"/>
    <p:sldId id="318"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7" autoAdjust="0"/>
    <p:restoredTop sz="94660"/>
  </p:normalViewPr>
  <p:slideViewPr>
    <p:cSldViewPr>
      <p:cViewPr varScale="1">
        <p:scale>
          <a:sx n="62" d="100"/>
          <a:sy n="62" d="100"/>
        </p:scale>
        <p:origin x="133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36FC7-A6E9-4476-9871-F852DDF1CC15}" type="datetimeFigureOut">
              <a:rPr lang="en-US" smtClean="0"/>
              <a:t>3/25/2018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8B07-6A0F-4CE0-B146-FBEEA49683CD}" type="slidenum">
              <a:rPr lang="en-US" smtClean="0"/>
              <a:t>‹#›</a:t>
            </a:fld>
            <a:endParaRPr lang="en-US"/>
          </a:p>
        </p:txBody>
      </p:sp>
    </p:spTree>
    <p:extLst>
      <p:ext uri="{BB962C8B-B14F-4D97-AF65-F5344CB8AC3E}">
        <p14:creationId xmlns:p14="http://schemas.microsoft.com/office/powerpoint/2010/main" val="3167665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B5E12-EEAC-4142-B255-A0A920C445D1}" type="slidenum">
              <a:rPr lang="en-US"/>
              <a:pPr/>
              <a:t>31</a:t>
            </a:fld>
            <a:endParaRPr lang="en-US"/>
          </a:p>
        </p:txBody>
      </p:sp>
      <p:sp>
        <p:nvSpPr>
          <p:cNvPr id="387074" name="Rectangle 2"/>
          <p:cNvSpPr>
            <a:spLocks noGrp="1" noRot="1" noChangeAspect="1" noChangeArrowheads="1" noTextEdit="1"/>
          </p:cNvSpPr>
          <p:nvPr>
            <p:ph type="sldImg"/>
          </p:nvPr>
        </p:nvSpPr>
        <p:spPr bwMode="auto">
          <a:xfrm>
            <a:off x="1147763" y="687388"/>
            <a:ext cx="4579937" cy="34353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7075" name="Rectangle 3"/>
          <p:cNvSpPr>
            <a:spLocks noGrp="1" noChangeArrowheads="1"/>
          </p:cNvSpPr>
          <p:nvPr>
            <p:ph type="body" idx="1"/>
          </p:nvPr>
        </p:nvSpPr>
        <p:spPr bwMode="auto">
          <a:xfrm>
            <a:off x="915988" y="4351338"/>
            <a:ext cx="5041900" cy="4121150"/>
          </a:xfrm>
          <a:prstGeom prst="rect">
            <a:avLst/>
          </a:prstGeom>
          <a:solidFill>
            <a:srgbClr val="FFFFFF"/>
          </a:solidFill>
          <a:ln>
            <a:solidFill>
              <a:srgbClr val="000000"/>
            </a:solidFill>
            <a:miter lim="800000"/>
            <a:headEnd/>
            <a:tailEnd/>
          </a:ln>
        </p:spPr>
        <p:txBody>
          <a:bodyPr lIns="91614" tIns="45807" rIns="91614" bIns="45807"/>
          <a:lstStyle/>
          <a:p>
            <a:endParaRPr lang="en-US"/>
          </a:p>
          <a:p>
            <a:r>
              <a:rPr lang="en-US"/>
              <a:t>Figures\Chapter12\DevBio7e12240.jpg</a:t>
            </a:r>
          </a:p>
        </p:txBody>
      </p:sp>
    </p:spTree>
    <p:extLst>
      <p:ext uri="{BB962C8B-B14F-4D97-AF65-F5344CB8AC3E}">
        <p14:creationId xmlns:p14="http://schemas.microsoft.com/office/powerpoint/2010/main" val="4100969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D5BE32-2F8C-ED49-8916-2C22A5183C9F}" type="slidenum">
              <a:rPr lang="en-US"/>
              <a:pPr>
                <a:defRPr/>
              </a:pPr>
              <a:t>‹#›</a:t>
            </a:fld>
            <a:endParaRPr lang="en-US"/>
          </a:p>
        </p:txBody>
      </p:sp>
    </p:spTree>
    <p:extLst>
      <p:ext uri="{BB962C8B-B14F-4D97-AF65-F5344CB8AC3E}">
        <p14:creationId xmlns:p14="http://schemas.microsoft.com/office/powerpoint/2010/main" val="245656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84B72-F392-064E-A011-359083CFA805}" type="slidenum">
              <a:rPr lang="en-US"/>
              <a:pPr>
                <a:defRPr/>
              </a:pPr>
              <a:t>‹#›</a:t>
            </a:fld>
            <a:endParaRPr lang="en-US"/>
          </a:p>
        </p:txBody>
      </p:sp>
    </p:spTree>
    <p:extLst>
      <p:ext uri="{BB962C8B-B14F-4D97-AF65-F5344CB8AC3E}">
        <p14:creationId xmlns:p14="http://schemas.microsoft.com/office/powerpoint/2010/main" val="830368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5259D1-DBE3-3E41-8305-18A3B0E6DE16}" type="slidenum">
              <a:rPr lang="en-US"/>
              <a:pPr>
                <a:defRPr/>
              </a:pPr>
              <a:t>‹#›</a:t>
            </a:fld>
            <a:endParaRPr lang="en-US"/>
          </a:p>
        </p:txBody>
      </p:sp>
    </p:spTree>
    <p:extLst>
      <p:ext uri="{BB962C8B-B14F-4D97-AF65-F5344CB8AC3E}">
        <p14:creationId xmlns:p14="http://schemas.microsoft.com/office/powerpoint/2010/main" val="240679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6B250F-2BB4-7F4D-967F-8F406AD3FEBF}" type="slidenum">
              <a:rPr lang="en-US"/>
              <a:pPr>
                <a:defRPr/>
              </a:pPr>
              <a:t>‹#›</a:t>
            </a:fld>
            <a:endParaRPr lang="en-US"/>
          </a:p>
        </p:txBody>
      </p:sp>
    </p:spTree>
    <p:extLst>
      <p:ext uri="{BB962C8B-B14F-4D97-AF65-F5344CB8AC3E}">
        <p14:creationId xmlns:p14="http://schemas.microsoft.com/office/powerpoint/2010/main" val="313757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25B1C8-A8D9-1E44-AB63-502B9E4234CF}" type="slidenum">
              <a:rPr lang="en-US"/>
              <a:pPr>
                <a:defRPr/>
              </a:pPr>
              <a:t>‹#›</a:t>
            </a:fld>
            <a:endParaRPr lang="en-US"/>
          </a:p>
        </p:txBody>
      </p:sp>
    </p:spTree>
    <p:extLst>
      <p:ext uri="{BB962C8B-B14F-4D97-AF65-F5344CB8AC3E}">
        <p14:creationId xmlns:p14="http://schemas.microsoft.com/office/powerpoint/2010/main" val="3985602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1F655A-9E95-754D-9CFF-8A62EC306DBB}" type="slidenum">
              <a:rPr lang="en-US"/>
              <a:pPr>
                <a:defRPr/>
              </a:pPr>
              <a:t>‹#›</a:t>
            </a:fld>
            <a:endParaRPr lang="en-US"/>
          </a:p>
        </p:txBody>
      </p:sp>
    </p:spTree>
    <p:extLst>
      <p:ext uri="{BB962C8B-B14F-4D97-AF65-F5344CB8AC3E}">
        <p14:creationId xmlns:p14="http://schemas.microsoft.com/office/powerpoint/2010/main" val="100942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35D0BE-788B-D845-9B6F-81151C8E15BF}" type="slidenum">
              <a:rPr lang="en-US"/>
              <a:pPr>
                <a:defRPr/>
              </a:pPr>
              <a:t>‹#›</a:t>
            </a:fld>
            <a:endParaRPr lang="en-US"/>
          </a:p>
        </p:txBody>
      </p:sp>
    </p:spTree>
    <p:extLst>
      <p:ext uri="{BB962C8B-B14F-4D97-AF65-F5344CB8AC3E}">
        <p14:creationId xmlns:p14="http://schemas.microsoft.com/office/powerpoint/2010/main" val="9078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77BA25-6EF3-974A-9C24-BDDF4AFD7A59}" type="slidenum">
              <a:rPr lang="en-US"/>
              <a:pPr>
                <a:defRPr/>
              </a:pPr>
              <a:t>‹#›</a:t>
            </a:fld>
            <a:endParaRPr lang="en-US"/>
          </a:p>
        </p:txBody>
      </p:sp>
    </p:spTree>
    <p:extLst>
      <p:ext uri="{BB962C8B-B14F-4D97-AF65-F5344CB8AC3E}">
        <p14:creationId xmlns:p14="http://schemas.microsoft.com/office/powerpoint/2010/main" val="212009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00E9CE-A326-CE41-9305-C623C7015BB8}" type="slidenum">
              <a:rPr lang="en-US"/>
              <a:pPr>
                <a:defRPr/>
              </a:pPr>
              <a:t>‹#›</a:t>
            </a:fld>
            <a:endParaRPr lang="en-US"/>
          </a:p>
        </p:txBody>
      </p:sp>
    </p:spTree>
    <p:extLst>
      <p:ext uri="{BB962C8B-B14F-4D97-AF65-F5344CB8AC3E}">
        <p14:creationId xmlns:p14="http://schemas.microsoft.com/office/powerpoint/2010/main" val="231730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2E998E-51F9-0E49-A9B1-E4AAA0CFC5A9}" type="slidenum">
              <a:rPr lang="en-US"/>
              <a:pPr>
                <a:defRPr/>
              </a:pPr>
              <a:t>‹#›</a:t>
            </a:fld>
            <a:endParaRPr lang="en-US"/>
          </a:p>
        </p:txBody>
      </p:sp>
    </p:spTree>
    <p:extLst>
      <p:ext uri="{BB962C8B-B14F-4D97-AF65-F5344CB8AC3E}">
        <p14:creationId xmlns:p14="http://schemas.microsoft.com/office/powerpoint/2010/main" val="42035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EBEC4C-628B-634C-963C-AD8C3CEF9C7D}" type="slidenum">
              <a:rPr lang="en-US"/>
              <a:pPr>
                <a:defRPr/>
              </a:pPr>
              <a:t>‹#›</a:t>
            </a:fld>
            <a:endParaRPr lang="en-US"/>
          </a:p>
        </p:txBody>
      </p:sp>
    </p:spTree>
    <p:extLst>
      <p:ext uri="{BB962C8B-B14F-4D97-AF65-F5344CB8AC3E}">
        <p14:creationId xmlns:p14="http://schemas.microsoft.com/office/powerpoint/2010/main" val="80854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6A6F66C-B1B4-9346-B2A5-B3F9AF9FDB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zc1P7lGSzdU&amp;t=2s" TargetMode="External"/><Relationship Id="rId2" Type="http://schemas.openxmlformats.org/officeDocument/2006/relationships/hyperlink" Target="https://wordpress-projects.wolfware.ncsu.edu/gn434v5-y3ct9jq/wp-content/uploads/sites/67/2018/03/03_19_18amphibianspartsIIandIII.pptx" TargetMode="External"/><Relationship Id="rId1" Type="http://schemas.openxmlformats.org/officeDocument/2006/relationships/slideLayout" Target="../slideLayouts/slideLayout7.xml"/><Relationship Id="rId6" Type="http://schemas.openxmlformats.org/officeDocument/2006/relationships/hyperlink" Target="../zebrafish%20melonoma/homework_questions_Zebrafish%20melanoma%20model.docx" TargetMode="External"/><Relationship Id="rId5" Type="http://schemas.openxmlformats.org/officeDocument/2006/relationships/hyperlink" Target="https://wordpress-projects.wolfware.ncsu.edu/gn434v5-y3ct9jq/wp-content/uploads/sites/67/2018/01/zebrafish-perspectivescience.pdf" TargetMode="External"/><Relationship Id="rId4" Type="http://schemas.openxmlformats.org/officeDocument/2006/relationships/hyperlink" Target="https://wordpress-projects.wolfware.ncsu.edu/gn434v5-y3ct9jq/wp-content/uploads/sites/67/2018/01/zebrafisharticlescience2016.pdf"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066800" y="1981200"/>
          <a:ext cx="7543800" cy="4114800"/>
        </p:xfrm>
        <a:graphic>
          <a:graphicData uri="http://schemas.openxmlformats.org/drawingml/2006/table">
            <a:tbl>
              <a:tblPr/>
              <a:tblGrid>
                <a:gridCol w="1695327"/>
                <a:gridCol w="2019790"/>
                <a:gridCol w="3828683"/>
              </a:tblGrid>
              <a:tr h="762000">
                <a:tc>
                  <a:txBody>
                    <a:bodyPr/>
                    <a:lstStyle/>
                    <a:p>
                      <a:pPr>
                        <a:spcAft>
                          <a:spcPts val="0"/>
                        </a:spcAft>
                      </a:pPr>
                      <a:r>
                        <a:rPr lang="en-US" sz="1000">
                          <a:effectLst/>
                        </a:rPr>
                        <a:t>March     19</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rPr>
                        <a:t>Amphibian Axis II - </a:t>
                      </a:r>
                      <a:r>
                        <a:rPr lang="en-US" sz="1000">
                          <a:effectLst/>
                          <a:hlinkClick r:id="rId2"/>
                        </a:rPr>
                        <a:t>03_19_18amphibianspartsIIandIII</a:t>
                      </a:r>
                      <a:endParaRPr lang="en-US" sz="1000">
                        <a:effectLst/>
                      </a:endParaRP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r>
                        <a:rPr lang="en-US" sz="1000">
                          <a:effectLst/>
                        </a:rPr>
                        <a:t>Chapter 11 up to p365</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04800">
                <a:tc>
                  <a:txBody>
                    <a:bodyPr/>
                    <a:lstStyle/>
                    <a:p>
                      <a:pPr>
                        <a:spcAft>
                          <a:spcPts val="0"/>
                        </a:spcAft>
                      </a:pPr>
                      <a:r>
                        <a:rPr lang="en-US" sz="1000">
                          <a:effectLst/>
                        </a:rPr>
                        <a:t>March    21</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rPr>
                        <a:t>Amphibians finish up</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rPr>
                        <a:t> </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00">
                <a:tc>
                  <a:txBody>
                    <a:bodyPr/>
                    <a:lstStyle/>
                    <a:p>
                      <a:pPr>
                        <a:spcAft>
                          <a:spcPts val="0"/>
                        </a:spcAft>
                      </a:pPr>
                      <a:r>
                        <a:rPr lang="en-US" sz="1000" b="1">
                          <a:effectLst/>
                        </a:rPr>
                        <a:t>March    23</a:t>
                      </a:r>
                      <a:endParaRPr lang="en-US" sz="1000">
                        <a:effectLst/>
                      </a:endParaRP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rPr>
                        <a:t>Guest Lecture  - C. Elegans - Jim Mahaffey</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a:effectLst/>
                        </a:rPr>
                        <a:t>INTRO to C. elegans </a:t>
                      </a:r>
                      <a:r>
                        <a:rPr lang="en-US" sz="1000">
                          <a:effectLst/>
                          <a:hlinkClick r:id="rId3"/>
                        </a:rPr>
                        <a:t>video</a:t>
                      </a:r>
                      <a:r>
                        <a:rPr lang="en-US" sz="1000">
                          <a:effectLst/>
                        </a:rPr>
                        <a:t> - please watch before today's class</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r>
                        <a:rPr lang="en-US" sz="1000">
                          <a:effectLst/>
                        </a:rPr>
                        <a:t>March    26</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rPr>
                        <a:t>Neural Crest development</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a:effectLst/>
                        </a:rPr>
                        <a:t>Chapter 15 pp. 463-488</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a:spcAft>
                          <a:spcPts val="0"/>
                        </a:spcAft>
                      </a:pPr>
                      <a:r>
                        <a:rPr lang="en-US" sz="1000">
                          <a:effectLst/>
                        </a:rPr>
                        <a:t>March 28</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rPr>
                        <a:t>Zebrafish neural crest and cancer - read and discuss the research paper</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a:effectLst/>
                        </a:rPr>
                        <a:t>  1) </a:t>
                      </a:r>
                      <a:r>
                        <a:rPr lang="en-US" sz="1000">
                          <a:effectLst/>
                          <a:hlinkClick r:id="rId4"/>
                        </a:rPr>
                        <a:t>click here for main article</a:t>
                      </a:r>
                      <a:r>
                        <a:rPr lang="en-US" sz="1000">
                          <a:effectLst/>
                        </a:rPr>
                        <a:t>  2) </a:t>
                      </a:r>
                      <a:r>
                        <a:rPr lang="en-US" sz="1000">
                          <a:effectLst/>
                          <a:hlinkClick r:id="rId5"/>
                        </a:rPr>
                        <a:t>click here for shorter perspective summary</a:t>
                      </a:r>
                      <a:r>
                        <a:rPr lang="en-US" sz="1000">
                          <a:effectLst/>
                        </a:rPr>
                        <a:t>   3)</a:t>
                      </a:r>
                      <a:r>
                        <a:rPr lang="en-US" sz="1000">
                          <a:effectLst/>
                          <a:hlinkClick r:id="rId6" action="ppaction://hlinkfile"/>
                        </a:rPr>
                        <a:t> homework questions link here</a:t>
                      </a:r>
                      <a:endParaRPr lang="en-US" sz="1000">
                        <a:effectLst/>
                      </a:endParaRP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spcAft>
                          <a:spcPts val="0"/>
                        </a:spcAft>
                      </a:pPr>
                      <a:r>
                        <a:rPr lang="en-US" sz="1000" b="1">
                          <a:effectLst/>
                        </a:rPr>
                        <a:t>March 30</a:t>
                      </a:r>
                      <a:endParaRPr lang="en-US" sz="1000">
                        <a:effectLst/>
                      </a:endParaRP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b="1">
                          <a:effectLst/>
                        </a:rPr>
                        <a:t>Spring Break II - No Class</a:t>
                      </a:r>
                      <a:endParaRPr lang="en-US" sz="1000">
                        <a:effectLst/>
                      </a:endParaRP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a:effectLst/>
                        </a:rPr>
                        <a:t> </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a:spcAft>
                          <a:spcPts val="0"/>
                        </a:spcAft>
                      </a:pPr>
                      <a:r>
                        <a:rPr lang="en-US" sz="1000" b="1">
                          <a:effectLst/>
                        </a:rPr>
                        <a:t>April 2</a:t>
                      </a:r>
                      <a:endParaRPr lang="en-US" sz="1000">
                        <a:effectLst/>
                      </a:endParaRP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b="1">
                          <a:effectLst/>
                        </a:rPr>
                        <a:t>EXAM III</a:t>
                      </a:r>
                      <a:endParaRPr lang="en-US" sz="1000">
                        <a:effectLst/>
                      </a:endParaRP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dirty="0">
                          <a:effectLst/>
                        </a:rPr>
                        <a:t> exam covers from Feb 26th lecture on mammalian homeotic genes and stem cells - thru march 28th lecture on zebrafish neural crest and cancer.</a:t>
                      </a:r>
                    </a:p>
                  </a:txBody>
                  <a:tcPr marL="38100" marR="381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685800" y="457200"/>
            <a:ext cx="6324600" cy="830997"/>
          </a:xfrm>
          <a:prstGeom prst="rect">
            <a:avLst/>
          </a:prstGeom>
          <a:noFill/>
        </p:spPr>
        <p:txBody>
          <a:bodyPr wrap="square" rtlCol="0">
            <a:spAutoFit/>
          </a:bodyPr>
          <a:lstStyle/>
          <a:p>
            <a:r>
              <a:rPr lang="en-US" dirty="0" smtClean="0"/>
              <a:t>Upcoming lectures and assignments</a:t>
            </a:r>
          </a:p>
          <a:p>
            <a:endParaRPr lang="en-US" dirty="0"/>
          </a:p>
        </p:txBody>
      </p:sp>
    </p:spTree>
    <p:extLst>
      <p:ext uri="{BB962C8B-B14F-4D97-AF65-F5344CB8AC3E}">
        <p14:creationId xmlns:p14="http://schemas.microsoft.com/office/powerpoint/2010/main" val="411445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219200" y="228600"/>
            <a:ext cx="50419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latin typeface="Arial" charset="0"/>
                <a:cs typeface="+mn-cs"/>
              </a:rPr>
              <a:t>Four Regions of the Neural Crest </a:t>
            </a:r>
          </a:p>
        </p:txBody>
      </p:sp>
      <p:pic>
        <p:nvPicPr>
          <p:cNvPr id="5123" name="Picture 3" descr="devbio8e-fig-13-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4572000" y="1362194"/>
            <a:ext cx="4724400" cy="41242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800" b="1" dirty="0">
                <a:latin typeface="Arial" charset="0"/>
                <a:cs typeface="+mn-cs"/>
              </a:rPr>
              <a:t>Cranial Neural Crest - </a:t>
            </a:r>
          </a:p>
          <a:p>
            <a:pPr eaLnBrk="1" hangingPunct="1">
              <a:defRPr/>
            </a:pPr>
            <a:r>
              <a:rPr lang="en-US" sz="1800" dirty="0">
                <a:latin typeface="Arial" charset="0"/>
                <a:cs typeface="+mn-cs"/>
              </a:rPr>
              <a:t>cartilage, bone neurons, glia, connective tissue of the face </a:t>
            </a:r>
            <a:endParaRPr lang="en-US" sz="1800" b="1" dirty="0">
              <a:latin typeface="Arial" charset="0"/>
              <a:cs typeface="+mn-cs"/>
            </a:endParaRPr>
          </a:p>
          <a:p>
            <a:pPr eaLnBrk="1" hangingPunct="1">
              <a:defRPr/>
            </a:pPr>
            <a:endParaRPr lang="en-US" sz="1800" b="1" dirty="0">
              <a:latin typeface="Arial" charset="0"/>
              <a:cs typeface="+mn-cs"/>
            </a:endParaRPr>
          </a:p>
          <a:p>
            <a:pPr eaLnBrk="1" hangingPunct="1">
              <a:defRPr/>
            </a:pPr>
            <a:r>
              <a:rPr lang="en-US" sz="1800" b="1" dirty="0">
                <a:latin typeface="Arial" charset="0"/>
                <a:cs typeface="+mn-cs"/>
              </a:rPr>
              <a:t>Trunk Neural Crest - </a:t>
            </a:r>
          </a:p>
          <a:p>
            <a:pPr eaLnBrk="1" hangingPunct="1">
              <a:defRPr/>
            </a:pPr>
            <a:r>
              <a:rPr lang="en-US" sz="1800" dirty="0">
                <a:latin typeface="Arial" charset="0"/>
              </a:rPr>
              <a:t>Dorsal root ganglion, adrenal gland and melanocytes</a:t>
            </a:r>
            <a:endParaRPr lang="en-US" sz="2000" b="1" dirty="0">
              <a:latin typeface="Arial" charset="0"/>
            </a:endParaRPr>
          </a:p>
          <a:p>
            <a:pPr eaLnBrk="1" hangingPunct="1">
              <a:defRPr/>
            </a:pPr>
            <a:endParaRPr lang="en-US" sz="1800" b="1" dirty="0">
              <a:latin typeface="Arial" charset="0"/>
              <a:cs typeface="+mn-cs"/>
            </a:endParaRPr>
          </a:p>
          <a:p>
            <a:pPr eaLnBrk="1" hangingPunct="1">
              <a:defRPr/>
            </a:pPr>
            <a:r>
              <a:rPr lang="en-US" sz="1800" b="1" dirty="0">
                <a:latin typeface="Arial" charset="0"/>
                <a:cs typeface="+mn-cs"/>
              </a:rPr>
              <a:t>Vagal and Sacral Neural Crest - </a:t>
            </a:r>
          </a:p>
          <a:p>
            <a:pPr eaLnBrk="1" hangingPunct="1">
              <a:defRPr/>
            </a:pPr>
            <a:r>
              <a:rPr lang="en-US" sz="1800" dirty="0">
                <a:latin typeface="Arial" charset="0"/>
                <a:cs typeface="+mn-cs"/>
              </a:rPr>
              <a:t>PNS of gut</a:t>
            </a:r>
            <a:endParaRPr lang="en-US" sz="1800" b="1" dirty="0">
              <a:latin typeface="Arial" charset="0"/>
              <a:cs typeface="+mn-cs"/>
            </a:endParaRPr>
          </a:p>
          <a:p>
            <a:pPr eaLnBrk="1" hangingPunct="1">
              <a:defRPr/>
            </a:pPr>
            <a:endParaRPr lang="en-US" sz="1800" b="1" dirty="0">
              <a:latin typeface="Arial" charset="0"/>
              <a:cs typeface="+mn-cs"/>
            </a:endParaRPr>
          </a:p>
          <a:p>
            <a:pPr eaLnBrk="1" hangingPunct="1">
              <a:defRPr/>
            </a:pPr>
            <a:r>
              <a:rPr lang="en-US" sz="1800" b="1" dirty="0">
                <a:latin typeface="Arial" charset="0"/>
                <a:cs typeface="+mn-cs"/>
              </a:rPr>
              <a:t>Cardiac Neural Crest - </a:t>
            </a:r>
          </a:p>
          <a:p>
            <a:pPr eaLnBrk="1" hangingPunct="1">
              <a:defRPr/>
            </a:pPr>
            <a:r>
              <a:rPr lang="en-US" sz="1800" dirty="0">
                <a:latin typeface="Arial" charset="0"/>
                <a:cs typeface="+mn-cs"/>
              </a:rPr>
              <a:t>heart connective tissue</a:t>
            </a:r>
            <a:endParaRPr lang="en-US" sz="1800" b="1" dirty="0">
              <a:latin typeface="Arial" charset="0"/>
              <a:cs typeface="+mn-cs"/>
            </a:endParaRPr>
          </a:p>
          <a:p>
            <a:pPr eaLnBrk="1" hangingPunct="1">
              <a:defRPr/>
            </a:pPr>
            <a:endParaRPr lang="en-US" dirty="0">
              <a:latin typeface="Arial" charset="0"/>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219200" y="228600"/>
            <a:ext cx="50419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latin typeface="Arial" charset="0"/>
                <a:cs typeface="+mn-cs"/>
              </a:rPr>
              <a:t>Four Regions of the Neural Crest </a:t>
            </a:r>
          </a:p>
        </p:txBody>
      </p:sp>
      <p:pic>
        <p:nvPicPr>
          <p:cNvPr id="5123" name="Picture 3" descr="devbio8e-fig-13-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4572000" y="1371600"/>
            <a:ext cx="4724400" cy="41242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800" b="1" dirty="0">
                <a:latin typeface="Arial" charset="0"/>
                <a:cs typeface="+mn-cs"/>
              </a:rPr>
              <a:t>Cranial Neural Crest - </a:t>
            </a:r>
          </a:p>
          <a:p>
            <a:pPr eaLnBrk="1" hangingPunct="1">
              <a:defRPr/>
            </a:pPr>
            <a:r>
              <a:rPr lang="en-US" sz="1800" dirty="0">
                <a:latin typeface="Arial" charset="0"/>
                <a:cs typeface="+mn-cs"/>
              </a:rPr>
              <a:t>cartilage, bone neurons, glia, connective tissue of the face </a:t>
            </a:r>
            <a:endParaRPr lang="en-US" sz="1800" b="1" dirty="0">
              <a:latin typeface="Arial" charset="0"/>
              <a:cs typeface="+mn-cs"/>
            </a:endParaRPr>
          </a:p>
          <a:p>
            <a:pPr eaLnBrk="1" hangingPunct="1">
              <a:defRPr/>
            </a:pPr>
            <a:endParaRPr lang="en-US" sz="1800" b="1" dirty="0">
              <a:latin typeface="Arial" charset="0"/>
              <a:cs typeface="+mn-cs"/>
            </a:endParaRPr>
          </a:p>
          <a:p>
            <a:pPr eaLnBrk="1" hangingPunct="1">
              <a:defRPr/>
            </a:pPr>
            <a:r>
              <a:rPr lang="en-US" sz="1800" b="1" dirty="0">
                <a:latin typeface="Arial" charset="0"/>
                <a:cs typeface="+mn-cs"/>
              </a:rPr>
              <a:t>Trunk Neural Crest - </a:t>
            </a:r>
          </a:p>
          <a:p>
            <a:pPr eaLnBrk="1" hangingPunct="1">
              <a:defRPr/>
            </a:pPr>
            <a:r>
              <a:rPr lang="en-US" sz="1800" dirty="0">
                <a:latin typeface="Arial" charset="0"/>
              </a:rPr>
              <a:t>Dorsal root ganglion, adrenal gland and melanocytes</a:t>
            </a:r>
            <a:endParaRPr lang="en-US" sz="2000" b="1" dirty="0">
              <a:latin typeface="Arial" charset="0"/>
            </a:endParaRPr>
          </a:p>
          <a:p>
            <a:pPr eaLnBrk="1" hangingPunct="1">
              <a:defRPr/>
            </a:pPr>
            <a:endParaRPr lang="en-US" sz="1800" b="1" dirty="0">
              <a:latin typeface="Arial" charset="0"/>
              <a:cs typeface="+mn-cs"/>
            </a:endParaRPr>
          </a:p>
          <a:p>
            <a:pPr eaLnBrk="1" hangingPunct="1">
              <a:defRPr/>
            </a:pPr>
            <a:r>
              <a:rPr lang="en-US" sz="1800" b="1" dirty="0">
                <a:latin typeface="Arial" charset="0"/>
                <a:cs typeface="+mn-cs"/>
              </a:rPr>
              <a:t>Vagal and Sacral Neural Crest - </a:t>
            </a:r>
          </a:p>
          <a:p>
            <a:pPr eaLnBrk="1" hangingPunct="1">
              <a:defRPr/>
            </a:pPr>
            <a:r>
              <a:rPr lang="en-US" sz="1800" dirty="0">
                <a:latin typeface="Arial" charset="0"/>
                <a:cs typeface="+mn-cs"/>
              </a:rPr>
              <a:t>PNS of gut</a:t>
            </a:r>
            <a:endParaRPr lang="en-US" sz="1800" b="1" dirty="0">
              <a:latin typeface="Arial" charset="0"/>
              <a:cs typeface="+mn-cs"/>
            </a:endParaRPr>
          </a:p>
          <a:p>
            <a:pPr eaLnBrk="1" hangingPunct="1">
              <a:defRPr/>
            </a:pPr>
            <a:endParaRPr lang="en-US" sz="1800" b="1" dirty="0">
              <a:latin typeface="Arial" charset="0"/>
              <a:cs typeface="+mn-cs"/>
            </a:endParaRPr>
          </a:p>
          <a:p>
            <a:pPr eaLnBrk="1" hangingPunct="1">
              <a:defRPr/>
            </a:pPr>
            <a:r>
              <a:rPr lang="en-US" sz="1800" b="1" dirty="0">
                <a:latin typeface="Arial" charset="0"/>
                <a:cs typeface="+mn-cs"/>
              </a:rPr>
              <a:t>Cardiac Neural Crest - </a:t>
            </a:r>
          </a:p>
          <a:p>
            <a:pPr eaLnBrk="1" hangingPunct="1">
              <a:defRPr/>
            </a:pPr>
            <a:r>
              <a:rPr lang="en-US" sz="1800" dirty="0">
                <a:latin typeface="Arial" charset="0"/>
                <a:cs typeface="+mn-cs"/>
              </a:rPr>
              <a:t>heart connective tissue</a:t>
            </a:r>
            <a:endParaRPr lang="en-US" sz="1800" b="1" dirty="0">
              <a:latin typeface="Arial" charset="0"/>
              <a:cs typeface="+mn-cs"/>
            </a:endParaRPr>
          </a:p>
          <a:p>
            <a:pPr eaLnBrk="1" hangingPunct="1">
              <a:defRPr/>
            </a:pPr>
            <a:endParaRPr lang="en-US" dirty="0">
              <a:latin typeface="Arial" charset="0"/>
              <a:cs typeface="+mn-cs"/>
            </a:endParaRPr>
          </a:p>
        </p:txBody>
      </p:sp>
      <p:sp>
        <p:nvSpPr>
          <p:cNvPr id="7" name="Rectangle 6"/>
          <p:cNvSpPr>
            <a:spLocks noChangeArrowheads="1"/>
          </p:cNvSpPr>
          <p:nvPr/>
        </p:nvSpPr>
        <p:spPr bwMode="auto">
          <a:xfrm>
            <a:off x="4495800" y="1143000"/>
            <a:ext cx="4343400" cy="1295400"/>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82910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vbio8e-fig-13-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5" name="Text Box 3"/>
          <p:cNvSpPr txBox="1">
            <a:spLocks noChangeArrowheads="1"/>
          </p:cNvSpPr>
          <p:nvPr/>
        </p:nvSpPr>
        <p:spPr bwMode="auto">
          <a:xfrm>
            <a:off x="2438400" y="228600"/>
            <a:ext cx="41957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Arial" charset="0"/>
                <a:cs typeface="+mn-cs"/>
              </a:rPr>
              <a:t>Regions of the neural crest </a:t>
            </a:r>
          </a:p>
        </p:txBody>
      </p:sp>
      <p:sp>
        <p:nvSpPr>
          <p:cNvPr id="8196" name="Text Box 4"/>
          <p:cNvSpPr txBox="1">
            <a:spLocks noChangeArrowheads="1"/>
          </p:cNvSpPr>
          <p:nvPr/>
        </p:nvSpPr>
        <p:spPr bwMode="auto">
          <a:xfrm>
            <a:off x="4800600" y="1066800"/>
            <a:ext cx="4191000" cy="44627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latin typeface="Arial" charset="0"/>
                <a:cs typeface="+mn-cs"/>
              </a:rPr>
              <a:t>Cranial neural crest</a:t>
            </a:r>
          </a:p>
          <a:p>
            <a:pPr eaLnBrk="1" hangingPunct="1">
              <a:defRPr/>
            </a:pPr>
            <a:endParaRPr lang="en-US" sz="2000" b="1" dirty="0">
              <a:latin typeface="Arial" charset="0"/>
              <a:cs typeface="+mn-cs"/>
            </a:endParaRPr>
          </a:p>
          <a:p>
            <a:pPr eaLnBrk="1" hangingPunct="1">
              <a:defRPr/>
            </a:pPr>
            <a:r>
              <a:rPr lang="en-US" sz="2000" dirty="0">
                <a:latin typeface="Arial" charset="0"/>
                <a:cs typeface="+mn-cs"/>
              </a:rPr>
              <a:t>migrates into </a:t>
            </a:r>
            <a:r>
              <a:rPr lang="en-US" sz="2000" dirty="0" smtClean="0">
                <a:latin typeface="Arial" charset="0"/>
                <a:cs typeface="+mn-cs"/>
              </a:rPr>
              <a:t>branchial/pharyngeal </a:t>
            </a:r>
            <a:r>
              <a:rPr lang="en-US" sz="2000" dirty="0">
                <a:latin typeface="Arial" charset="0"/>
                <a:cs typeface="+mn-cs"/>
              </a:rPr>
              <a:t>arches and face </a:t>
            </a:r>
          </a:p>
          <a:p>
            <a:pPr eaLnBrk="1" hangingPunct="1">
              <a:defRPr/>
            </a:pPr>
            <a:endParaRPr lang="en-US" sz="2000" dirty="0">
              <a:latin typeface="Arial" charset="0"/>
              <a:cs typeface="+mn-cs"/>
            </a:endParaRPr>
          </a:p>
          <a:p>
            <a:pPr eaLnBrk="1" hangingPunct="1">
              <a:defRPr/>
            </a:pPr>
            <a:r>
              <a:rPr lang="en-US" sz="2000" dirty="0">
                <a:latin typeface="Arial" charset="0"/>
                <a:cs typeface="+mn-cs"/>
              </a:rPr>
              <a:t>form bones and cartilage of </a:t>
            </a:r>
            <a:r>
              <a:rPr lang="en-US" sz="2000" dirty="0" smtClean="0">
                <a:latin typeface="Arial" charset="0"/>
                <a:cs typeface="+mn-cs"/>
              </a:rPr>
              <a:t>face, jaw </a:t>
            </a:r>
            <a:r>
              <a:rPr lang="en-US" sz="2000" dirty="0">
                <a:latin typeface="Arial" charset="0"/>
                <a:cs typeface="+mn-cs"/>
              </a:rPr>
              <a:t>and neck</a:t>
            </a:r>
          </a:p>
          <a:p>
            <a:pPr eaLnBrk="1" hangingPunct="1">
              <a:defRPr/>
            </a:pPr>
            <a:endParaRPr lang="en-US" sz="2000" dirty="0">
              <a:latin typeface="Arial" charset="0"/>
              <a:cs typeface="+mn-cs"/>
            </a:endParaRPr>
          </a:p>
          <a:p>
            <a:pPr eaLnBrk="1" hangingPunct="1">
              <a:defRPr/>
            </a:pPr>
            <a:r>
              <a:rPr lang="en-US" sz="2000" dirty="0" smtClean="0">
                <a:latin typeface="Arial" charset="0"/>
                <a:cs typeface="+mn-cs"/>
              </a:rPr>
              <a:t>Pigment cells </a:t>
            </a:r>
            <a:r>
              <a:rPr lang="en-US" sz="2000" dirty="0">
                <a:latin typeface="Arial" charset="0"/>
                <a:cs typeface="+mn-cs"/>
              </a:rPr>
              <a:t>and cranial </a:t>
            </a:r>
            <a:r>
              <a:rPr lang="en-US" sz="2000" dirty="0" smtClean="0">
                <a:latin typeface="Arial" charset="0"/>
                <a:cs typeface="+mn-cs"/>
              </a:rPr>
              <a:t>nerves</a:t>
            </a:r>
          </a:p>
          <a:p>
            <a:pPr eaLnBrk="1" hangingPunct="1">
              <a:defRPr/>
            </a:pPr>
            <a:endParaRPr lang="en-US" sz="2000" dirty="0">
              <a:latin typeface="Arial" charset="0"/>
              <a:cs typeface="+mn-cs"/>
            </a:endParaRPr>
          </a:p>
          <a:p>
            <a:pPr eaLnBrk="1" hangingPunct="1">
              <a:defRPr/>
            </a:pPr>
            <a:r>
              <a:rPr lang="en-US" sz="2000" dirty="0">
                <a:latin typeface="Arial" charset="0"/>
                <a:cs typeface="+mn-cs"/>
              </a:rPr>
              <a:t>Thymus, thyroid, &amp; parathyroid </a:t>
            </a:r>
            <a:r>
              <a:rPr lang="en-US" sz="2000" dirty="0" smtClean="0">
                <a:latin typeface="Arial" charset="0"/>
                <a:cs typeface="+mn-cs"/>
              </a:rPr>
              <a:t>glands</a:t>
            </a:r>
          </a:p>
          <a:p>
            <a:pPr eaLnBrk="1" hangingPunct="1">
              <a:defRPr/>
            </a:pPr>
            <a:endParaRPr lang="en-US" sz="2000" dirty="0">
              <a:latin typeface="Arial" charset="0"/>
              <a:cs typeface="+mn-cs"/>
            </a:endParaRPr>
          </a:p>
          <a:p>
            <a:pPr eaLnBrk="1" hangingPunct="1">
              <a:defRPr/>
            </a:pPr>
            <a:r>
              <a:rPr lang="en-US" sz="2000" dirty="0" smtClean="0">
                <a:latin typeface="Arial" charset="0"/>
                <a:cs typeface="+mn-cs"/>
              </a:rPr>
              <a:t>Teeth</a:t>
            </a:r>
            <a:endParaRPr lang="en-US" sz="2000" dirty="0">
              <a:latin typeface="Arial" charset="0"/>
              <a:cs typeface="+mn-cs"/>
            </a:endParaRPr>
          </a:p>
        </p:txBody>
      </p:sp>
      <p:sp>
        <p:nvSpPr>
          <p:cNvPr id="5" name="Rectangle 4"/>
          <p:cNvSpPr>
            <a:spLocks noChangeArrowheads="1"/>
          </p:cNvSpPr>
          <p:nvPr/>
        </p:nvSpPr>
        <p:spPr bwMode="auto">
          <a:xfrm>
            <a:off x="1371600" y="1047108"/>
            <a:ext cx="2438400" cy="1543692"/>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514600" y="152400"/>
            <a:ext cx="30305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Arial" charset="0"/>
                <a:cs typeface="+mn-cs"/>
              </a:rPr>
              <a:t>Cranial neural crest</a:t>
            </a:r>
          </a:p>
        </p:txBody>
      </p:sp>
      <p:sp>
        <p:nvSpPr>
          <p:cNvPr id="9219" name="Rectangle 3"/>
          <p:cNvSpPr>
            <a:spLocks noChangeArrowheads="1"/>
          </p:cNvSpPr>
          <p:nvPr/>
        </p:nvSpPr>
        <p:spPr bwMode="auto">
          <a:xfrm>
            <a:off x="4343400" y="2209800"/>
            <a:ext cx="609600" cy="381000"/>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220" name="Picture 4" descr="devbio8e-fig-13-09-3"/>
          <p:cNvPicPr>
            <a:picLocks noChangeAspect="1" noChangeArrowheads="1"/>
          </p:cNvPicPr>
          <p:nvPr/>
        </p:nvPicPr>
        <p:blipFill>
          <a:blip r:embed="rId2">
            <a:extLst>
              <a:ext uri="{28A0092B-C50C-407E-A947-70E740481C1C}">
                <a14:useLocalDpi xmlns:a14="http://schemas.microsoft.com/office/drawing/2010/main" val="0"/>
              </a:ext>
            </a:extLst>
          </a:blip>
          <a:srcRect l="8748" r="7524" b="5032"/>
          <a:stretch>
            <a:fillRect/>
          </a:stretch>
        </p:blipFill>
        <p:spPr bwMode="auto">
          <a:xfrm>
            <a:off x="3914554" y="683867"/>
            <a:ext cx="5105400"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21" name="Text Box 5"/>
          <p:cNvSpPr txBox="1">
            <a:spLocks noChangeArrowheads="1"/>
          </p:cNvSpPr>
          <p:nvPr/>
        </p:nvSpPr>
        <p:spPr bwMode="auto">
          <a:xfrm>
            <a:off x="381000" y="765709"/>
            <a:ext cx="8305800" cy="3108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endParaRPr lang="en-US" dirty="0" smtClean="0">
              <a:latin typeface="Arial" charset="0"/>
              <a:cs typeface="+mn-cs"/>
            </a:endParaRPr>
          </a:p>
          <a:p>
            <a:pPr eaLnBrk="1" hangingPunct="1">
              <a:defRPr/>
            </a:pPr>
            <a:endParaRPr lang="en-US" dirty="0" smtClean="0">
              <a:latin typeface="Arial" charset="0"/>
              <a:cs typeface="+mn-cs"/>
            </a:endParaRPr>
          </a:p>
          <a:p>
            <a:pPr eaLnBrk="1" hangingPunct="1">
              <a:defRPr/>
            </a:pPr>
            <a:endParaRPr lang="en-US" sz="2000" dirty="0" smtClean="0">
              <a:latin typeface="Arial" charset="0"/>
              <a:cs typeface="+mn-cs"/>
            </a:endParaRPr>
          </a:p>
          <a:p>
            <a:pPr eaLnBrk="1" hangingPunct="1">
              <a:defRPr/>
            </a:pPr>
            <a:endParaRPr lang="en-US" sz="2000" dirty="0" smtClean="0">
              <a:latin typeface="Arial" charset="0"/>
              <a:cs typeface="+mn-cs"/>
            </a:endParaRPr>
          </a:p>
          <a:p>
            <a:pPr eaLnBrk="1" hangingPunct="1">
              <a:defRPr/>
            </a:pPr>
            <a:endParaRPr lang="en-US" sz="2000" dirty="0" smtClean="0">
              <a:latin typeface="Arial" charset="0"/>
              <a:cs typeface="+mn-cs"/>
            </a:endParaRPr>
          </a:p>
          <a:p>
            <a:pPr eaLnBrk="1" hangingPunct="1">
              <a:defRPr/>
            </a:pPr>
            <a:endParaRPr lang="en-US" sz="2000" dirty="0" smtClean="0">
              <a:latin typeface="Arial" charset="0"/>
              <a:cs typeface="+mn-cs"/>
            </a:endParaRPr>
          </a:p>
          <a:p>
            <a:pPr eaLnBrk="1" hangingPunct="1">
              <a:defRPr/>
            </a:pPr>
            <a:endParaRPr lang="en-US" sz="2000" dirty="0" smtClean="0">
              <a:latin typeface="Arial" charset="0"/>
              <a:cs typeface="+mn-cs"/>
            </a:endParaRPr>
          </a:p>
          <a:p>
            <a:pPr eaLnBrk="1" hangingPunct="1">
              <a:defRPr/>
            </a:pPr>
            <a:endParaRPr lang="en-US" dirty="0" smtClean="0">
              <a:latin typeface="Arial" charset="0"/>
              <a:cs typeface="+mn-cs"/>
            </a:endParaRPr>
          </a:p>
          <a:p>
            <a:pPr eaLnBrk="1" hangingPunct="1">
              <a:defRPr/>
            </a:pPr>
            <a:endParaRPr lang="en-US" dirty="0" smtClean="0">
              <a:latin typeface="Arial" charset="0"/>
              <a:cs typeface="+mn-cs"/>
            </a:endParaRPr>
          </a:p>
        </p:txBody>
      </p:sp>
      <p:sp>
        <p:nvSpPr>
          <p:cNvPr id="2" name="TextBox 1"/>
          <p:cNvSpPr txBox="1"/>
          <p:nvPr/>
        </p:nvSpPr>
        <p:spPr>
          <a:xfrm>
            <a:off x="256954" y="1149283"/>
            <a:ext cx="3657600" cy="1938992"/>
          </a:xfrm>
          <a:prstGeom prst="rect">
            <a:avLst/>
          </a:prstGeom>
          <a:noFill/>
        </p:spPr>
        <p:txBody>
          <a:bodyPr wrap="square" rtlCol="0">
            <a:spAutoFit/>
          </a:bodyPr>
          <a:lstStyle/>
          <a:p>
            <a:r>
              <a:rPr lang="en-US" dirty="0" smtClean="0"/>
              <a:t>Neural crest progenitor cells migrate through the pharyngeal arches (temporary embryonic structures)</a:t>
            </a:r>
          </a:p>
        </p:txBody>
      </p:sp>
      <p:pic>
        <p:nvPicPr>
          <p:cNvPr id="7" name="Picture 2" descr="Image result for in yo face image f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54" y="3962400"/>
            <a:ext cx="2514600" cy="24944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05200" y="4866076"/>
            <a:ext cx="4820139" cy="1938992"/>
          </a:xfrm>
          <a:prstGeom prst="rect">
            <a:avLst/>
          </a:prstGeom>
          <a:noFill/>
        </p:spPr>
        <p:txBody>
          <a:bodyPr wrap="square" rtlCol="0">
            <a:spAutoFit/>
          </a:bodyPr>
          <a:lstStyle/>
          <a:p>
            <a:endParaRPr lang="en-US" dirty="0"/>
          </a:p>
          <a:p>
            <a:r>
              <a:rPr lang="en-US" dirty="0" smtClean="0"/>
              <a:t>Jaws</a:t>
            </a:r>
            <a:r>
              <a:rPr lang="en-US" dirty="0"/>
              <a:t>, teeth, facial cartilage are evolutionary novelties of vertebrates and are products of neural crest</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42160" y="293487"/>
            <a:ext cx="86180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smtClean="0">
                <a:latin typeface="Arial" charset="0"/>
                <a:cs typeface="+mn-cs"/>
              </a:rPr>
              <a:t>Human syndromes associated with neural crest defects</a:t>
            </a:r>
            <a:endParaRPr lang="en-US" b="1" dirty="0">
              <a:latin typeface="Arial" charset="0"/>
              <a:cs typeface="+mn-cs"/>
            </a:endParaRPr>
          </a:p>
        </p:txBody>
      </p:sp>
      <p:sp>
        <p:nvSpPr>
          <p:cNvPr id="10243" name="Text Box 3"/>
          <p:cNvSpPr txBox="1">
            <a:spLocks noChangeArrowheads="1"/>
          </p:cNvSpPr>
          <p:nvPr/>
        </p:nvSpPr>
        <p:spPr bwMode="auto">
          <a:xfrm>
            <a:off x="533401" y="1524000"/>
            <a:ext cx="4724400" cy="4093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endParaRPr lang="en-US" sz="2000" dirty="0" smtClean="0">
              <a:latin typeface="Arial" charset="0"/>
              <a:cs typeface="+mn-cs"/>
            </a:endParaRPr>
          </a:p>
          <a:p>
            <a:pPr eaLnBrk="1" hangingPunct="1">
              <a:defRPr/>
            </a:pPr>
            <a:r>
              <a:rPr lang="en-US" sz="2000" dirty="0" smtClean="0">
                <a:latin typeface="Arial" charset="0"/>
                <a:cs typeface="+mn-cs"/>
              </a:rPr>
              <a:t>	Human condition called </a:t>
            </a:r>
            <a:r>
              <a:rPr lang="en-US" sz="2000" dirty="0" err="1" smtClean="0">
                <a:latin typeface="Arial" charset="0"/>
                <a:cs typeface="+mn-cs"/>
              </a:rPr>
              <a:t>DiGeorge</a:t>
            </a:r>
            <a:r>
              <a:rPr lang="en-US" sz="2000" dirty="0" smtClean="0">
                <a:latin typeface="Arial" charset="0"/>
                <a:cs typeface="+mn-cs"/>
              </a:rPr>
              <a:t> Syndrome (also called </a:t>
            </a:r>
            <a:r>
              <a:rPr lang="en-US" sz="2000" b="1" dirty="0" smtClean="0">
                <a:latin typeface="Arial" charset="0"/>
                <a:cs typeface="+mn-cs"/>
              </a:rPr>
              <a:t>CATCH 22)</a:t>
            </a:r>
            <a:r>
              <a:rPr lang="en-US" sz="2000" dirty="0">
                <a:latin typeface="Arial" charset="0"/>
                <a:cs typeface="+mn-cs"/>
              </a:rPr>
              <a:t> </a:t>
            </a:r>
            <a:r>
              <a:rPr lang="en-US" sz="2000" dirty="0" smtClean="0">
                <a:latin typeface="Arial" charset="0"/>
                <a:cs typeface="+mn-cs"/>
              </a:rPr>
              <a:t>acronym for:</a:t>
            </a:r>
          </a:p>
          <a:p>
            <a:pPr eaLnBrk="1" hangingPunct="1">
              <a:defRPr/>
            </a:pPr>
            <a:r>
              <a:rPr lang="en-US" sz="2000" dirty="0" smtClean="0">
                <a:latin typeface="Arial" charset="0"/>
                <a:cs typeface="+mn-cs"/>
              </a:rPr>
              <a:t> </a:t>
            </a:r>
          </a:p>
          <a:p>
            <a:pPr lvl="2" eaLnBrk="1" hangingPunct="1">
              <a:buFontTx/>
              <a:buChar char="•"/>
              <a:defRPr/>
            </a:pPr>
            <a:r>
              <a:rPr lang="en-US" sz="2000" dirty="0" smtClean="0">
                <a:latin typeface="Arial" charset="0"/>
                <a:cs typeface="+mn-cs"/>
              </a:rPr>
              <a:t>Cardiac defects</a:t>
            </a:r>
          </a:p>
          <a:p>
            <a:pPr lvl="2" eaLnBrk="1" hangingPunct="1">
              <a:buFontTx/>
              <a:buChar char="•"/>
              <a:defRPr/>
            </a:pPr>
            <a:r>
              <a:rPr lang="en-US" sz="2000" dirty="0" smtClean="0">
                <a:latin typeface="Arial" charset="0"/>
                <a:cs typeface="+mn-cs"/>
              </a:rPr>
              <a:t>Abnormal face</a:t>
            </a:r>
          </a:p>
          <a:p>
            <a:pPr lvl="2" eaLnBrk="1" hangingPunct="1">
              <a:buFontTx/>
              <a:buChar char="•"/>
              <a:defRPr/>
            </a:pPr>
            <a:r>
              <a:rPr lang="en-US" sz="2000" dirty="0" err="1" smtClean="0">
                <a:latin typeface="Arial" charset="0"/>
                <a:cs typeface="+mn-cs"/>
              </a:rPr>
              <a:t>Thymic</a:t>
            </a:r>
            <a:r>
              <a:rPr lang="en-US" sz="2000" dirty="0" smtClean="0">
                <a:latin typeface="Arial" charset="0"/>
                <a:cs typeface="+mn-cs"/>
              </a:rPr>
              <a:t> hypoplasia</a:t>
            </a:r>
          </a:p>
          <a:p>
            <a:pPr lvl="2" eaLnBrk="1" hangingPunct="1">
              <a:buFontTx/>
              <a:buChar char="•"/>
              <a:defRPr/>
            </a:pPr>
            <a:r>
              <a:rPr lang="en-US" sz="2000" dirty="0" smtClean="0">
                <a:latin typeface="Arial" charset="0"/>
                <a:cs typeface="+mn-cs"/>
              </a:rPr>
              <a:t>Cleft palate</a:t>
            </a:r>
          </a:p>
          <a:p>
            <a:pPr lvl="2" eaLnBrk="1" hangingPunct="1">
              <a:buFontTx/>
              <a:buChar char="•"/>
              <a:defRPr/>
            </a:pPr>
            <a:r>
              <a:rPr lang="en-US" sz="2000" dirty="0">
                <a:latin typeface="Arial" charset="0"/>
                <a:cs typeface="+mn-cs"/>
              </a:rPr>
              <a:t>Hypocalcemia (parathyroid </a:t>
            </a:r>
            <a:r>
              <a:rPr lang="en-US" sz="2000" dirty="0" err="1">
                <a:latin typeface="Arial" charset="0"/>
                <a:cs typeface="+mn-cs"/>
              </a:rPr>
              <a:t>disfunction</a:t>
            </a:r>
            <a:r>
              <a:rPr lang="en-US" sz="2000" dirty="0" smtClean="0">
                <a:latin typeface="Arial" charset="0"/>
                <a:cs typeface="+mn-cs"/>
              </a:rPr>
              <a:t>)</a:t>
            </a:r>
          </a:p>
          <a:p>
            <a:pPr lvl="2" eaLnBrk="1" hangingPunct="1">
              <a:buFontTx/>
              <a:buChar char="•"/>
              <a:defRPr/>
            </a:pPr>
            <a:r>
              <a:rPr lang="en-US" sz="2000" dirty="0" smtClean="0">
                <a:latin typeface="Arial" charset="0"/>
                <a:cs typeface="+mn-cs"/>
              </a:rPr>
              <a:t>And deletions of chromosome 22</a:t>
            </a:r>
            <a:endParaRPr lang="en-US" dirty="0" smtClean="0">
              <a:latin typeface="Arial" charset="0"/>
              <a:cs typeface="+mn-cs"/>
            </a:endParaRPr>
          </a:p>
        </p:txBody>
      </p:sp>
      <p:pic>
        <p:nvPicPr>
          <p:cNvPr id="2" name="Picture 1"/>
          <p:cNvPicPr>
            <a:picLocks noChangeAspect="1"/>
          </p:cNvPicPr>
          <p:nvPr/>
        </p:nvPicPr>
        <p:blipFill>
          <a:blip r:embed="rId2"/>
          <a:stretch>
            <a:fillRect/>
          </a:stretch>
        </p:blipFill>
        <p:spPr>
          <a:xfrm>
            <a:off x="5638800" y="2436258"/>
            <a:ext cx="3235255" cy="2268911"/>
          </a:xfrm>
          <a:prstGeom prst="rect">
            <a:avLst/>
          </a:prstGeom>
        </p:spPr>
      </p:pic>
    </p:spTree>
    <p:extLst>
      <p:ext uri="{BB962C8B-B14F-4D97-AF65-F5344CB8AC3E}">
        <p14:creationId xmlns:p14="http://schemas.microsoft.com/office/powerpoint/2010/main" val="408772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971800" y="304800"/>
            <a:ext cx="168629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smtClean="0">
                <a:latin typeface="Arial" charset="0"/>
                <a:cs typeface="+mn-cs"/>
              </a:rPr>
              <a:t>CATCH-22</a:t>
            </a:r>
            <a:endParaRPr lang="en-US" b="1" dirty="0">
              <a:latin typeface="Arial" charset="0"/>
              <a:cs typeface="+mn-cs"/>
            </a:endParaRPr>
          </a:p>
        </p:txBody>
      </p:sp>
      <p:sp>
        <p:nvSpPr>
          <p:cNvPr id="4" name="Rectangle 3"/>
          <p:cNvSpPr/>
          <p:nvPr/>
        </p:nvSpPr>
        <p:spPr>
          <a:xfrm>
            <a:off x="762000" y="3776722"/>
            <a:ext cx="6400800" cy="2462213"/>
          </a:xfrm>
          <a:prstGeom prst="rect">
            <a:avLst/>
          </a:prstGeom>
        </p:spPr>
        <p:txBody>
          <a:bodyPr wrap="square">
            <a:spAutoFit/>
          </a:bodyPr>
          <a:lstStyle/>
          <a:p>
            <a:r>
              <a:rPr lang="en-US" sz="2000" b="1" dirty="0" smtClean="0"/>
              <a:t>MOLECULAR LEVEL DEFECT</a:t>
            </a:r>
          </a:p>
          <a:p>
            <a:endParaRPr lang="en-US" sz="2000" b="1" dirty="0" smtClean="0"/>
          </a:p>
          <a:p>
            <a:pPr marL="342900" indent="-342900">
              <a:buFont typeface="Arial" panose="020B0604020202020204" pitchFamily="34" charset="0"/>
              <a:buChar char="•"/>
            </a:pPr>
            <a:r>
              <a:rPr lang="en-US" sz="1800" dirty="0" err="1" smtClean="0"/>
              <a:t>Haploinsufficiency</a:t>
            </a:r>
            <a:r>
              <a:rPr lang="en-US" sz="1800" dirty="0" smtClean="0"/>
              <a:t> </a:t>
            </a:r>
            <a:r>
              <a:rPr lang="en-US" sz="1800" dirty="0"/>
              <a:t>of the </a:t>
            </a:r>
            <a:r>
              <a:rPr lang="en-US" sz="1800" dirty="0" smtClean="0"/>
              <a:t>transcription </a:t>
            </a:r>
            <a:r>
              <a:rPr lang="en-US" sz="1800" dirty="0"/>
              <a:t>factor </a:t>
            </a:r>
            <a:r>
              <a:rPr lang="en-US" sz="1800" dirty="0" smtClean="0"/>
              <a:t>TBX1</a:t>
            </a:r>
          </a:p>
          <a:p>
            <a:pPr marL="342900" indent="-342900">
              <a:buFont typeface="Arial" panose="020B0604020202020204" pitchFamily="34" charset="0"/>
              <a:buChar char="•"/>
            </a:pPr>
            <a:r>
              <a:rPr lang="en-US" sz="1800" dirty="0" smtClean="0"/>
              <a:t>Point </a:t>
            </a:r>
            <a:r>
              <a:rPr lang="en-US" sz="1800" dirty="0"/>
              <a:t>mutations in this gene have also been observed in individuals with 22q11.2 deletion syndrome</a:t>
            </a:r>
            <a:r>
              <a:rPr lang="en-US" sz="1800" dirty="0" smtClean="0"/>
              <a:t>.</a:t>
            </a:r>
          </a:p>
          <a:p>
            <a:pPr marL="342900" indent="-342900">
              <a:buFont typeface="Arial" panose="020B0604020202020204" pitchFamily="34" charset="0"/>
              <a:buChar char="•"/>
            </a:pPr>
            <a:r>
              <a:rPr lang="en-US" sz="1800" dirty="0" smtClean="0"/>
              <a:t> </a:t>
            </a:r>
            <a:r>
              <a:rPr lang="en-US" sz="1800" dirty="0"/>
              <a:t>TBX1 is part of the T-box family of genes </a:t>
            </a:r>
            <a:r>
              <a:rPr lang="en-US" sz="1800" dirty="0" smtClean="0"/>
              <a:t>may </a:t>
            </a:r>
            <a:r>
              <a:rPr lang="en-US" sz="1800" dirty="0"/>
              <a:t>have a role in the regulation of differentiation of post migration neural crest cells</a:t>
            </a:r>
            <a:r>
              <a:rPr lang="en-US" dirty="0"/>
              <a:t>. </a:t>
            </a:r>
          </a:p>
        </p:txBody>
      </p:sp>
      <p:pic>
        <p:nvPicPr>
          <p:cNvPr id="2" name="Picture 1"/>
          <p:cNvPicPr>
            <a:picLocks noChangeAspect="1"/>
          </p:cNvPicPr>
          <p:nvPr/>
        </p:nvPicPr>
        <p:blipFill>
          <a:blip r:embed="rId2"/>
          <a:stretch>
            <a:fillRect/>
          </a:stretch>
        </p:blipFill>
        <p:spPr>
          <a:xfrm>
            <a:off x="5697572" y="1507811"/>
            <a:ext cx="3235255" cy="2268911"/>
          </a:xfrm>
          <a:prstGeom prst="rect">
            <a:avLst/>
          </a:prstGeom>
        </p:spPr>
      </p:pic>
      <p:sp>
        <p:nvSpPr>
          <p:cNvPr id="3" name="TextBox 2"/>
          <p:cNvSpPr txBox="1"/>
          <p:nvPr/>
        </p:nvSpPr>
        <p:spPr>
          <a:xfrm>
            <a:off x="609600" y="1543771"/>
            <a:ext cx="4724400" cy="1538883"/>
          </a:xfrm>
          <a:prstGeom prst="rect">
            <a:avLst/>
          </a:prstGeom>
          <a:noFill/>
        </p:spPr>
        <p:txBody>
          <a:bodyPr wrap="square" rtlCol="0">
            <a:spAutoFit/>
          </a:bodyPr>
          <a:lstStyle/>
          <a:p>
            <a:r>
              <a:rPr lang="en-US" sz="2000" b="1" dirty="0" smtClean="0"/>
              <a:t>CELLULAR LEVEL DEFECT</a:t>
            </a:r>
          </a:p>
          <a:p>
            <a:endParaRPr lang="en-US" sz="2000" b="1" dirty="0" smtClean="0"/>
          </a:p>
          <a:p>
            <a:r>
              <a:rPr lang="en-US" sz="1800" dirty="0" smtClean="0"/>
              <a:t>Cranial and cardiac level neural crest cells are able to specify and migrate but do not proliferate properly</a:t>
            </a:r>
            <a:endParaRPr lang="en-US" sz="1800" dirty="0"/>
          </a:p>
        </p:txBody>
      </p:sp>
    </p:spTree>
    <p:extLst>
      <p:ext uri="{BB962C8B-B14F-4D97-AF65-F5344CB8AC3E}">
        <p14:creationId xmlns:p14="http://schemas.microsoft.com/office/powerpoint/2010/main" val="131920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514600" y="152400"/>
            <a:ext cx="50419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Arial" charset="0"/>
                <a:cs typeface="+mn-cs"/>
              </a:rPr>
              <a:t>Four Regions of the Neural Crest </a:t>
            </a:r>
          </a:p>
        </p:txBody>
      </p:sp>
      <p:pic>
        <p:nvPicPr>
          <p:cNvPr id="11267" name="Picture 3" descr="devbio8e-fig-13-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4419600" y="1828800"/>
            <a:ext cx="5105400" cy="4537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latin typeface="Arial" charset="0"/>
                <a:cs typeface="+mn-cs"/>
              </a:rPr>
              <a:t>Cranial Neural Crest - </a:t>
            </a:r>
          </a:p>
          <a:p>
            <a:pPr eaLnBrk="1" hangingPunct="1">
              <a:defRPr/>
            </a:pPr>
            <a:r>
              <a:rPr lang="en-US" sz="2000" dirty="0">
                <a:latin typeface="Arial" charset="0"/>
                <a:cs typeface="+mn-cs"/>
              </a:rPr>
              <a:t>cartilage, bone neurons, glia of face </a:t>
            </a:r>
            <a:endParaRPr lang="en-US" b="1" dirty="0">
              <a:latin typeface="Arial" charset="0"/>
              <a:cs typeface="+mn-cs"/>
            </a:endParaRPr>
          </a:p>
          <a:p>
            <a:pPr eaLnBrk="1" hangingPunct="1">
              <a:defRPr/>
            </a:pPr>
            <a:endParaRPr lang="en-US" b="1" dirty="0">
              <a:latin typeface="Arial" charset="0"/>
              <a:cs typeface="+mn-cs"/>
            </a:endParaRPr>
          </a:p>
          <a:p>
            <a:pPr eaLnBrk="1" hangingPunct="1">
              <a:defRPr/>
            </a:pPr>
            <a:r>
              <a:rPr lang="en-US" b="1" dirty="0">
                <a:latin typeface="Arial" charset="0"/>
                <a:cs typeface="+mn-cs"/>
              </a:rPr>
              <a:t>Trunk Neural Crest - </a:t>
            </a:r>
          </a:p>
          <a:p>
            <a:pPr eaLnBrk="1" hangingPunct="1">
              <a:defRPr/>
            </a:pPr>
            <a:r>
              <a:rPr lang="en-US" sz="2000" dirty="0">
                <a:latin typeface="Arial" charset="0"/>
                <a:cs typeface="+mn-cs"/>
              </a:rPr>
              <a:t>Dorsal root ganglion, adrenal gland and melanocytes</a:t>
            </a:r>
            <a:endParaRPr lang="en-US" b="1" dirty="0">
              <a:latin typeface="Arial" charset="0"/>
              <a:cs typeface="+mn-cs"/>
            </a:endParaRPr>
          </a:p>
          <a:p>
            <a:pPr eaLnBrk="1" hangingPunct="1">
              <a:defRPr/>
            </a:pPr>
            <a:endParaRPr lang="en-US" b="1" dirty="0">
              <a:latin typeface="Arial" charset="0"/>
              <a:cs typeface="+mn-cs"/>
            </a:endParaRPr>
          </a:p>
          <a:p>
            <a:pPr eaLnBrk="1" hangingPunct="1">
              <a:defRPr/>
            </a:pPr>
            <a:r>
              <a:rPr lang="en-US" b="1" dirty="0">
                <a:latin typeface="Arial" charset="0"/>
                <a:cs typeface="+mn-cs"/>
              </a:rPr>
              <a:t>Vagal and Sacral Neural Crest - </a:t>
            </a:r>
          </a:p>
          <a:p>
            <a:pPr eaLnBrk="1" hangingPunct="1">
              <a:defRPr/>
            </a:pPr>
            <a:r>
              <a:rPr lang="en-US" sz="2000" dirty="0">
                <a:latin typeface="Arial" charset="0"/>
                <a:cs typeface="+mn-cs"/>
              </a:rPr>
              <a:t>PNS of gut</a:t>
            </a:r>
            <a:endParaRPr lang="en-US" b="1" dirty="0">
              <a:latin typeface="Arial" charset="0"/>
              <a:cs typeface="+mn-cs"/>
            </a:endParaRPr>
          </a:p>
          <a:p>
            <a:pPr eaLnBrk="1" hangingPunct="1">
              <a:defRPr/>
            </a:pPr>
            <a:endParaRPr lang="en-US" b="1" dirty="0">
              <a:latin typeface="Arial" charset="0"/>
              <a:cs typeface="+mn-cs"/>
            </a:endParaRPr>
          </a:p>
          <a:p>
            <a:pPr eaLnBrk="1" hangingPunct="1">
              <a:defRPr/>
            </a:pPr>
            <a:r>
              <a:rPr lang="en-US" b="1" dirty="0">
                <a:latin typeface="Arial" charset="0"/>
                <a:cs typeface="+mn-cs"/>
              </a:rPr>
              <a:t>Cardiac Neural Crest - </a:t>
            </a:r>
          </a:p>
          <a:p>
            <a:pPr eaLnBrk="1" hangingPunct="1">
              <a:defRPr/>
            </a:pPr>
            <a:r>
              <a:rPr lang="en-US" sz="2000" dirty="0">
                <a:latin typeface="Arial" charset="0"/>
                <a:cs typeface="+mn-cs"/>
              </a:rPr>
              <a:t>heart muscle and neurons</a:t>
            </a:r>
            <a:endParaRPr lang="en-US" b="1" dirty="0">
              <a:latin typeface="Arial" charset="0"/>
              <a:cs typeface="+mn-cs"/>
            </a:endParaRPr>
          </a:p>
          <a:p>
            <a:pPr eaLnBrk="1" hangingPunct="1">
              <a:defRPr/>
            </a:pPr>
            <a:endParaRPr lang="en-US" dirty="0">
              <a:latin typeface="Arial" charset="0"/>
              <a:cs typeface="+mn-cs"/>
            </a:endParaRPr>
          </a:p>
        </p:txBody>
      </p:sp>
      <p:sp>
        <p:nvSpPr>
          <p:cNvPr id="11269" name="Rectangle 5"/>
          <p:cNvSpPr>
            <a:spLocks noChangeArrowheads="1"/>
          </p:cNvSpPr>
          <p:nvPr/>
        </p:nvSpPr>
        <p:spPr bwMode="auto">
          <a:xfrm>
            <a:off x="4267200" y="3962400"/>
            <a:ext cx="4876800" cy="1295400"/>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7620000" cy="4031873"/>
          </a:xfrm>
          <a:prstGeom prst="rect">
            <a:avLst/>
          </a:prstGeom>
        </p:spPr>
        <p:txBody>
          <a:bodyPr wrap="square">
            <a:spAutoFit/>
          </a:bodyPr>
          <a:lstStyle/>
          <a:p>
            <a:r>
              <a:rPr lang="en-US" b="1" dirty="0" err="1">
                <a:solidFill>
                  <a:srgbClr val="333333"/>
                </a:solidFill>
                <a:latin typeface="+mj-lt"/>
              </a:rPr>
              <a:t>Hirschsprung's</a:t>
            </a:r>
            <a:r>
              <a:rPr lang="en-US" b="1" dirty="0">
                <a:solidFill>
                  <a:srgbClr val="333333"/>
                </a:solidFill>
                <a:latin typeface="+mj-lt"/>
              </a:rPr>
              <a:t> Disease </a:t>
            </a:r>
            <a:r>
              <a:rPr lang="en-US" b="1" dirty="0" smtClean="0">
                <a:solidFill>
                  <a:srgbClr val="333333"/>
                </a:solidFill>
                <a:latin typeface="+mj-lt"/>
              </a:rPr>
              <a:t> (Intestinal </a:t>
            </a:r>
            <a:r>
              <a:rPr lang="en-US" b="1" dirty="0" err="1" smtClean="0">
                <a:solidFill>
                  <a:srgbClr val="333333"/>
                </a:solidFill>
                <a:latin typeface="+mj-lt"/>
              </a:rPr>
              <a:t>Aganglionosis</a:t>
            </a:r>
            <a:r>
              <a:rPr lang="en-US" b="1" dirty="0" smtClean="0">
                <a:solidFill>
                  <a:srgbClr val="333333"/>
                </a:solidFill>
                <a:latin typeface="+mj-lt"/>
              </a:rPr>
              <a:t>)</a:t>
            </a:r>
          </a:p>
          <a:p>
            <a:endParaRPr lang="en-US" sz="1800" b="1" dirty="0" smtClean="0">
              <a:solidFill>
                <a:srgbClr val="333333"/>
              </a:solidFill>
              <a:latin typeface="+mj-lt"/>
            </a:endParaRPr>
          </a:p>
          <a:p>
            <a:endParaRPr lang="en-US" sz="1600" dirty="0">
              <a:solidFill>
                <a:srgbClr val="333333"/>
              </a:solidFill>
              <a:latin typeface="+mj-lt"/>
            </a:endParaRPr>
          </a:p>
          <a:p>
            <a:pPr>
              <a:buFont typeface="Arial" panose="020B0604020202020204" pitchFamily="34" charset="0"/>
              <a:buChar char="•"/>
            </a:pPr>
            <a:r>
              <a:rPr lang="en-US" sz="1800" dirty="0" smtClean="0">
                <a:solidFill>
                  <a:srgbClr val="333333"/>
                </a:solidFill>
                <a:latin typeface="+mj-lt"/>
              </a:rPr>
              <a:t>lack </a:t>
            </a:r>
            <a:r>
              <a:rPr lang="en-US" sz="1800" dirty="0">
                <a:solidFill>
                  <a:srgbClr val="333333"/>
                </a:solidFill>
                <a:latin typeface="+mj-lt"/>
              </a:rPr>
              <a:t>of enteric nervous system (neural ganglia) in the intestinal tract responsible for gastric motility (peristalsis</a:t>
            </a:r>
            <a:r>
              <a:rPr lang="en-US" sz="1800" dirty="0" smtClean="0">
                <a:solidFill>
                  <a:srgbClr val="333333"/>
                </a:solidFill>
                <a:latin typeface="+mj-lt"/>
              </a:rPr>
              <a:t>).</a:t>
            </a:r>
          </a:p>
          <a:p>
            <a:pPr>
              <a:buFont typeface="Arial" panose="020B0604020202020204" pitchFamily="34" charset="0"/>
              <a:buChar char="•"/>
            </a:pPr>
            <a:endParaRPr lang="en-US" sz="1800" dirty="0">
              <a:solidFill>
                <a:srgbClr val="333333"/>
              </a:solidFill>
              <a:latin typeface="+mj-lt"/>
            </a:endParaRPr>
          </a:p>
          <a:p>
            <a:pPr>
              <a:buFont typeface="Arial" panose="020B0604020202020204" pitchFamily="34" charset="0"/>
              <a:buChar char="•"/>
            </a:pPr>
            <a:r>
              <a:rPr lang="en-US" sz="1800" dirty="0">
                <a:solidFill>
                  <a:srgbClr val="333333"/>
                </a:solidFill>
                <a:latin typeface="+mj-lt"/>
              </a:rPr>
              <a:t>severity is dependent upon the amount of the </a:t>
            </a:r>
            <a:r>
              <a:rPr lang="en-US" sz="1800" dirty="0" smtClean="0">
                <a:solidFill>
                  <a:srgbClr val="333333"/>
                </a:solidFill>
                <a:latin typeface="+mj-lt"/>
              </a:rPr>
              <a:t>GI tract </a:t>
            </a:r>
            <a:r>
              <a:rPr lang="en-US" sz="1800" dirty="0">
                <a:solidFill>
                  <a:srgbClr val="333333"/>
                </a:solidFill>
                <a:latin typeface="+mj-lt"/>
              </a:rPr>
              <a:t>that lacks </a:t>
            </a:r>
            <a:r>
              <a:rPr lang="en-US" sz="1800" dirty="0" smtClean="0">
                <a:solidFill>
                  <a:srgbClr val="333333"/>
                </a:solidFill>
                <a:latin typeface="+mj-lt"/>
              </a:rPr>
              <a:t>ganglia</a:t>
            </a:r>
            <a:r>
              <a:rPr lang="en-US" sz="1800" dirty="0">
                <a:solidFill>
                  <a:srgbClr val="333333"/>
                </a:solidFill>
                <a:latin typeface="+mj-lt"/>
              </a:rPr>
              <a:t>, </a:t>
            </a:r>
            <a:br>
              <a:rPr lang="en-US" sz="1800" dirty="0">
                <a:solidFill>
                  <a:srgbClr val="333333"/>
                </a:solidFill>
                <a:latin typeface="+mj-lt"/>
              </a:rPr>
            </a:br>
            <a:endParaRPr lang="en-US" sz="1800" dirty="0" smtClean="0">
              <a:solidFill>
                <a:srgbClr val="333333"/>
              </a:solidFill>
              <a:latin typeface="+mj-lt"/>
            </a:endParaRPr>
          </a:p>
          <a:p>
            <a:pPr>
              <a:buFont typeface="Arial" panose="020B0604020202020204" pitchFamily="34" charset="0"/>
              <a:buChar char="•"/>
            </a:pPr>
            <a:r>
              <a:rPr lang="en-US" sz="1800" dirty="0" smtClean="0">
                <a:solidFill>
                  <a:srgbClr val="333333"/>
                </a:solidFill>
                <a:latin typeface="+mj-lt"/>
              </a:rPr>
              <a:t>due </a:t>
            </a:r>
            <a:r>
              <a:rPr lang="en-US" sz="1800" dirty="0">
                <a:solidFill>
                  <a:srgbClr val="333333"/>
                </a:solidFill>
                <a:latin typeface="+mj-lt"/>
              </a:rPr>
              <a:t>to developmental lack of neural crest migration into those segments</a:t>
            </a:r>
            <a:r>
              <a:rPr lang="en-US" sz="1800" dirty="0" smtClean="0">
                <a:solidFill>
                  <a:srgbClr val="333333"/>
                </a:solidFill>
                <a:latin typeface="+mj-lt"/>
              </a:rPr>
              <a:t>.</a:t>
            </a:r>
          </a:p>
          <a:p>
            <a:pPr>
              <a:buFont typeface="Arial" panose="020B0604020202020204" pitchFamily="34" charset="0"/>
              <a:buChar char="•"/>
            </a:pPr>
            <a:endParaRPr lang="en-US" sz="1800" dirty="0">
              <a:solidFill>
                <a:srgbClr val="333333"/>
              </a:solidFill>
              <a:latin typeface="+mj-lt"/>
            </a:endParaRPr>
          </a:p>
          <a:p>
            <a:pPr>
              <a:buFont typeface="Arial" panose="020B0604020202020204" pitchFamily="34" charset="0"/>
              <a:buChar char="•"/>
            </a:pPr>
            <a:r>
              <a:rPr lang="en-US" sz="1800" dirty="0">
                <a:solidFill>
                  <a:srgbClr val="333333"/>
                </a:solidFill>
                <a:latin typeface="+mj-lt"/>
              </a:rPr>
              <a:t>first indication in newborns is an absence of the first bowel movement, other symptoms include throwing up and intestinal infections</a:t>
            </a:r>
            <a:r>
              <a:rPr lang="en-US" sz="1800" dirty="0" smtClean="0">
                <a:solidFill>
                  <a:srgbClr val="333333"/>
                </a:solidFill>
                <a:latin typeface="+mj-lt"/>
              </a:rPr>
              <a:t>.</a:t>
            </a:r>
          </a:p>
          <a:p>
            <a:pPr>
              <a:buFont typeface="Arial" panose="020B0604020202020204" pitchFamily="34" charset="0"/>
              <a:buChar char="•"/>
            </a:pPr>
            <a:endParaRPr lang="en-US" sz="1800" dirty="0">
              <a:solidFill>
                <a:srgbClr val="333333"/>
              </a:solidFill>
              <a:latin typeface="+mj-lt"/>
            </a:endParaRPr>
          </a:p>
          <a:p>
            <a:pPr>
              <a:buFont typeface="Arial" panose="020B0604020202020204" pitchFamily="34" charset="0"/>
              <a:buChar char="•"/>
            </a:pPr>
            <a:r>
              <a:rPr lang="en-US" sz="1800" dirty="0" smtClean="0">
                <a:solidFill>
                  <a:srgbClr val="333333"/>
                </a:solidFill>
                <a:latin typeface="+mj-lt"/>
              </a:rPr>
              <a:t>currently </a:t>
            </a:r>
            <a:r>
              <a:rPr lang="en-US" sz="1800" dirty="0">
                <a:solidFill>
                  <a:srgbClr val="333333"/>
                </a:solidFill>
                <a:latin typeface="+mj-lt"/>
              </a:rPr>
              <a:t>only be treated by surgery. </a:t>
            </a:r>
            <a:endParaRPr lang="en-US" sz="1800" dirty="0">
              <a:latin typeface="+mj-lt"/>
            </a:endParaRPr>
          </a:p>
        </p:txBody>
      </p:sp>
      <p:pic>
        <p:nvPicPr>
          <p:cNvPr id="3" name="Picture 2"/>
          <p:cNvPicPr>
            <a:picLocks noChangeAspect="1"/>
          </p:cNvPicPr>
          <p:nvPr/>
        </p:nvPicPr>
        <p:blipFill>
          <a:blip r:embed="rId2"/>
          <a:stretch>
            <a:fillRect/>
          </a:stretch>
        </p:blipFill>
        <p:spPr>
          <a:xfrm>
            <a:off x="4114800" y="4119915"/>
            <a:ext cx="4225562" cy="2727811"/>
          </a:xfrm>
          <a:prstGeom prst="rect">
            <a:avLst/>
          </a:prstGeom>
        </p:spPr>
      </p:pic>
    </p:spTree>
    <p:extLst>
      <p:ext uri="{BB962C8B-B14F-4D97-AF65-F5344CB8AC3E}">
        <p14:creationId xmlns:p14="http://schemas.microsoft.com/office/powerpoint/2010/main" val="91124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305800" cy="2985433"/>
          </a:xfrm>
          <a:prstGeom prst="rect">
            <a:avLst/>
          </a:prstGeom>
        </p:spPr>
        <p:txBody>
          <a:bodyPr wrap="square">
            <a:spAutoFit/>
          </a:bodyPr>
          <a:lstStyle/>
          <a:p>
            <a:r>
              <a:rPr lang="en-US" sz="2800" b="1" dirty="0" err="1">
                <a:solidFill>
                  <a:srgbClr val="333333"/>
                </a:solidFill>
                <a:latin typeface="+mn-lt"/>
              </a:rPr>
              <a:t>Hirschsprung's</a:t>
            </a:r>
            <a:r>
              <a:rPr lang="en-US" sz="2800" b="1" dirty="0">
                <a:solidFill>
                  <a:srgbClr val="333333"/>
                </a:solidFill>
                <a:latin typeface="+mn-lt"/>
              </a:rPr>
              <a:t> Disease </a:t>
            </a:r>
            <a:r>
              <a:rPr lang="en-US" sz="2800" b="1" dirty="0" smtClean="0">
                <a:solidFill>
                  <a:srgbClr val="333333"/>
                </a:solidFill>
                <a:latin typeface="+mn-lt"/>
              </a:rPr>
              <a:t> (Intestinal </a:t>
            </a:r>
            <a:r>
              <a:rPr lang="en-US" sz="2800" b="1" dirty="0" err="1" smtClean="0">
                <a:solidFill>
                  <a:srgbClr val="333333"/>
                </a:solidFill>
                <a:latin typeface="+mn-lt"/>
              </a:rPr>
              <a:t>Aganglionosis</a:t>
            </a:r>
            <a:r>
              <a:rPr lang="en-US" sz="2800" b="1" dirty="0" smtClean="0">
                <a:solidFill>
                  <a:srgbClr val="333333"/>
                </a:solidFill>
                <a:latin typeface="+mn-lt"/>
              </a:rPr>
              <a:t>)</a:t>
            </a:r>
          </a:p>
          <a:p>
            <a:endParaRPr lang="en-US" sz="2000" dirty="0">
              <a:solidFill>
                <a:srgbClr val="333333"/>
              </a:solidFill>
              <a:latin typeface="+mn-lt"/>
            </a:endParaRPr>
          </a:p>
          <a:p>
            <a:endParaRPr lang="en-US" sz="2000" dirty="0">
              <a:solidFill>
                <a:srgbClr val="333333"/>
              </a:solidFill>
              <a:latin typeface="+mn-lt"/>
            </a:endParaRPr>
          </a:p>
          <a:p>
            <a:r>
              <a:rPr lang="en-US" sz="2000" dirty="0" smtClean="0">
                <a:solidFill>
                  <a:srgbClr val="333333"/>
                </a:solidFill>
                <a:latin typeface="+mn-lt"/>
              </a:rPr>
              <a:t>CELLULAR LEVEL DEFECT</a:t>
            </a:r>
          </a:p>
          <a:p>
            <a:r>
              <a:rPr lang="en-US" sz="2000" dirty="0" smtClean="0">
                <a:solidFill>
                  <a:srgbClr val="333333"/>
                </a:solidFill>
                <a:latin typeface="+mn-lt"/>
              </a:rPr>
              <a:t>Vagal neural crest cells do not migrate properly</a:t>
            </a:r>
            <a:endParaRPr lang="en-US" sz="2000" dirty="0">
              <a:solidFill>
                <a:srgbClr val="333333"/>
              </a:solidFill>
              <a:latin typeface="+mn-lt"/>
            </a:endParaRPr>
          </a:p>
          <a:p>
            <a:endParaRPr lang="en-US" sz="2000" dirty="0" smtClean="0">
              <a:solidFill>
                <a:srgbClr val="333333"/>
              </a:solidFill>
              <a:latin typeface="+mn-lt"/>
            </a:endParaRPr>
          </a:p>
          <a:p>
            <a:endParaRPr lang="en-US" sz="2000" dirty="0">
              <a:solidFill>
                <a:srgbClr val="333333"/>
              </a:solidFill>
              <a:latin typeface="+mn-lt"/>
            </a:endParaRPr>
          </a:p>
          <a:p>
            <a:r>
              <a:rPr lang="en-US" sz="2000" dirty="0" smtClean="0">
                <a:solidFill>
                  <a:srgbClr val="333333"/>
                </a:solidFill>
                <a:latin typeface="+mn-lt"/>
              </a:rPr>
              <a:t>MOLECULAR LEVEL DEFECT</a:t>
            </a:r>
          </a:p>
          <a:p>
            <a:r>
              <a:rPr lang="en-US" sz="2000" dirty="0" smtClean="0">
                <a:latin typeface="+mn-lt"/>
              </a:rPr>
              <a:t>endothelin-3 ligand or receptor required for proper migration </a:t>
            </a:r>
            <a:endParaRPr lang="en-US" sz="2000" dirty="0">
              <a:latin typeface="+mn-lt"/>
            </a:endParaRPr>
          </a:p>
        </p:txBody>
      </p:sp>
      <p:pic>
        <p:nvPicPr>
          <p:cNvPr id="3" name="Picture 2"/>
          <p:cNvPicPr>
            <a:picLocks noChangeAspect="1"/>
          </p:cNvPicPr>
          <p:nvPr/>
        </p:nvPicPr>
        <p:blipFill>
          <a:blip r:embed="rId2"/>
          <a:stretch>
            <a:fillRect/>
          </a:stretch>
        </p:blipFill>
        <p:spPr>
          <a:xfrm>
            <a:off x="4419600" y="3818903"/>
            <a:ext cx="4225562" cy="2727811"/>
          </a:xfrm>
          <a:prstGeom prst="rect">
            <a:avLst/>
          </a:prstGeom>
        </p:spPr>
      </p:pic>
    </p:spTree>
    <p:extLst>
      <p:ext uri="{BB962C8B-B14F-4D97-AF65-F5344CB8AC3E}">
        <p14:creationId xmlns:p14="http://schemas.microsoft.com/office/powerpoint/2010/main" val="2998136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514600" y="152400"/>
            <a:ext cx="50419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Arial" charset="0"/>
                <a:cs typeface="+mn-cs"/>
              </a:rPr>
              <a:t>Four Regions of the Neural Crest </a:t>
            </a:r>
          </a:p>
        </p:txBody>
      </p:sp>
      <p:pic>
        <p:nvPicPr>
          <p:cNvPr id="11267" name="Picture 3" descr="devbio8e-fig-13-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4419600" y="1828800"/>
            <a:ext cx="5105400" cy="4537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latin typeface="Arial" charset="0"/>
                <a:cs typeface="+mn-cs"/>
              </a:rPr>
              <a:t>Cranial Neural Crest - </a:t>
            </a:r>
          </a:p>
          <a:p>
            <a:pPr eaLnBrk="1" hangingPunct="1">
              <a:defRPr/>
            </a:pPr>
            <a:r>
              <a:rPr lang="en-US" sz="2000" dirty="0">
                <a:latin typeface="Arial" charset="0"/>
                <a:cs typeface="+mn-cs"/>
              </a:rPr>
              <a:t>cartilage, bone neurons, glia of face </a:t>
            </a:r>
            <a:endParaRPr lang="en-US" b="1" dirty="0">
              <a:latin typeface="Arial" charset="0"/>
              <a:cs typeface="+mn-cs"/>
            </a:endParaRPr>
          </a:p>
          <a:p>
            <a:pPr eaLnBrk="1" hangingPunct="1">
              <a:defRPr/>
            </a:pPr>
            <a:endParaRPr lang="en-US" b="1" dirty="0">
              <a:latin typeface="Arial" charset="0"/>
              <a:cs typeface="+mn-cs"/>
            </a:endParaRPr>
          </a:p>
          <a:p>
            <a:pPr eaLnBrk="1" hangingPunct="1">
              <a:defRPr/>
            </a:pPr>
            <a:r>
              <a:rPr lang="en-US" b="1" dirty="0">
                <a:latin typeface="Arial" charset="0"/>
                <a:cs typeface="+mn-cs"/>
              </a:rPr>
              <a:t>Trunk Neural Crest - </a:t>
            </a:r>
          </a:p>
          <a:p>
            <a:pPr eaLnBrk="1" hangingPunct="1">
              <a:defRPr/>
            </a:pPr>
            <a:r>
              <a:rPr lang="en-US" sz="2000" dirty="0">
                <a:latin typeface="Arial" charset="0"/>
                <a:cs typeface="+mn-cs"/>
              </a:rPr>
              <a:t>Dorsal root ganglion, adrenal gland and melanocytes</a:t>
            </a:r>
            <a:endParaRPr lang="en-US" b="1" dirty="0">
              <a:latin typeface="Arial" charset="0"/>
              <a:cs typeface="+mn-cs"/>
            </a:endParaRPr>
          </a:p>
          <a:p>
            <a:pPr eaLnBrk="1" hangingPunct="1">
              <a:defRPr/>
            </a:pPr>
            <a:endParaRPr lang="en-US" b="1" dirty="0">
              <a:latin typeface="Arial" charset="0"/>
              <a:cs typeface="+mn-cs"/>
            </a:endParaRPr>
          </a:p>
          <a:p>
            <a:pPr eaLnBrk="1" hangingPunct="1">
              <a:defRPr/>
            </a:pPr>
            <a:r>
              <a:rPr lang="en-US" b="1" dirty="0">
                <a:latin typeface="Arial" charset="0"/>
                <a:cs typeface="+mn-cs"/>
              </a:rPr>
              <a:t>Vagal and Sacral Neural Crest - </a:t>
            </a:r>
          </a:p>
          <a:p>
            <a:pPr eaLnBrk="1" hangingPunct="1">
              <a:defRPr/>
            </a:pPr>
            <a:r>
              <a:rPr lang="en-US" sz="2000" dirty="0">
                <a:latin typeface="Arial" charset="0"/>
                <a:cs typeface="+mn-cs"/>
              </a:rPr>
              <a:t>PNS of gut</a:t>
            </a:r>
            <a:endParaRPr lang="en-US" b="1" dirty="0">
              <a:latin typeface="Arial" charset="0"/>
              <a:cs typeface="+mn-cs"/>
            </a:endParaRPr>
          </a:p>
          <a:p>
            <a:pPr eaLnBrk="1" hangingPunct="1">
              <a:defRPr/>
            </a:pPr>
            <a:endParaRPr lang="en-US" b="1" dirty="0">
              <a:latin typeface="Arial" charset="0"/>
              <a:cs typeface="+mn-cs"/>
            </a:endParaRPr>
          </a:p>
          <a:p>
            <a:pPr eaLnBrk="1" hangingPunct="1">
              <a:defRPr/>
            </a:pPr>
            <a:r>
              <a:rPr lang="en-US" b="1" dirty="0">
                <a:latin typeface="Arial" charset="0"/>
                <a:cs typeface="+mn-cs"/>
              </a:rPr>
              <a:t>Cardiac Neural Crest - </a:t>
            </a:r>
          </a:p>
          <a:p>
            <a:pPr eaLnBrk="1" hangingPunct="1">
              <a:defRPr/>
            </a:pPr>
            <a:r>
              <a:rPr lang="en-US" sz="2000" dirty="0">
                <a:latin typeface="Arial" charset="0"/>
                <a:cs typeface="+mn-cs"/>
              </a:rPr>
              <a:t>heart muscle and neurons</a:t>
            </a:r>
            <a:endParaRPr lang="en-US" b="1" dirty="0">
              <a:latin typeface="Arial" charset="0"/>
              <a:cs typeface="+mn-cs"/>
            </a:endParaRPr>
          </a:p>
          <a:p>
            <a:pPr eaLnBrk="1" hangingPunct="1">
              <a:defRPr/>
            </a:pPr>
            <a:endParaRPr lang="en-US" dirty="0">
              <a:latin typeface="Arial" charset="0"/>
              <a:cs typeface="+mn-cs"/>
            </a:endParaRPr>
          </a:p>
        </p:txBody>
      </p:sp>
      <p:sp>
        <p:nvSpPr>
          <p:cNvPr id="11269" name="Rectangle 5"/>
          <p:cNvSpPr>
            <a:spLocks noChangeArrowheads="1"/>
          </p:cNvSpPr>
          <p:nvPr/>
        </p:nvSpPr>
        <p:spPr bwMode="auto">
          <a:xfrm>
            <a:off x="4114800" y="2895600"/>
            <a:ext cx="4876800" cy="1295400"/>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1918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45404"/>
            <a:ext cx="6016625" cy="6112596"/>
          </a:xfrm>
          <a:prstGeom prst="rect">
            <a:avLst/>
          </a:prstGeom>
        </p:spPr>
      </p:pic>
    </p:spTree>
    <p:extLst>
      <p:ext uri="{BB962C8B-B14F-4D97-AF65-F5344CB8AC3E}">
        <p14:creationId xmlns:p14="http://schemas.microsoft.com/office/powerpoint/2010/main" val="668882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457200"/>
            <a:ext cx="4114800" cy="6001643"/>
          </a:xfrm>
          <a:prstGeom prst="rect">
            <a:avLst/>
          </a:prstGeom>
          <a:noFill/>
        </p:spPr>
        <p:txBody>
          <a:bodyPr wrap="square" rtlCol="0">
            <a:spAutoFit/>
          </a:bodyPr>
          <a:lstStyle/>
          <a:p>
            <a:r>
              <a:rPr lang="en-US" b="1" dirty="0" smtClean="0"/>
              <a:t>TRUNK NEURAL CREST</a:t>
            </a:r>
          </a:p>
          <a:p>
            <a:endParaRPr lang="en-US" dirty="0"/>
          </a:p>
          <a:p>
            <a:r>
              <a:rPr lang="en-US" dirty="0" smtClean="0"/>
              <a:t>Two main migratory pathways</a:t>
            </a:r>
          </a:p>
          <a:p>
            <a:endParaRPr lang="en-US" dirty="0"/>
          </a:p>
          <a:p>
            <a:pPr marL="457200" indent="-457200">
              <a:buAutoNum type="arabicParenR"/>
            </a:pPr>
            <a:r>
              <a:rPr lang="en-US" dirty="0" err="1" smtClean="0"/>
              <a:t>Ventro</a:t>
            </a:r>
            <a:r>
              <a:rPr lang="en-US" dirty="0" smtClean="0"/>
              <a:t> lateral - thru anterior half of sclerotome (dorsal root ganglion neurons and adrenal gland)</a:t>
            </a:r>
            <a:br>
              <a:rPr lang="en-US" dirty="0" smtClean="0"/>
            </a:br>
            <a:endParaRPr lang="en-US" dirty="0" smtClean="0"/>
          </a:p>
          <a:p>
            <a:pPr marL="457200" indent="-457200">
              <a:buAutoNum type="arabicParenR"/>
            </a:pPr>
            <a:r>
              <a:rPr lang="en-US" dirty="0" smtClean="0"/>
              <a:t>Dorsal lateral migration – (melanocytes)</a:t>
            </a:r>
          </a:p>
          <a:p>
            <a:endParaRPr lang="en-US" dirty="0"/>
          </a:p>
          <a:p>
            <a:r>
              <a:rPr lang="en-US" dirty="0" smtClean="0">
                <a:latin typeface="+mj-lt"/>
              </a:rPr>
              <a:t>Sclerotome – part of the somite that differentiates into the bone (</a:t>
            </a:r>
            <a:r>
              <a:rPr lang="en-US" dirty="0" smtClean="0">
                <a:solidFill>
                  <a:srgbClr val="000000"/>
                </a:solidFill>
                <a:latin typeface="+mj-lt"/>
              </a:rPr>
              <a:t>vertebrae)</a:t>
            </a:r>
            <a:r>
              <a:rPr lang="en-US" dirty="0" smtClean="0">
                <a:latin typeface="+mj-lt"/>
              </a:rPr>
              <a:t> </a:t>
            </a:r>
          </a:p>
          <a:p>
            <a:endParaRPr lang="en-US" dirty="0">
              <a:latin typeface="+mj-lt"/>
            </a:endParaRPr>
          </a:p>
        </p:txBody>
      </p:sp>
    </p:spTree>
    <p:extLst>
      <p:ext uri="{BB962C8B-B14F-4D97-AF65-F5344CB8AC3E}">
        <p14:creationId xmlns:p14="http://schemas.microsoft.com/office/powerpoint/2010/main" val="4075718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Documents and Settings\Pat Estes\Desktop\Gilbert DevBio book\text art\G13020.JPG"/>
          <p:cNvPicPr>
            <a:picLocks noChangeAspect="1" noChangeArrowheads="1"/>
          </p:cNvPicPr>
          <p:nvPr/>
        </p:nvPicPr>
        <p:blipFill>
          <a:blip r:embed="rId2">
            <a:extLst>
              <a:ext uri="{28A0092B-C50C-407E-A947-70E740481C1C}">
                <a14:useLocalDpi xmlns:a14="http://schemas.microsoft.com/office/drawing/2010/main" val="0"/>
              </a:ext>
            </a:extLst>
          </a:blip>
          <a:srcRect t="8640" b="12720"/>
          <a:stretch>
            <a:fillRect/>
          </a:stretch>
        </p:blipFill>
        <p:spPr bwMode="auto">
          <a:xfrm>
            <a:off x="1371600" y="2514600"/>
            <a:ext cx="7129463" cy="420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914400" y="228600"/>
            <a:ext cx="7716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Arial" charset="0"/>
                <a:cs typeface="+mn-cs"/>
              </a:rPr>
              <a:t>Neural crest cell migration in trunk of chick embryo </a:t>
            </a:r>
          </a:p>
        </p:txBody>
      </p:sp>
      <p:sp>
        <p:nvSpPr>
          <p:cNvPr id="12292" name="Text Box 4"/>
          <p:cNvSpPr txBox="1">
            <a:spLocks noChangeArrowheads="1"/>
          </p:cNvSpPr>
          <p:nvPr/>
        </p:nvSpPr>
        <p:spPr bwMode="auto">
          <a:xfrm>
            <a:off x="228600" y="762000"/>
            <a:ext cx="8763000" cy="2101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buFontTx/>
              <a:buAutoNum type="arabicParenR"/>
              <a:defRPr/>
            </a:pPr>
            <a:r>
              <a:rPr lang="en-US" sz="2200" smtClean="0">
                <a:latin typeface="Arial" charset="0"/>
                <a:cs typeface="+mn-cs"/>
              </a:rPr>
              <a:t>Early migration - Ventral pathway - </a:t>
            </a:r>
            <a:br>
              <a:rPr lang="en-US" sz="2200" smtClean="0">
                <a:latin typeface="Arial" charset="0"/>
                <a:cs typeface="+mn-cs"/>
              </a:rPr>
            </a:br>
            <a:r>
              <a:rPr lang="en-US" sz="2200" smtClean="0">
                <a:latin typeface="Arial" charset="0"/>
                <a:cs typeface="+mn-cs"/>
              </a:rPr>
              <a:t>cells become sensory (dorsal root ganglion) cells and adrenomedullary cells (adrenal gland)</a:t>
            </a:r>
          </a:p>
          <a:p>
            <a:pPr eaLnBrk="1" hangingPunct="1">
              <a:buFontTx/>
              <a:buAutoNum type="arabicParenR"/>
              <a:defRPr/>
            </a:pPr>
            <a:endParaRPr lang="en-US" sz="2200" smtClean="0">
              <a:latin typeface="Arial" charset="0"/>
              <a:cs typeface="+mn-cs"/>
            </a:endParaRPr>
          </a:p>
          <a:p>
            <a:pPr eaLnBrk="1" hangingPunct="1">
              <a:buFontTx/>
              <a:buAutoNum type="arabicParenR"/>
              <a:defRPr/>
            </a:pPr>
            <a:r>
              <a:rPr lang="en-US" sz="2200" smtClean="0">
                <a:latin typeface="Arial" charset="0"/>
                <a:cs typeface="+mn-cs"/>
              </a:rPr>
              <a:t>Later Migration - Dorsolateral pathway – </a:t>
            </a:r>
            <a:br>
              <a:rPr lang="en-US" sz="2200" smtClean="0">
                <a:latin typeface="Arial" charset="0"/>
                <a:cs typeface="+mn-cs"/>
              </a:rPr>
            </a:br>
            <a:r>
              <a:rPr lang="en-US" sz="2200" smtClean="0">
                <a:latin typeface="Arial" charset="0"/>
                <a:cs typeface="+mn-cs"/>
              </a:rPr>
              <a:t>cells become melanocytes</a:t>
            </a:r>
            <a:endParaRPr lang="en-US" smtClean="0">
              <a:latin typeface="Arial" charset="0"/>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F:\pat scan\pat13.2b.tif"/>
          <p:cNvPicPr>
            <a:picLocks noChangeAspect="1" noChangeArrowheads="1"/>
          </p:cNvPicPr>
          <p:nvPr/>
        </p:nvPicPr>
        <p:blipFill>
          <a:blip r:embed="rId2">
            <a:extLst>
              <a:ext uri="{28A0092B-C50C-407E-A947-70E740481C1C}">
                <a14:useLocalDpi xmlns:a14="http://schemas.microsoft.com/office/drawing/2010/main" val="0"/>
              </a:ext>
            </a:extLst>
          </a:blip>
          <a:srcRect t="52039" r="14275" b="2168"/>
          <a:stretch>
            <a:fillRect/>
          </a:stretch>
        </p:blipFill>
        <p:spPr bwMode="auto">
          <a:xfrm>
            <a:off x="6781800" y="2514600"/>
            <a:ext cx="20939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971800" y="381000"/>
            <a:ext cx="370522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Arial" charset="0"/>
                <a:cs typeface="+mn-cs"/>
              </a:rPr>
              <a:t>Early (Ventral) Migration</a:t>
            </a:r>
          </a:p>
          <a:p>
            <a:pPr eaLnBrk="1" hangingPunct="1">
              <a:defRPr/>
            </a:pPr>
            <a:endParaRPr lang="en-US" b="1">
              <a:latin typeface="Arial" charset="0"/>
              <a:cs typeface="+mn-cs"/>
            </a:endParaRPr>
          </a:p>
        </p:txBody>
      </p:sp>
      <p:sp>
        <p:nvSpPr>
          <p:cNvPr id="14340" name="Text Box 4"/>
          <p:cNvSpPr txBox="1">
            <a:spLocks noChangeArrowheads="1"/>
          </p:cNvSpPr>
          <p:nvPr/>
        </p:nvSpPr>
        <p:spPr bwMode="auto">
          <a:xfrm>
            <a:off x="2971800" y="2362200"/>
            <a:ext cx="4038600" cy="301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endParaRPr lang="en-US" dirty="0" smtClean="0">
              <a:latin typeface="Arial" charset="0"/>
              <a:cs typeface="+mn-cs"/>
            </a:endParaRPr>
          </a:p>
          <a:p>
            <a:pPr eaLnBrk="1" hangingPunct="1">
              <a:defRPr/>
            </a:pPr>
            <a:endParaRPr lang="en-US" dirty="0" smtClean="0">
              <a:latin typeface="Arial" charset="0"/>
              <a:cs typeface="+mn-cs"/>
            </a:endParaRPr>
          </a:p>
          <a:p>
            <a:pPr eaLnBrk="1" hangingPunct="1">
              <a:defRPr/>
            </a:pPr>
            <a:r>
              <a:rPr lang="en-US" dirty="0" smtClean="0">
                <a:latin typeface="Arial" charset="0"/>
                <a:cs typeface="+mn-cs"/>
              </a:rPr>
              <a:t>Migration through anterior portion of </a:t>
            </a:r>
            <a:r>
              <a:rPr lang="en-US" dirty="0" err="1" smtClean="0">
                <a:latin typeface="Arial" charset="0"/>
                <a:cs typeface="+mn-cs"/>
              </a:rPr>
              <a:t>sclerotome</a:t>
            </a:r>
            <a:endParaRPr lang="en-US" dirty="0" smtClean="0">
              <a:latin typeface="Arial" charset="0"/>
              <a:cs typeface="+mn-cs"/>
            </a:endParaRPr>
          </a:p>
          <a:p>
            <a:pPr eaLnBrk="1" hangingPunct="1">
              <a:defRPr/>
            </a:pPr>
            <a:endParaRPr lang="en-US" dirty="0" smtClean="0">
              <a:latin typeface="Arial" charset="0"/>
              <a:cs typeface="+mn-cs"/>
            </a:endParaRPr>
          </a:p>
          <a:p>
            <a:pPr eaLnBrk="1" hangingPunct="1">
              <a:defRPr/>
            </a:pPr>
            <a:r>
              <a:rPr lang="en-US" dirty="0" smtClean="0">
                <a:latin typeface="Arial" charset="0"/>
                <a:cs typeface="+mn-cs"/>
              </a:rPr>
              <a:t>No migration through posterior portion</a:t>
            </a:r>
          </a:p>
          <a:p>
            <a:pPr eaLnBrk="1" hangingPunct="1">
              <a:defRPr/>
            </a:pPr>
            <a:endParaRPr lang="en-US" dirty="0" smtClean="0">
              <a:latin typeface="Arial" charset="0"/>
              <a:cs typeface="+mn-cs"/>
            </a:endParaRPr>
          </a:p>
        </p:txBody>
      </p:sp>
      <p:pic>
        <p:nvPicPr>
          <p:cNvPr id="32772" name="Picture 5" descr="F:\pat scan\pat13.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2133600"/>
            <a:ext cx="2624138" cy="365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6" descr="F:\pat scan\pat13.2b.tif"/>
          <p:cNvPicPr>
            <a:picLocks noChangeAspect="1" noChangeArrowheads="1"/>
          </p:cNvPicPr>
          <p:nvPr/>
        </p:nvPicPr>
        <p:blipFill>
          <a:blip r:embed="rId2">
            <a:extLst>
              <a:ext uri="{28A0092B-C50C-407E-A947-70E740481C1C}">
                <a14:useLocalDpi xmlns:a14="http://schemas.microsoft.com/office/drawing/2010/main" val="0"/>
              </a:ext>
            </a:extLst>
          </a:blip>
          <a:srcRect t="2081" r="14275" b="50043"/>
          <a:stretch>
            <a:fillRect/>
          </a:stretch>
        </p:blipFill>
        <p:spPr bwMode="auto">
          <a:xfrm>
            <a:off x="6781800" y="4343400"/>
            <a:ext cx="2093913"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3" name="Rectangle 7"/>
          <p:cNvSpPr>
            <a:spLocks noChangeArrowheads="1"/>
          </p:cNvSpPr>
          <p:nvPr/>
        </p:nvSpPr>
        <p:spPr bwMode="auto">
          <a:xfrm>
            <a:off x="165100" y="1257300"/>
            <a:ext cx="3035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atin typeface="Arial" charset="0"/>
                <a:cs typeface="+mn-cs"/>
              </a:rPr>
              <a:t>Longitudinal sections</a:t>
            </a:r>
          </a:p>
        </p:txBody>
      </p:sp>
      <p:sp>
        <p:nvSpPr>
          <p:cNvPr id="14344" name="Rectangle 8"/>
          <p:cNvSpPr>
            <a:spLocks noChangeArrowheads="1"/>
          </p:cNvSpPr>
          <p:nvPr/>
        </p:nvSpPr>
        <p:spPr bwMode="auto">
          <a:xfrm>
            <a:off x="6705600" y="1257300"/>
            <a:ext cx="2184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atin typeface="Arial" charset="0"/>
                <a:cs typeface="+mn-cs"/>
              </a:rPr>
              <a:t>Cross sections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971800" y="381000"/>
            <a:ext cx="370522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Arial" charset="0"/>
                <a:cs typeface="+mn-cs"/>
              </a:rPr>
              <a:t>Early (Ventral) Migration</a:t>
            </a:r>
          </a:p>
          <a:p>
            <a:pPr eaLnBrk="1" hangingPunct="1">
              <a:defRPr/>
            </a:pPr>
            <a:endParaRPr lang="en-US" b="1">
              <a:latin typeface="Arial" charset="0"/>
              <a:cs typeface="+mn-cs"/>
            </a:endParaRPr>
          </a:p>
        </p:txBody>
      </p:sp>
      <p:sp>
        <p:nvSpPr>
          <p:cNvPr id="15363" name="Text Box 3"/>
          <p:cNvSpPr txBox="1">
            <a:spLocks noChangeArrowheads="1"/>
          </p:cNvSpPr>
          <p:nvPr/>
        </p:nvSpPr>
        <p:spPr bwMode="auto">
          <a:xfrm>
            <a:off x="838200" y="2209800"/>
            <a:ext cx="3886200" cy="337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a:latin typeface="Arial" charset="0"/>
                <a:cs typeface="+mn-cs"/>
              </a:rPr>
              <a:t>Extracellular matrix and cell surface</a:t>
            </a:r>
          </a:p>
          <a:p>
            <a:pPr eaLnBrk="1" hangingPunct="1">
              <a:spcBef>
                <a:spcPct val="50000"/>
              </a:spcBef>
              <a:defRPr/>
            </a:pPr>
            <a:endParaRPr lang="en-US" b="1">
              <a:latin typeface="Arial" charset="0"/>
              <a:cs typeface="+mn-cs"/>
            </a:endParaRPr>
          </a:p>
          <a:p>
            <a:pPr eaLnBrk="1" hangingPunct="1">
              <a:spcBef>
                <a:spcPct val="50000"/>
              </a:spcBef>
              <a:defRPr/>
            </a:pPr>
            <a:r>
              <a:rPr lang="en-US" b="1">
                <a:latin typeface="Arial" charset="0"/>
                <a:cs typeface="+mn-cs"/>
              </a:rPr>
              <a:t>and</a:t>
            </a:r>
          </a:p>
          <a:p>
            <a:pPr eaLnBrk="1" hangingPunct="1">
              <a:spcBef>
                <a:spcPct val="50000"/>
              </a:spcBef>
              <a:defRPr/>
            </a:pPr>
            <a:endParaRPr lang="en-US" b="1">
              <a:latin typeface="Arial" charset="0"/>
              <a:cs typeface="+mn-cs"/>
            </a:endParaRPr>
          </a:p>
          <a:p>
            <a:pPr eaLnBrk="1" hangingPunct="1">
              <a:spcBef>
                <a:spcPct val="50000"/>
              </a:spcBef>
              <a:defRPr/>
            </a:pPr>
            <a:r>
              <a:rPr lang="en-US" b="1">
                <a:latin typeface="Arial" charset="0"/>
                <a:cs typeface="+mn-cs"/>
              </a:rPr>
              <a:t>Diffusible (chemotactic) factors</a:t>
            </a:r>
          </a:p>
        </p:txBody>
      </p:sp>
      <p:pic>
        <p:nvPicPr>
          <p:cNvPr id="33795" name="Picture 4" descr="the matrix.tiff                                                000A2F9DMacintosh HD                   C4AC2B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71600"/>
            <a:ext cx="37465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28600"/>
            <a:ext cx="7772400" cy="1143000"/>
          </a:xfrm>
        </p:spPr>
        <p:txBody>
          <a:bodyPr/>
          <a:lstStyle/>
          <a:p>
            <a:pPr eaLnBrk="1" hangingPunct="1">
              <a:defRPr/>
            </a:pPr>
            <a:r>
              <a:rPr lang="en-US" sz="3600" smtClean="0">
                <a:cs typeface="+mj-cs"/>
              </a:rPr>
              <a:t>Extracellular matrix and cell surface</a:t>
            </a:r>
            <a:endParaRPr lang="en-US" smtClean="0">
              <a:cs typeface="+mj-cs"/>
            </a:endParaRPr>
          </a:p>
        </p:txBody>
      </p:sp>
      <p:sp>
        <p:nvSpPr>
          <p:cNvPr id="16387" name="Text Box 3"/>
          <p:cNvSpPr txBox="1">
            <a:spLocks noChangeArrowheads="1"/>
          </p:cNvSpPr>
          <p:nvPr/>
        </p:nvSpPr>
        <p:spPr bwMode="auto">
          <a:xfrm>
            <a:off x="762000" y="1676400"/>
            <a:ext cx="7696200" cy="4154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dirty="0">
                <a:latin typeface="Arial" charset="0"/>
                <a:cs typeface="+mn-cs"/>
              </a:rPr>
              <a:t>fibronectin, laminin</a:t>
            </a:r>
            <a:r>
              <a:rPr lang="en-US" dirty="0">
                <a:latin typeface="Arial" charset="0"/>
                <a:cs typeface="+mn-cs"/>
              </a:rPr>
              <a:t> </a:t>
            </a:r>
            <a:br>
              <a:rPr lang="en-US" dirty="0">
                <a:latin typeface="Arial" charset="0"/>
                <a:cs typeface="+mn-cs"/>
              </a:rPr>
            </a:br>
            <a:r>
              <a:rPr lang="en-US" dirty="0">
                <a:latin typeface="Arial" charset="0"/>
                <a:cs typeface="+mn-cs"/>
              </a:rPr>
              <a:t>expressed in both anterior and posterior sclerotome</a:t>
            </a:r>
          </a:p>
          <a:p>
            <a:pPr eaLnBrk="1" hangingPunct="1">
              <a:spcBef>
                <a:spcPct val="50000"/>
              </a:spcBef>
              <a:defRPr/>
            </a:pPr>
            <a:endParaRPr lang="en-US" b="1" dirty="0">
              <a:latin typeface="Arial" charset="0"/>
              <a:cs typeface="+mn-cs"/>
            </a:endParaRPr>
          </a:p>
          <a:p>
            <a:pPr eaLnBrk="1" hangingPunct="1">
              <a:spcBef>
                <a:spcPct val="50000"/>
              </a:spcBef>
              <a:defRPr/>
            </a:pPr>
            <a:r>
              <a:rPr lang="en-US" b="1" dirty="0">
                <a:latin typeface="Arial" charset="0"/>
                <a:cs typeface="+mn-cs"/>
              </a:rPr>
              <a:t>thrombospondin - </a:t>
            </a:r>
            <a:r>
              <a:rPr lang="en-US" dirty="0">
                <a:latin typeface="Arial" charset="0"/>
                <a:cs typeface="+mn-cs"/>
              </a:rPr>
              <a:t>specifically expressed in anterior sclerotome - supports neural crest migration</a:t>
            </a:r>
          </a:p>
          <a:p>
            <a:pPr eaLnBrk="1" hangingPunct="1">
              <a:spcBef>
                <a:spcPct val="50000"/>
              </a:spcBef>
              <a:defRPr/>
            </a:pPr>
            <a:endParaRPr lang="en-US" b="1" dirty="0">
              <a:latin typeface="Arial" charset="0"/>
              <a:cs typeface="+mn-cs"/>
            </a:endParaRPr>
          </a:p>
          <a:p>
            <a:pPr eaLnBrk="1" hangingPunct="1">
              <a:spcBef>
                <a:spcPct val="50000"/>
              </a:spcBef>
              <a:defRPr/>
            </a:pPr>
            <a:r>
              <a:rPr lang="en-US" b="1" dirty="0" err="1">
                <a:latin typeface="Arial" charset="0"/>
                <a:cs typeface="+mn-cs"/>
              </a:rPr>
              <a:t>ephrin</a:t>
            </a:r>
            <a:r>
              <a:rPr lang="en-US" b="1" dirty="0">
                <a:latin typeface="Arial" charset="0"/>
                <a:cs typeface="+mn-cs"/>
              </a:rPr>
              <a:t>  - </a:t>
            </a:r>
            <a:r>
              <a:rPr lang="en-US" dirty="0">
                <a:latin typeface="Arial" charset="0"/>
                <a:cs typeface="+mn-cs"/>
              </a:rPr>
              <a:t>cell surface molecule - </a:t>
            </a:r>
            <a:br>
              <a:rPr lang="en-US" dirty="0">
                <a:latin typeface="Arial" charset="0"/>
                <a:cs typeface="+mn-cs"/>
              </a:rPr>
            </a:br>
            <a:r>
              <a:rPr lang="en-US" dirty="0">
                <a:latin typeface="Arial" charset="0"/>
                <a:cs typeface="+mn-cs"/>
              </a:rPr>
              <a:t>expressed in posterior sclerotome - </a:t>
            </a:r>
            <a:br>
              <a:rPr lang="en-US" dirty="0">
                <a:latin typeface="Arial" charset="0"/>
                <a:cs typeface="+mn-cs"/>
              </a:rPr>
            </a:br>
            <a:r>
              <a:rPr lang="en-US" dirty="0">
                <a:latin typeface="Arial" charset="0"/>
                <a:cs typeface="+mn-cs"/>
              </a:rPr>
              <a:t>represses </a:t>
            </a:r>
            <a:r>
              <a:rPr lang="en-US" u="sng" dirty="0" smtClean="0">
                <a:latin typeface="Arial" charset="0"/>
                <a:cs typeface="+mn-cs"/>
              </a:rPr>
              <a:t>early</a:t>
            </a:r>
            <a:r>
              <a:rPr lang="en-US" dirty="0" smtClean="0">
                <a:latin typeface="Arial" charset="0"/>
                <a:cs typeface="+mn-cs"/>
              </a:rPr>
              <a:t> neural </a:t>
            </a:r>
            <a:r>
              <a:rPr lang="en-US" dirty="0">
                <a:latin typeface="Arial" charset="0"/>
                <a:cs typeface="+mn-cs"/>
              </a:rPr>
              <a:t>crest cell migrations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1143000" y="381000"/>
            <a:ext cx="7772400" cy="1143000"/>
          </a:xfrm>
        </p:spPr>
        <p:txBody>
          <a:bodyPr/>
          <a:lstStyle/>
          <a:p>
            <a:pPr eaLnBrk="1" hangingPunct="1">
              <a:defRPr/>
            </a:pPr>
            <a:r>
              <a:rPr lang="en-US" sz="2000" dirty="0" err="1" smtClean="0">
                <a:cs typeface="+mj-cs"/>
              </a:rPr>
              <a:t>Ephrin</a:t>
            </a:r>
            <a:r>
              <a:rPr lang="en-US" sz="2000" dirty="0" smtClean="0">
                <a:cs typeface="+mj-cs"/>
              </a:rPr>
              <a:t> prevents migration of neural crest from ventral migrating cells </a:t>
            </a:r>
          </a:p>
        </p:txBody>
      </p:sp>
      <p:pic>
        <p:nvPicPr>
          <p:cNvPr id="17412" name="Picture 4" descr="devbio8e-fig-13-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1143000"/>
            <a:ext cx="51816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13" name="Text Box 5"/>
          <p:cNvSpPr txBox="1">
            <a:spLocks noChangeArrowheads="1"/>
          </p:cNvSpPr>
          <p:nvPr/>
        </p:nvSpPr>
        <p:spPr bwMode="auto">
          <a:xfrm>
            <a:off x="-22225" y="272415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dirty="0">
                <a:latin typeface="Arial" charset="0"/>
                <a:cs typeface="+mn-cs"/>
              </a:rPr>
              <a:t>P</a:t>
            </a:r>
          </a:p>
        </p:txBody>
      </p:sp>
      <p:sp>
        <p:nvSpPr>
          <p:cNvPr id="17414" name="Text Box 6"/>
          <p:cNvSpPr txBox="1">
            <a:spLocks noChangeArrowheads="1"/>
          </p:cNvSpPr>
          <p:nvPr/>
        </p:nvSpPr>
        <p:spPr bwMode="auto">
          <a:xfrm>
            <a:off x="-22225" y="196215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dirty="0">
                <a:latin typeface="Arial" charset="0"/>
                <a:cs typeface="+mn-cs"/>
              </a:rPr>
              <a:t>A</a:t>
            </a:r>
          </a:p>
        </p:txBody>
      </p:sp>
      <p:sp>
        <p:nvSpPr>
          <p:cNvPr id="35845" name="TextBox 1"/>
          <p:cNvSpPr txBox="1">
            <a:spLocks noChangeArrowheads="1"/>
          </p:cNvSpPr>
          <p:nvPr/>
        </p:nvSpPr>
        <p:spPr bwMode="auto">
          <a:xfrm>
            <a:off x="533400" y="152400"/>
            <a:ext cx="24878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smtClean="0"/>
              <a:t>.</a:t>
            </a:r>
            <a:endParaRPr lang="en-US" sz="2000" dirty="0"/>
          </a:p>
        </p:txBody>
      </p:sp>
      <p:pic>
        <p:nvPicPr>
          <p:cNvPr id="35846" name="Picture 2" descr="DevBio9e-Fig-10-07-2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0019" y="1600200"/>
            <a:ext cx="7567961" cy="5686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sz="3600" smtClean="0">
                <a:cs typeface="+mj-cs"/>
              </a:rPr>
              <a:t>Later (Dorsolateral) Migration</a:t>
            </a:r>
            <a:endParaRPr lang="en-US" smtClean="0">
              <a:cs typeface="+mj-cs"/>
            </a:endParaRPr>
          </a:p>
        </p:txBody>
      </p:sp>
      <p:sp>
        <p:nvSpPr>
          <p:cNvPr id="18435" name="Text Box 3"/>
          <p:cNvSpPr txBox="1">
            <a:spLocks noChangeArrowheads="1"/>
          </p:cNvSpPr>
          <p:nvPr/>
        </p:nvSpPr>
        <p:spPr bwMode="auto">
          <a:xfrm>
            <a:off x="1546225" y="227806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b="1">
              <a:latin typeface="Arial" charset="0"/>
              <a:cs typeface="+mn-cs"/>
            </a:endParaRPr>
          </a:p>
        </p:txBody>
      </p:sp>
      <p:sp>
        <p:nvSpPr>
          <p:cNvPr id="18436" name="Text Box 4"/>
          <p:cNvSpPr txBox="1">
            <a:spLocks noChangeArrowheads="1"/>
          </p:cNvSpPr>
          <p:nvPr/>
        </p:nvSpPr>
        <p:spPr bwMode="auto">
          <a:xfrm>
            <a:off x="304800" y="1524000"/>
            <a:ext cx="5715000" cy="175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b="1" dirty="0">
              <a:latin typeface="Arial" charset="0"/>
              <a:cs typeface="+mn-cs"/>
            </a:endParaRPr>
          </a:p>
          <a:p>
            <a:pPr eaLnBrk="1" hangingPunct="1">
              <a:spcBef>
                <a:spcPct val="50000"/>
              </a:spcBef>
              <a:defRPr/>
            </a:pPr>
            <a:r>
              <a:rPr lang="en-US" dirty="0" err="1">
                <a:latin typeface="Arial" charset="0"/>
                <a:cs typeface="+mn-cs"/>
              </a:rPr>
              <a:t>ephrin</a:t>
            </a:r>
            <a:r>
              <a:rPr lang="en-US" dirty="0">
                <a:latin typeface="Arial" charset="0"/>
                <a:cs typeface="+mn-cs"/>
              </a:rPr>
              <a:t> plays a positive role in supporting migration of the </a:t>
            </a:r>
            <a:r>
              <a:rPr lang="en-US" dirty="0" smtClean="0">
                <a:latin typeface="Arial" charset="0"/>
                <a:cs typeface="+mn-cs"/>
              </a:rPr>
              <a:t>later dorsal </a:t>
            </a:r>
            <a:r>
              <a:rPr lang="en-US" dirty="0">
                <a:latin typeface="Arial" charset="0"/>
                <a:cs typeface="+mn-cs"/>
              </a:rPr>
              <a:t>migrating neural crest cells</a:t>
            </a:r>
            <a:r>
              <a:rPr lang="en-US" b="1" dirty="0">
                <a:latin typeface="Arial" charset="0"/>
                <a:cs typeface="+mn-cs"/>
              </a:rPr>
              <a:t> </a:t>
            </a:r>
          </a:p>
        </p:txBody>
      </p:sp>
      <p:pic>
        <p:nvPicPr>
          <p:cNvPr id="36868" name="Picture 5" descr="C:\Documents and Settings\Pat Estes\Desktop\Gilbert DevBio book\text art\G13020.JPG"/>
          <p:cNvPicPr>
            <a:picLocks noChangeAspect="1" noChangeArrowheads="1"/>
          </p:cNvPicPr>
          <p:nvPr/>
        </p:nvPicPr>
        <p:blipFill>
          <a:blip r:embed="rId2">
            <a:extLst>
              <a:ext uri="{28A0092B-C50C-407E-A947-70E740481C1C}">
                <a14:useLocalDpi xmlns:a14="http://schemas.microsoft.com/office/drawing/2010/main" val="0"/>
              </a:ext>
            </a:extLst>
          </a:blip>
          <a:srcRect t="8640" b="12720"/>
          <a:stretch>
            <a:fillRect/>
          </a:stretch>
        </p:blipFill>
        <p:spPr bwMode="auto">
          <a:xfrm>
            <a:off x="2209800" y="3276600"/>
            <a:ext cx="57912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04800"/>
            <a:ext cx="7772400" cy="1143000"/>
          </a:xfrm>
        </p:spPr>
        <p:txBody>
          <a:bodyPr/>
          <a:lstStyle/>
          <a:p>
            <a:pPr eaLnBrk="1" hangingPunct="1">
              <a:defRPr/>
            </a:pPr>
            <a:r>
              <a:rPr lang="en-US" sz="3600" smtClean="0">
                <a:cs typeface="+mj-cs"/>
              </a:rPr>
              <a:t>Later (Dorsolateral) Migration</a:t>
            </a:r>
            <a:endParaRPr lang="en-US" smtClean="0">
              <a:cs typeface="+mj-cs"/>
            </a:endParaRPr>
          </a:p>
        </p:txBody>
      </p:sp>
      <p:sp>
        <p:nvSpPr>
          <p:cNvPr id="19459" name="Text Box 3"/>
          <p:cNvSpPr txBox="1">
            <a:spLocks noChangeArrowheads="1"/>
          </p:cNvSpPr>
          <p:nvPr/>
        </p:nvSpPr>
        <p:spPr bwMode="auto">
          <a:xfrm>
            <a:off x="1546225" y="227806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b="1">
              <a:latin typeface="Arial" charset="0"/>
              <a:cs typeface="+mn-cs"/>
            </a:endParaRPr>
          </a:p>
        </p:txBody>
      </p:sp>
      <p:sp>
        <p:nvSpPr>
          <p:cNvPr id="19460" name="Text Box 4"/>
          <p:cNvSpPr txBox="1">
            <a:spLocks noChangeArrowheads="1"/>
          </p:cNvSpPr>
          <p:nvPr/>
        </p:nvSpPr>
        <p:spPr bwMode="auto">
          <a:xfrm>
            <a:off x="609600" y="1524000"/>
            <a:ext cx="3581400" cy="466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b="1" dirty="0">
              <a:latin typeface="Arial" charset="0"/>
              <a:cs typeface="+mn-cs"/>
            </a:endParaRPr>
          </a:p>
          <a:p>
            <a:pPr eaLnBrk="1" hangingPunct="1">
              <a:spcBef>
                <a:spcPct val="50000"/>
              </a:spcBef>
              <a:defRPr/>
            </a:pPr>
            <a:r>
              <a:rPr lang="en-US" b="1" dirty="0">
                <a:latin typeface="Arial" charset="0"/>
                <a:cs typeface="+mn-cs"/>
              </a:rPr>
              <a:t>will form melanocyte stem cells -</a:t>
            </a:r>
          </a:p>
          <a:p>
            <a:pPr eaLnBrk="1" hangingPunct="1">
              <a:spcBef>
                <a:spcPct val="50000"/>
              </a:spcBef>
              <a:defRPr/>
            </a:pPr>
            <a:endParaRPr lang="en-US" b="1" dirty="0">
              <a:latin typeface="Arial" charset="0"/>
              <a:cs typeface="+mn-cs"/>
            </a:endParaRPr>
          </a:p>
          <a:p>
            <a:pPr eaLnBrk="1" hangingPunct="1">
              <a:spcBef>
                <a:spcPct val="50000"/>
              </a:spcBef>
              <a:defRPr/>
            </a:pPr>
            <a:r>
              <a:rPr lang="en-US" sz="2000" dirty="0">
                <a:latin typeface="Arial" charset="0"/>
                <a:cs typeface="+mn-cs"/>
              </a:rPr>
              <a:t>migrate into hair </a:t>
            </a:r>
            <a:r>
              <a:rPr lang="en-US" sz="2000" dirty="0" err="1">
                <a:latin typeface="Arial" charset="0"/>
                <a:cs typeface="+mn-cs"/>
              </a:rPr>
              <a:t>folicle</a:t>
            </a:r>
            <a:endParaRPr lang="en-US" sz="2000" dirty="0">
              <a:latin typeface="Arial" charset="0"/>
              <a:cs typeface="+mn-cs"/>
            </a:endParaRPr>
          </a:p>
          <a:p>
            <a:pPr eaLnBrk="1" hangingPunct="1">
              <a:spcBef>
                <a:spcPct val="50000"/>
              </a:spcBef>
              <a:defRPr/>
            </a:pPr>
            <a:r>
              <a:rPr lang="en-US" sz="2000" dirty="0">
                <a:latin typeface="Arial" charset="0"/>
                <a:cs typeface="+mn-cs"/>
              </a:rPr>
              <a:t>occupy the bulge - stem cell niche</a:t>
            </a:r>
          </a:p>
          <a:p>
            <a:pPr eaLnBrk="1" hangingPunct="1">
              <a:spcBef>
                <a:spcPct val="50000"/>
              </a:spcBef>
              <a:defRPr/>
            </a:pPr>
            <a:r>
              <a:rPr lang="en-US" sz="2000" dirty="0">
                <a:latin typeface="Arial" charset="0"/>
                <a:cs typeface="+mn-cs"/>
              </a:rPr>
              <a:t>some migrate out of the niche to bulb at each hair growth cycle</a:t>
            </a:r>
          </a:p>
          <a:p>
            <a:pPr eaLnBrk="1" hangingPunct="1">
              <a:spcBef>
                <a:spcPct val="50000"/>
              </a:spcBef>
              <a:defRPr/>
            </a:pPr>
            <a:r>
              <a:rPr lang="en-US" sz="2000" dirty="0">
                <a:latin typeface="Arial" charset="0"/>
                <a:cs typeface="+mn-cs"/>
              </a:rPr>
              <a:t>pigment the hair</a:t>
            </a:r>
            <a:endParaRPr lang="en-US" b="1" dirty="0">
              <a:latin typeface="Arial" charset="0"/>
              <a:cs typeface="+mn-cs"/>
            </a:endParaRPr>
          </a:p>
        </p:txBody>
      </p:sp>
      <p:pic>
        <p:nvPicPr>
          <p:cNvPr id="19461" name="Picture 5" descr="devbio8e-fig-13-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700" y="1676400"/>
            <a:ext cx="6324600" cy="4743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r>
              <a:rPr lang="en-US" sz="4000"/>
              <a:t>Development of the Mammalian Central Nervous System</a:t>
            </a:r>
            <a:endParaRPr lang="en-US"/>
          </a:p>
        </p:txBody>
      </p:sp>
    </p:spTree>
    <p:extLst>
      <p:ext uri="{BB962C8B-B14F-4D97-AF65-F5344CB8AC3E}">
        <p14:creationId xmlns:p14="http://schemas.microsoft.com/office/powerpoint/2010/main" val="282796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Text Box 3"/>
          <p:cNvSpPr txBox="1">
            <a:spLocks noChangeArrowheads="1"/>
          </p:cNvSpPr>
          <p:nvPr/>
        </p:nvSpPr>
        <p:spPr bwMode="auto">
          <a:xfrm>
            <a:off x="533400" y="2438400"/>
            <a:ext cx="8305800" cy="3925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latin typeface="Times" charset="0"/>
                <a:cs typeface="+mn-cs"/>
              </a:rPr>
              <a:t>For the real amazement, if you wish to be amazed, is this process. You start out as a single cell derived from the coupling of a sperm and an egg; this divides in two, then four, then eight, and so on, and at a certain stage there emerges a single cell which has as all its progeny the human brain.  The mere existence of such a cell should be one of the great astonishments of the earth. People ought to be walking around all day, all through their waking hours calling to each other in endless wonderment, talking of nothing else except that cell. </a:t>
            </a:r>
          </a:p>
          <a:p>
            <a:pPr>
              <a:spcBef>
                <a:spcPct val="50000"/>
              </a:spcBef>
              <a:defRPr/>
            </a:pPr>
            <a:r>
              <a:rPr lang="en-US" b="0">
                <a:latin typeface="Times" charset="0"/>
                <a:cs typeface="+mn-cs"/>
              </a:rPr>
              <a:t>LEWIS THOMAS (1979)</a:t>
            </a:r>
          </a:p>
        </p:txBody>
      </p:sp>
      <p:sp>
        <p:nvSpPr>
          <p:cNvPr id="347140" name="Rectangle 4"/>
          <p:cNvSpPr>
            <a:spLocks noGrp="1" noChangeArrowheads="1"/>
          </p:cNvSpPr>
          <p:nvPr>
            <p:ph type="title"/>
          </p:nvPr>
        </p:nvSpPr>
        <p:spPr/>
        <p:txBody>
          <a:bodyPr/>
          <a:lstStyle/>
          <a:p>
            <a:pPr eaLnBrk="1" hangingPunct="1">
              <a:defRPr/>
            </a:pPr>
            <a:r>
              <a:rPr lang="en-US" sz="4000" smtClean="0">
                <a:cs typeface="+mj-cs"/>
              </a:rPr>
              <a:t>Development of the Mammalian Central Nervous System</a:t>
            </a:r>
          </a:p>
        </p:txBody>
      </p:sp>
    </p:spTree>
    <p:extLst>
      <p:ext uri="{BB962C8B-B14F-4D97-AF65-F5344CB8AC3E}">
        <p14:creationId xmlns:p14="http://schemas.microsoft.com/office/powerpoint/2010/main" val="673695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8600"/>
            <a:ext cx="7772400" cy="1470025"/>
          </a:xfrm>
        </p:spPr>
        <p:txBody>
          <a:bodyPr/>
          <a:lstStyle/>
          <a:p>
            <a:r>
              <a:rPr lang="en-US" sz="2800" dirty="0" smtClean="0"/>
              <a:t>Neural Crest: the history of your face</a:t>
            </a:r>
            <a:endParaRPr lang="en-US" sz="2800" dirty="0"/>
          </a:p>
        </p:txBody>
      </p:sp>
      <p:pic>
        <p:nvPicPr>
          <p:cNvPr id="1026" name="Picture 2" descr="Image result for in yo face image fu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286000"/>
            <a:ext cx="3810000" cy="377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877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905000"/>
            <a:ext cx="2967479" cy="461665"/>
          </a:xfrm>
          <a:prstGeom prst="rect">
            <a:avLst/>
          </a:prstGeom>
          <a:noFill/>
        </p:spPr>
        <p:txBody>
          <a:bodyPr wrap="none" rtlCol="0">
            <a:spAutoFit/>
          </a:bodyPr>
          <a:lstStyle/>
          <a:p>
            <a:r>
              <a:rPr lang="en-US" dirty="0" smtClean="0"/>
              <a:t>Axonal pathfinding</a:t>
            </a:r>
            <a:endParaRPr lang="en-US" dirty="0"/>
          </a:p>
        </p:txBody>
      </p:sp>
    </p:spTree>
    <p:extLst>
      <p:ext uri="{BB962C8B-B14F-4D97-AF65-F5344CB8AC3E}">
        <p14:creationId xmlns:p14="http://schemas.microsoft.com/office/powerpoint/2010/main" val="12729323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p:\gilbert ircdfigures\ch12\devbio7e12240.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8228013" cy="617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6051" name="Rectangle 3"/>
          <p:cNvSpPr>
            <a:spLocks noGrp="1" noChangeArrowheads="1"/>
          </p:cNvSpPr>
          <p:nvPr>
            <p:ph type="title"/>
          </p:nvPr>
        </p:nvSpPr>
        <p:spPr>
          <a:xfrm>
            <a:off x="685800" y="0"/>
            <a:ext cx="7772400" cy="1143000"/>
          </a:xfrm>
        </p:spPr>
        <p:txBody>
          <a:bodyPr/>
          <a:lstStyle/>
          <a:p>
            <a:r>
              <a:rPr lang="en-US" sz="2400" b="1"/>
              <a:t>Axon Growth Cones</a:t>
            </a:r>
          </a:p>
        </p:txBody>
      </p:sp>
      <p:sp>
        <p:nvSpPr>
          <p:cNvPr id="386052" name="Text Box 4"/>
          <p:cNvSpPr txBox="1">
            <a:spLocks noChangeArrowheads="1"/>
          </p:cNvSpPr>
          <p:nvPr/>
        </p:nvSpPr>
        <p:spPr bwMode="auto">
          <a:xfrm>
            <a:off x="5334000" y="5181600"/>
            <a:ext cx="40386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2000" b="0"/>
              <a:t>Green= actin</a:t>
            </a:r>
          </a:p>
          <a:p>
            <a:pPr eaLnBrk="0" hangingPunct="0"/>
            <a:r>
              <a:rPr lang="en-US" sz="2000" b="0"/>
              <a:t>Red= tubulin</a:t>
            </a:r>
          </a:p>
        </p:txBody>
      </p:sp>
      <p:sp>
        <p:nvSpPr>
          <p:cNvPr id="386053" name="Text Box 5"/>
          <p:cNvSpPr txBox="1">
            <a:spLocks noChangeArrowheads="1"/>
          </p:cNvSpPr>
          <p:nvPr/>
        </p:nvSpPr>
        <p:spPr bwMode="auto">
          <a:xfrm>
            <a:off x="914400" y="5486400"/>
            <a:ext cx="30575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Pulling and sensing</a:t>
            </a:r>
          </a:p>
        </p:txBody>
      </p:sp>
      <p:sp>
        <p:nvSpPr>
          <p:cNvPr id="3" name="TextBox 2"/>
          <p:cNvSpPr txBox="1"/>
          <p:nvPr/>
        </p:nvSpPr>
        <p:spPr>
          <a:xfrm>
            <a:off x="6400800" y="6396335"/>
            <a:ext cx="1500732" cy="461665"/>
          </a:xfrm>
          <a:prstGeom prst="rect">
            <a:avLst/>
          </a:prstGeom>
          <a:noFill/>
        </p:spPr>
        <p:txBody>
          <a:bodyPr wrap="none" rtlCol="0">
            <a:spAutoFit/>
          </a:bodyPr>
          <a:lstStyle/>
          <a:p>
            <a:r>
              <a:rPr lang="en-US" dirty="0" smtClean="0"/>
              <a:t>Fig 15.24</a:t>
            </a:r>
            <a:endParaRPr lang="en-US" dirty="0"/>
          </a:p>
        </p:txBody>
      </p:sp>
    </p:spTree>
    <p:extLst>
      <p:ext uri="{BB962C8B-B14F-4D97-AF65-F5344CB8AC3E}">
        <p14:creationId xmlns:p14="http://schemas.microsoft.com/office/powerpoint/2010/main" val="3727413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G12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620000" cy="5715000"/>
          </a:xfrm>
          <a:prstGeom prst="rect">
            <a:avLst/>
          </a:prstGeom>
          <a:noFill/>
          <a:extLst>
            <a:ext uri="{909E8E84-426E-40dd-AFC4-6F175D3DCCD1}">
              <a14:hiddenFill xmlns="" xmlns:a14="http://schemas.microsoft.com/office/drawing/2010/main">
                <a:solidFill>
                  <a:srgbClr val="FFFFFF"/>
                </a:solidFill>
              </a14:hiddenFill>
            </a:ext>
          </a:extLst>
        </p:spPr>
      </p:pic>
      <p:sp>
        <p:nvSpPr>
          <p:cNvPr id="385027" name="Text Box 3"/>
          <p:cNvSpPr txBox="1">
            <a:spLocks noChangeArrowheads="1"/>
          </p:cNvSpPr>
          <p:nvPr/>
        </p:nvSpPr>
        <p:spPr bwMode="auto">
          <a:xfrm>
            <a:off x="3810000" y="609600"/>
            <a:ext cx="4343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1800" b="0"/>
              <a:t>Axonal outgrowth involves a specialized structure called the growth cone</a:t>
            </a:r>
          </a:p>
        </p:txBody>
      </p:sp>
      <p:sp>
        <p:nvSpPr>
          <p:cNvPr id="385028" name="Line 4"/>
          <p:cNvSpPr>
            <a:spLocks noChangeShapeType="1"/>
          </p:cNvSpPr>
          <p:nvPr/>
        </p:nvSpPr>
        <p:spPr bwMode="auto">
          <a:xfrm>
            <a:off x="6934200" y="1295400"/>
            <a:ext cx="533400" cy="1371600"/>
          </a:xfrm>
          <a:prstGeom prst="line">
            <a:avLst/>
          </a:prstGeom>
          <a:noFill/>
          <a:ln w="25400">
            <a:solidFill>
              <a:schemeClr val="tx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969926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3048000" y="304800"/>
            <a:ext cx="26717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Axonal Guidance</a:t>
            </a:r>
          </a:p>
        </p:txBody>
      </p:sp>
      <p:sp>
        <p:nvSpPr>
          <p:cNvPr id="388099" name="Text Box 3"/>
          <p:cNvSpPr txBox="1">
            <a:spLocks noChangeArrowheads="1"/>
          </p:cNvSpPr>
          <p:nvPr/>
        </p:nvSpPr>
        <p:spPr bwMode="auto">
          <a:xfrm>
            <a:off x="152400" y="955675"/>
            <a:ext cx="8991600" cy="447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fontAlgn="base">
              <a:spcBef>
                <a:spcPct val="0"/>
              </a:spcBef>
              <a:spcAft>
                <a:spcPct val="0"/>
              </a:spcAft>
              <a:defRPr sz="2400">
                <a:solidFill>
                  <a:schemeClr val="tx1"/>
                </a:solidFill>
                <a:latin typeface="Arial" charset="0"/>
                <a:ea typeface="ＭＳ Ｐゴシック" charset="0"/>
              </a:defRPr>
            </a:lvl6pPr>
            <a:lvl7pPr marL="3200400" indent="-457200" fontAlgn="base">
              <a:spcBef>
                <a:spcPct val="0"/>
              </a:spcBef>
              <a:spcAft>
                <a:spcPct val="0"/>
              </a:spcAft>
              <a:defRPr sz="2400">
                <a:solidFill>
                  <a:schemeClr val="tx1"/>
                </a:solidFill>
                <a:latin typeface="Arial" charset="0"/>
                <a:ea typeface="ＭＳ Ｐゴシック" charset="0"/>
              </a:defRPr>
            </a:lvl7pPr>
            <a:lvl8pPr marL="3657600" indent="-457200" fontAlgn="base">
              <a:spcBef>
                <a:spcPct val="0"/>
              </a:spcBef>
              <a:spcAft>
                <a:spcPct val="0"/>
              </a:spcAft>
              <a:defRPr sz="2400">
                <a:solidFill>
                  <a:schemeClr val="tx1"/>
                </a:solidFill>
                <a:latin typeface="Arial" charset="0"/>
                <a:ea typeface="ＭＳ Ｐゴシック" charset="0"/>
              </a:defRPr>
            </a:lvl8pPr>
            <a:lvl9pPr marL="4114800" indent="-457200" fontAlgn="base">
              <a:spcBef>
                <a:spcPct val="0"/>
              </a:spcBef>
              <a:spcAft>
                <a:spcPct val="0"/>
              </a:spcAft>
              <a:defRPr sz="2400">
                <a:solidFill>
                  <a:schemeClr val="tx1"/>
                </a:solidFill>
                <a:latin typeface="Arial" charset="0"/>
                <a:ea typeface="ＭＳ Ｐゴシック" charset="0"/>
              </a:defRPr>
            </a:lvl9pPr>
          </a:lstStyle>
          <a:p>
            <a:endParaRPr lang="en-US" b="0"/>
          </a:p>
          <a:p>
            <a:r>
              <a:rPr lang="en-US" b="0"/>
              <a:t>3 steps:</a:t>
            </a:r>
          </a:p>
          <a:p>
            <a:endParaRPr lang="en-US" b="0"/>
          </a:p>
          <a:p>
            <a:r>
              <a:rPr lang="en-US"/>
              <a:t>Pathway selection</a:t>
            </a:r>
            <a:r>
              <a:rPr lang="en-US" b="0"/>
              <a:t> – axons travel along route to particular 				   region</a:t>
            </a:r>
          </a:p>
          <a:p>
            <a:endParaRPr lang="en-US" b="0"/>
          </a:p>
          <a:p>
            <a:r>
              <a:rPr lang="en-US"/>
              <a:t>Target selection</a:t>
            </a:r>
            <a:r>
              <a:rPr lang="en-US" b="0"/>
              <a:t> – axons reach correct area and recognize and 			bind to cells and form stable connections</a:t>
            </a:r>
          </a:p>
          <a:p>
            <a:endParaRPr lang="en-US" b="0"/>
          </a:p>
          <a:p>
            <a:r>
              <a:rPr lang="en-US"/>
              <a:t>Address selection</a:t>
            </a:r>
            <a:r>
              <a:rPr lang="en-US" b="0"/>
              <a:t> – initial patterns refined and each axon binds 			   to small subset of targets</a:t>
            </a:r>
          </a:p>
          <a:p>
            <a:endParaRPr lang="en-US" b="0"/>
          </a:p>
        </p:txBody>
      </p:sp>
    </p:spTree>
    <p:extLst>
      <p:ext uri="{BB962C8B-B14F-4D97-AF65-F5344CB8AC3E}">
        <p14:creationId xmlns:p14="http://schemas.microsoft.com/office/powerpoint/2010/main" val="4125011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ext Box 2"/>
          <p:cNvSpPr txBox="1">
            <a:spLocks noChangeArrowheads="1"/>
          </p:cNvSpPr>
          <p:nvPr/>
        </p:nvSpPr>
        <p:spPr bwMode="auto">
          <a:xfrm>
            <a:off x="1447800" y="838200"/>
            <a:ext cx="5378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Cell adhesion and contact guidance</a:t>
            </a:r>
          </a:p>
        </p:txBody>
      </p:sp>
      <p:sp>
        <p:nvSpPr>
          <p:cNvPr id="390147" name="Text Box 3"/>
          <p:cNvSpPr txBox="1">
            <a:spLocks noChangeArrowheads="1"/>
          </p:cNvSpPr>
          <p:nvPr/>
        </p:nvSpPr>
        <p:spPr bwMode="auto">
          <a:xfrm>
            <a:off x="609600" y="2133600"/>
            <a:ext cx="8534400" cy="337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fontAlgn="base">
              <a:spcBef>
                <a:spcPct val="0"/>
              </a:spcBef>
              <a:spcAft>
                <a:spcPct val="0"/>
              </a:spcAft>
              <a:defRPr sz="2400">
                <a:solidFill>
                  <a:schemeClr val="tx1"/>
                </a:solidFill>
                <a:latin typeface="Arial" charset="0"/>
                <a:ea typeface="ＭＳ Ｐゴシック" charset="0"/>
              </a:defRPr>
            </a:lvl6pPr>
            <a:lvl7pPr marL="3200400" indent="-457200" fontAlgn="base">
              <a:spcBef>
                <a:spcPct val="0"/>
              </a:spcBef>
              <a:spcAft>
                <a:spcPct val="0"/>
              </a:spcAft>
              <a:defRPr sz="2400">
                <a:solidFill>
                  <a:schemeClr val="tx1"/>
                </a:solidFill>
                <a:latin typeface="Arial" charset="0"/>
                <a:ea typeface="ＭＳ Ｐゴシック" charset="0"/>
              </a:defRPr>
            </a:lvl7pPr>
            <a:lvl8pPr marL="3657600" indent="-457200" fontAlgn="base">
              <a:spcBef>
                <a:spcPct val="0"/>
              </a:spcBef>
              <a:spcAft>
                <a:spcPct val="0"/>
              </a:spcAft>
              <a:defRPr sz="2400">
                <a:solidFill>
                  <a:schemeClr val="tx1"/>
                </a:solidFill>
                <a:latin typeface="Arial" charset="0"/>
                <a:ea typeface="ＭＳ Ｐゴシック" charset="0"/>
              </a:defRPr>
            </a:lvl8pPr>
            <a:lvl9pPr marL="4114800" indent="-457200" fontAlgn="base">
              <a:spcBef>
                <a:spcPct val="0"/>
              </a:spcBef>
              <a:spcAft>
                <a:spcPct val="0"/>
              </a:spcAft>
              <a:defRPr sz="2400">
                <a:solidFill>
                  <a:schemeClr val="tx1"/>
                </a:solidFill>
                <a:latin typeface="Arial" charset="0"/>
                <a:ea typeface="ＭＳ Ｐゴシック" charset="0"/>
              </a:defRPr>
            </a:lvl9pPr>
          </a:lstStyle>
          <a:p>
            <a:r>
              <a:rPr lang="en-US" b="0"/>
              <a:t>Migrational cues come from</a:t>
            </a:r>
          </a:p>
          <a:p>
            <a:r>
              <a:rPr lang="en-US" b="0"/>
              <a:t> </a:t>
            </a:r>
          </a:p>
          <a:p>
            <a:r>
              <a:rPr lang="en-US" b="0"/>
              <a:t>		</a:t>
            </a:r>
          </a:p>
          <a:p>
            <a:r>
              <a:rPr lang="en-US" b="0"/>
              <a:t>		extracellular matrix or </a:t>
            </a:r>
          </a:p>
          <a:p>
            <a:r>
              <a:rPr lang="en-US" b="0"/>
              <a:t>		adjacent cell surfaces</a:t>
            </a:r>
          </a:p>
          <a:p>
            <a:endParaRPr lang="en-US" b="0"/>
          </a:p>
          <a:p>
            <a:pPr>
              <a:buFont typeface="Times" charset="0"/>
              <a:buNone/>
            </a:pPr>
            <a:endParaRPr lang="en-US" b="0"/>
          </a:p>
          <a:p>
            <a:pPr>
              <a:buFontTx/>
              <a:buChar char="•"/>
            </a:pPr>
            <a:r>
              <a:rPr lang="en-US" b="0"/>
              <a:t>signals can be attractive or repulsive depending on cell type and developmental stage</a:t>
            </a:r>
          </a:p>
        </p:txBody>
      </p:sp>
    </p:spTree>
    <p:extLst>
      <p:ext uri="{BB962C8B-B14F-4D97-AF65-F5344CB8AC3E}">
        <p14:creationId xmlns:p14="http://schemas.microsoft.com/office/powerpoint/2010/main" val="2879215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2057400" y="990600"/>
            <a:ext cx="6019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t>Target selection and Address Selection (Refinement)</a:t>
            </a:r>
          </a:p>
        </p:txBody>
      </p:sp>
      <p:sp>
        <p:nvSpPr>
          <p:cNvPr id="402435" name="Text Box 3"/>
          <p:cNvSpPr txBox="1">
            <a:spLocks noChangeArrowheads="1"/>
          </p:cNvSpPr>
          <p:nvPr/>
        </p:nvSpPr>
        <p:spPr bwMode="auto">
          <a:xfrm>
            <a:off x="1752600" y="1676400"/>
            <a:ext cx="6172200" cy="301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609600" indent="-609600">
              <a:defRPr sz="2400">
                <a:solidFill>
                  <a:schemeClr val="tx1"/>
                </a:solidFill>
                <a:latin typeface="Arial" charset="0"/>
                <a:ea typeface="ＭＳ Ｐゴシック" charset="0"/>
              </a:defRPr>
            </a:lvl1pPr>
            <a:lvl2pPr marL="1066800" indent="-609600">
              <a:defRPr sz="2400">
                <a:solidFill>
                  <a:schemeClr val="tx1"/>
                </a:solidFill>
                <a:latin typeface="Arial" charset="0"/>
                <a:ea typeface="ＭＳ Ｐゴシック" charset="0"/>
              </a:defRPr>
            </a:lvl2pPr>
            <a:lvl3pPr marL="1524000" indent="-609600">
              <a:defRPr sz="2400">
                <a:solidFill>
                  <a:schemeClr val="tx1"/>
                </a:solidFill>
                <a:latin typeface="Arial" charset="0"/>
                <a:ea typeface="ＭＳ Ｐゴシック" charset="0"/>
              </a:defRPr>
            </a:lvl3pPr>
            <a:lvl4pPr marL="1981200" indent="-609600">
              <a:defRPr sz="2400">
                <a:solidFill>
                  <a:schemeClr val="tx1"/>
                </a:solidFill>
                <a:latin typeface="Arial" charset="0"/>
                <a:ea typeface="ＭＳ Ｐゴシック" charset="0"/>
              </a:defRPr>
            </a:lvl4pPr>
            <a:lvl5pPr marL="2438400" indent="-609600">
              <a:defRPr sz="2400">
                <a:solidFill>
                  <a:schemeClr val="tx1"/>
                </a:solidFill>
                <a:latin typeface="Arial" charset="0"/>
                <a:ea typeface="ＭＳ Ｐゴシック" charset="0"/>
              </a:defRPr>
            </a:lvl5pPr>
            <a:lvl6pPr marL="2895600" indent="-609600" fontAlgn="base">
              <a:spcBef>
                <a:spcPct val="0"/>
              </a:spcBef>
              <a:spcAft>
                <a:spcPct val="0"/>
              </a:spcAft>
              <a:defRPr sz="2400">
                <a:solidFill>
                  <a:schemeClr val="tx1"/>
                </a:solidFill>
                <a:latin typeface="Arial" charset="0"/>
                <a:ea typeface="ＭＳ Ｐゴシック" charset="0"/>
              </a:defRPr>
            </a:lvl6pPr>
            <a:lvl7pPr marL="3352800" indent="-609600" fontAlgn="base">
              <a:spcBef>
                <a:spcPct val="0"/>
              </a:spcBef>
              <a:spcAft>
                <a:spcPct val="0"/>
              </a:spcAft>
              <a:defRPr sz="2400">
                <a:solidFill>
                  <a:schemeClr val="tx1"/>
                </a:solidFill>
                <a:latin typeface="Arial" charset="0"/>
                <a:ea typeface="ＭＳ Ｐゴシック" charset="0"/>
              </a:defRPr>
            </a:lvl7pPr>
            <a:lvl8pPr marL="3810000" indent="-609600" fontAlgn="base">
              <a:spcBef>
                <a:spcPct val="0"/>
              </a:spcBef>
              <a:spcAft>
                <a:spcPct val="0"/>
              </a:spcAft>
              <a:defRPr sz="2400">
                <a:solidFill>
                  <a:schemeClr val="tx1"/>
                </a:solidFill>
                <a:latin typeface="Arial" charset="0"/>
                <a:ea typeface="ＭＳ Ｐゴシック" charset="0"/>
              </a:defRPr>
            </a:lvl8pPr>
            <a:lvl9pPr marL="4267200" indent="-609600" fontAlgn="base">
              <a:spcBef>
                <a:spcPct val="0"/>
              </a:spcBef>
              <a:spcAft>
                <a:spcPct val="0"/>
              </a:spcAft>
              <a:defRPr sz="2400">
                <a:solidFill>
                  <a:schemeClr val="tx1"/>
                </a:solidFill>
                <a:latin typeface="Arial" charset="0"/>
                <a:ea typeface="ＭＳ Ｐゴシック" charset="0"/>
              </a:defRPr>
            </a:lvl9pPr>
          </a:lstStyle>
          <a:p>
            <a:endParaRPr lang="en-US" b="0"/>
          </a:p>
          <a:p>
            <a:pPr>
              <a:buFontTx/>
              <a:buChar char="•"/>
            </a:pPr>
            <a:endParaRPr lang="en-US" b="0"/>
          </a:p>
          <a:p>
            <a:pPr>
              <a:buFont typeface="Times" charset="0"/>
              <a:buAutoNum type="romanUcPeriod"/>
            </a:pPr>
            <a:r>
              <a:rPr lang="en-US" b="0"/>
              <a:t>Neurotrophins (secreted factors that guide and support growth or suppress apoptosis)</a:t>
            </a:r>
          </a:p>
          <a:p>
            <a:pPr>
              <a:buFont typeface="Times" charset="0"/>
              <a:buAutoNum type="romanUcPeriod"/>
            </a:pPr>
            <a:endParaRPr lang="en-US" b="0"/>
          </a:p>
          <a:p>
            <a:pPr>
              <a:buFont typeface="Times" charset="0"/>
              <a:buAutoNum type="romanUcPeriod"/>
            </a:pPr>
            <a:r>
              <a:rPr lang="en-US" b="0"/>
              <a:t>Activity dependant mechanisms</a:t>
            </a:r>
          </a:p>
          <a:p>
            <a:pPr>
              <a:buFontTx/>
              <a:buChar char="•"/>
            </a:pPr>
            <a:endParaRPr lang="en-US" b="0"/>
          </a:p>
        </p:txBody>
      </p:sp>
    </p:spTree>
    <p:extLst>
      <p:ext uri="{BB962C8B-B14F-4D97-AF65-F5344CB8AC3E}">
        <p14:creationId xmlns:p14="http://schemas.microsoft.com/office/powerpoint/2010/main" val="9536999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3124200" y="533400"/>
            <a:ext cx="2282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Neurotrophins</a:t>
            </a:r>
          </a:p>
        </p:txBody>
      </p:sp>
      <p:sp>
        <p:nvSpPr>
          <p:cNvPr id="403459" name="Text Box 3"/>
          <p:cNvSpPr txBox="1">
            <a:spLocks noChangeArrowheads="1"/>
          </p:cNvSpPr>
          <p:nvPr/>
        </p:nvSpPr>
        <p:spPr bwMode="auto">
          <a:xfrm>
            <a:off x="457200" y="1065213"/>
            <a:ext cx="8382000" cy="5262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b="0" dirty="0"/>
          </a:p>
          <a:p>
            <a:endParaRPr lang="en-US" b="0" dirty="0"/>
          </a:p>
          <a:p>
            <a:r>
              <a:rPr lang="en-US" b="0" dirty="0"/>
              <a:t>Neurons respond to proteins produced by target cells</a:t>
            </a:r>
          </a:p>
          <a:p>
            <a:endParaRPr lang="en-US" b="0" dirty="0"/>
          </a:p>
          <a:p>
            <a:r>
              <a:rPr lang="en-US" b="0" dirty="0"/>
              <a:t>	</a:t>
            </a:r>
            <a:endParaRPr lang="en-US" dirty="0"/>
          </a:p>
          <a:p>
            <a:endParaRPr lang="en-US" dirty="0"/>
          </a:p>
          <a:p>
            <a:r>
              <a:rPr lang="en-US" b="0" dirty="0"/>
              <a:t>nerve growth factor (NGF)</a:t>
            </a:r>
          </a:p>
          <a:p>
            <a:r>
              <a:rPr lang="en-US" b="0" dirty="0"/>
              <a:t>brain-derived neurotrophic factor (BDNF) 	</a:t>
            </a:r>
          </a:p>
          <a:p>
            <a:r>
              <a:rPr lang="en-US" b="0" dirty="0" err="1"/>
              <a:t>neurotrophin</a:t>
            </a:r>
            <a:r>
              <a:rPr lang="en-US" b="0" dirty="0"/>
              <a:t> 3 (NT-3)</a:t>
            </a:r>
          </a:p>
          <a:p>
            <a:r>
              <a:rPr lang="en-US" b="0" dirty="0" smtClean="0"/>
              <a:t>NT-4/5</a:t>
            </a:r>
          </a:p>
          <a:p>
            <a:endParaRPr lang="en-US" b="0" dirty="0"/>
          </a:p>
          <a:p>
            <a:endParaRPr lang="en-US" b="0" dirty="0"/>
          </a:p>
          <a:p>
            <a:endParaRPr lang="en-US" b="0" dirty="0"/>
          </a:p>
          <a:p>
            <a:endParaRPr lang="en-US" b="0" dirty="0"/>
          </a:p>
        </p:txBody>
      </p:sp>
    </p:spTree>
    <p:extLst>
      <p:ext uri="{BB962C8B-B14F-4D97-AF65-F5344CB8AC3E}">
        <p14:creationId xmlns:p14="http://schemas.microsoft.com/office/powerpoint/2010/main" val="16591038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609600" y="381000"/>
            <a:ext cx="7543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t>Differential survival after innervation: Neurotrophic factors</a:t>
            </a:r>
          </a:p>
        </p:txBody>
      </p:sp>
      <p:sp>
        <p:nvSpPr>
          <p:cNvPr id="405507" name="Text Box 3"/>
          <p:cNvSpPr txBox="1">
            <a:spLocks noChangeArrowheads="1"/>
          </p:cNvSpPr>
          <p:nvPr/>
        </p:nvSpPr>
        <p:spPr bwMode="auto">
          <a:xfrm>
            <a:off x="1447800" y="2133600"/>
            <a:ext cx="6248400" cy="301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0"/>
              <a:t>Neuronal cell death</a:t>
            </a:r>
          </a:p>
          <a:p>
            <a:endParaRPr lang="en-US" b="0"/>
          </a:p>
          <a:p>
            <a:r>
              <a:rPr lang="en-US" b="0"/>
              <a:t>Many parts of vertebrate CNS and PNS over half of the neurons die</a:t>
            </a:r>
          </a:p>
          <a:p>
            <a:endParaRPr lang="en-US" b="0"/>
          </a:p>
          <a:p>
            <a:r>
              <a:rPr lang="en-US" b="0"/>
              <a:t>	</a:t>
            </a:r>
          </a:p>
          <a:p>
            <a:endParaRPr lang="en-US" b="0"/>
          </a:p>
          <a:p>
            <a:endParaRPr lang="en-US" b="0"/>
          </a:p>
        </p:txBody>
      </p:sp>
    </p:spTree>
    <p:extLst>
      <p:ext uri="{BB962C8B-B14F-4D97-AF65-F5344CB8AC3E}">
        <p14:creationId xmlns:p14="http://schemas.microsoft.com/office/powerpoint/2010/main" val="204520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ext Box 2"/>
          <p:cNvSpPr txBox="1">
            <a:spLocks noChangeArrowheads="1"/>
          </p:cNvSpPr>
          <p:nvPr/>
        </p:nvSpPr>
        <p:spPr bwMode="auto">
          <a:xfrm>
            <a:off x="762000" y="1371600"/>
            <a:ext cx="8382000" cy="5273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0" dirty="0"/>
              <a:t>Target tissue has 	</a:t>
            </a:r>
          </a:p>
          <a:p>
            <a:r>
              <a:rPr lang="en-US" sz="2000" b="0" dirty="0"/>
              <a:t>	limiting supply of a </a:t>
            </a:r>
          </a:p>
          <a:p>
            <a:r>
              <a:rPr lang="en-US" sz="2000" b="0" dirty="0"/>
              <a:t>	</a:t>
            </a:r>
            <a:r>
              <a:rPr lang="en-US" sz="2000" b="0" dirty="0" err="1"/>
              <a:t>neurotrophin</a:t>
            </a:r>
            <a:endParaRPr lang="en-US" sz="2000" b="0" dirty="0"/>
          </a:p>
          <a:p>
            <a:endParaRPr lang="en-US" sz="2000" b="0" dirty="0"/>
          </a:p>
          <a:p>
            <a:endParaRPr lang="en-US" sz="2000" b="0" dirty="0"/>
          </a:p>
          <a:p>
            <a:endParaRPr lang="en-US" sz="2000" b="0" dirty="0"/>
          </a:p>
          <a:p>
            <a:r>
              <a:rPr lang="en-US" sz="2000" b="0" dirty="0" err="1"/>
              <a:t>Neurotrophins</a:t>
            </a:r>
            <a:r>
              <a:rPr lang="en-US" sz="2000" b="0" dirty="0"/>
              <a:t> regulate survival of different subsets of neurons</a:t>
            </a:r>
          </a:p>
          <a:p>
            <a:endParaRPr lang="en-US" sz="2000" b="0" dirty="0"/>
          </a:p>
          <a:p>
            <a:r>
              <a:rPr lang="en-US" sz="2000" b="0" dirty="0"/>
              <a:t>Removal of neurons</a:t>
            </a:r>
            <a:r>
              <a:rPr lang="ja-JP" altLang="en-US" sz="2000" b="0" dirty="0">
                <a:latin typeface="Arial"/>
              </a:rPr>
              <a:t>’</a:t>
            </a:r>
            <a:r>
              <a:rPr lang="en-US" sz="2000" b="0" dirty="0"/>
              <a:t> target tissues </a:t>
            </a:r>
          </a:p>
          <a:p>
            <a:r>
              <a:rPr lang="en-US" sz="2000" b="0" dirty="0"/>
              <a:t>	cause death of neurons </a:t>
            </a:r>
          </a:p>
          <a:p>
            <a:r>
              <a:rPr lang="en-US" sz="2000" b="0" dirty="0"/>
              <a:t>	that would have innervated them</a:t>
            </a:r>
          </a:p>
          <a:p>
            <a:endParaRPr lang="en-US" sz="2000" b="0" dirty="0"/>
          </a:p>
          <a:p>
            <a:r>
              <a:rPr lang="en-US" sz="2000" b="0" dirty="0"/>
              <a:t>Good correlation between </a:t>
            </a:r>
          </a:p>
          <a:p>
            <a:r>
              <a:rPr lang="en-US" sz="2000" b="0" dirty="0"/>
              <a:t>	</a:t>
            </a:r>
          </a:p>
          <a:p>
            <a:r>
              <a:rPr lang="en-US" sz="2000" b="0" dirty="0"/>
              <a:t>	amount of NGF secreted and 	</a:t>
            </a:r>
          </a:p>
          <a:p>
            <a:r>
              <a:rPr lang="en-US" sz="2000" b="0" dirty="0"/>
              <a:t>	survival of neurons that innervate tissue</a:t>
            </a:r>
          </a:p>
          <a:p>
            <a:endParaRPr lang="en-US" sz="2000" b="0" dirty="0"/>
          </a:p>
        </p:txBody>
      </p:sp>
      <p:pic>
        <p:nvPicPr>
          <p:cNvPr id="406531" name="Picture 3" descr="C:\Documents and Settings\Pat Estes\Desktop\Gilbert DevBio book\text art\G13253.JPG"/>
          <p:cNvPicPr>
            <a:picLocks noChangeAspect="1" noChangeArrowheads="1"/>
          </p:cNvPicPr>
          <p:nvPr/>
        </p:nvPicPr>
        <p:blipFill>
          <a:blip r:embed="rId2">
            <a:extLst>
              <a:ext uri="{28A0092B-C50C-407E-A947-70E740481C1C}">
                <a14:useLocalDpi xmlns:a14="http://schemas.microsoft.com/office/drawing/2010/main" val="0"/>
              </a:ext>
            </a:extLst>
          </a:blip>
          <a:srcRect l="28000" r="28999" b="59889"/>
          <a:stretch>
            <a:fillRect/>
          </a:stretch>
        </p:blipFill>
        <p:spPr bwMode="auto">
          <a:xfrm>
            <a:off x="5257800" y="990600"/>
            <a:ext cx="3276600" cy="2292350"/>
          </a:xfrm>
          <a:prstGeom prst="rect">
            <a:avLst/>
          </a:prstGeom>
          <a:noFill/>
          <a:extLst>
            <a:ext uri="{909E8E84-426E-40dd-AFC4-6F175D3DCCD1}">
              <a14:hiddenFill xmlns="" xmlns:a14="http://schemas.microsoft.com/office/drawing/2010/main">
                <a:solidFill>
                  <a:srgbClr val="FFFFFF"/>
                </a:solidFill>
              </a14:hiddenFill>
            </a:ext>
          </a:extLst>
        </p:spPr>
      </p:pic>
      <p:sp>
        <p:nvSpPr>
          <p:cNvPr id="406532" name="Text Box 4"/>
          <p:cNvSpPr txBox="1">
            <a:spLocks noChangeArrowheads="1"/>
          </p:cNvSpPr>
          <p:nvPr/>
        </p:nvSpPr>
        <p:spPr bwMode="auto">
          <a:xfrm>
            <a:off x="685800" y="152400"/>
            <a:ext cx="7543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t>Differential survival after innervation: Neurotrophic factors</a:t>
            </a:r>
          </a:p>
        </p:txBody>
      </p:sp>
    </p:spTree>
    <p:extLst>
      <p:ext uri="{BB962C8B-B14F-4D97-AF65-F5344CB8AC3E}">
        <p14:creationId xmlns:p14="http://schemas.microsoft.com/office/powerpoint/2010/main" val="3125806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 Box 2"/>
          <p:cNvSpPr txBox="1">
            <a:spLocks noChangeArrowheads="1"/>
          </p:cNvSpPr>
          <p:nvPr/>
        </p:nvSpPr>
        <p:spPr bwMode="auto">
          <a:xfrm>
            <a:off x="1143000" y="533400"/>
            <a:ext cx="67357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Neurotrophic factors and adult onset disease</a:t>
            </a:r>
          </a:p>
        </p:txBody>
      </p:sp>
      <p:sp>
        <p:nvSpPr>
          <p:cNvPr id="408579" name="Text Box 3"/>
          <p:cNvSpPr txBox="1">
            <a:spLocks noChangeArrowheads="1"/>
          </p:cNvSpPr>
          <p:nvPr/>
        </p:nvSpPr>
        <p:spPr bwMode="auto">
          <a:xfrm>
            <a:off x="1143000" y="1447800"/>
            <a:ext cx="7010400" cy="191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0"/>
              <a:t>Glial cell line-derived neurotrophic factor (GDNF)-</a:t>
            </a:r>
          </a:p>
          <a:p>
            <a:endParaRPr lang="en-US" b="0"/>
          </a:p>
          <a:p>
            <a:r>
              <a:rPr lang="en-US" b="0"/>
              <a:t>Enhances survival of midbrain dopaminergic neurons. Destruction of these may cause Parkinson disease</a:t>
            </a:r>
          </a:p>
        </p:txBody>
      </p:sp>
      <p:sp>
        <p:nvSpPr>
          <p:cNvPr id="408580" name="Text Box 4"/>
          <p:cNvSpPr txBox="1">
            <a:spLocks noChangeArrowheads="1"/>
          </p:cNvSpPr>
          <p:nvPr/>
        </p:nvSpPr>
        <p:spPr bwMode="auto">
          <a:xfrm>
            <a:off x="1143000" y="3962400"/>
            <a:ext cx="6797675"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0"/>
              <a:t>Brain-derived Neurotropic Factor (BDNF) - patients with Huntington</a:t>
            </a:r>
            <a:r>
              <a:rPr lang="ja-JP" altLang="en-US" b="0">
                <a:latin typeface="Arial"/>
              </a:rPr>
              <a:t>’</a:t>
            </a:r>
            <a:r>
              <a:rPr lang="en-US" b="0"/>
              <a:t>s disease have lower levels</a:t>
            </a:r>
            <a:endParaRPr lang="en-US"/>
          </a:p>
        </p:txBody>
      </p:sp>
    </p:spTree>
    <p:extLst>
      <p:ext uri="{BB962C8B-B14F-4D97-AF65-F5344CB8AC3E}">
        <p14:creationId xmlns:p14="http://schemas.microsoft.com/office/powerpoint/2010/main" val="1544052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vbio8e-fig-12-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53988"/>
            <a:ext cx="5029200" cy="3771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99" name="Picture 3" descr="devbio8e-fig-12-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09900"/>
            <a:ext cx="5130800" cy="3848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100" name="Line 4"/>
          <p:cNvSpPr>
            <a:spLocks noChangeShapeType="1"/>
          </p:cNvSpPr>
          <p:nvPr/>
        </p:nvSpPr>
        <p:spPr bwMode="auto">
          <a:xfrm flipV="1">
            <a:off x="5029200" y="2895600"/>
            <a:ext cx="838200" cy="2209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01" name="Text Box 5"/>
          <p:cNvSpPr txBox="1">
            <a:spLocks noChangeArrowheads="1"/>
          </p:cNvSpPr>
          <p:nvPr/>
        </p:nvSpPr>
        <p:spPr bwMode="auto">
          <a:xfrm>
            <a:off x="5867400" y="2514600"/>
            <a:ext cx="2971800" cy="2282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latin typeface="Arial" charset="0"/>
                <a:cs typeface="+mn-cs"/>
              </a:rPr>
              <a:t>Neural Crest Forms where neural tube and epidermis meet</a:t>
            </a:r>
          </a:p>
          <a:p>
            <a:pPr eaLnBrk="1" hangingPunct="1">
              <a:spcBef>
                <a:spcPct val="50000"/>
              </a:spcBef>
              <a:defRPr/>
            </a:pPr>
            <a:endParaRPr lang="en-US">
              <a:latin typeface="Arial" charset="0"/>
              <a:cs typeface="+mn-cs"/>
            </a:endParaRPr>
          </a:p>
          <a:p>
            <a:pPr eaLnBrk="1" hangingPunct="1">
              <a:spcBef>
                <a:spcPct val="50000"/>
              </a:spcBef>
              <a:defRPr/>
            </a:pPr>
            <a:endParaRPr lang="en-US" b="1">
              <a:latin typeface="Arial" charset="0"/>
              <a:cs typeface="+mn-cs"/>
            </a:endParaRPr>
          </a:p>
        </p:txBody>
      </p:sp>
      <p:sp>
        <p:nvSpPr>
          <p:cNvPr id="4102" name="Line 6"/>
          <p:cNvSpPr>
            <a:spLocks noChangeShapeType="1"/>
          </p:cNvSpPr>
          <p:nvPr/>
        </p:nvSpPr>
        <p:spPr bwMode="auto">
          <a:xfrm>
            <a:off x="4648200" y="1143000"/>
            <a:ext cx="1219200" cy="1447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03" name="Rectangle 7"/>
          <p:cNvSpPr>
            <a:spLocks noGrp="1" noChangeArrowheads="1"/>
          </p:cNvSpPr>
          <p:nvPr>
            <p:ph type="title"/>
          </p:nvPr>
        </p:nvSpPr>
        <p:spPr>
          <a:xfrm>
            <a:off x="5791200" y="152400"/>
            <a:ext cx="3352800" cy="1143000"/>
          </a:xfrm>
        </p:spPr>
        <p:txBody>
          <a:bodyPr/>
          <a:lstStyle/>
          <a:p>
            <a:pPr eaLnBrk="1" hangingPunct="1">
              <a:defRPr/>
            </a:pPr>
            <a:r>
              <a:rPr lang="en-US" sz="3600" smtClean="0">
                <a:cs typeface="+mj-cs"/>
              </a:rPr>
              <a:t>Neural Crest</a:t>
            </a:r>
            <a:endParaRPr lang="en-US" smtClean="0">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685800" y="228600"/>
            <a:ext cx="7772400" cy="1143000"/>
          </a:xfrm>
        </p:spPr>
        <p:txBody>
          <a:bodyPr/>
          <a:lstStyle/>
          <a:p>
            <a:r>
              <a:rPr lang="en-US" sz="3200"/>
              <a:t>Activity dependant development</a:t>
            </a:r>
            <a:endParaRPr lang="en-US"/>
          </a:p>
        </p:txBody>
      </p:sp>
      <p:sp>
        <p:nvSpPr>
          <p:cNvPr id="413699" name="Text Box 3"/>
          <p:cNvSpPr txBox="1">
            <a:spLocks noChangeArrowheads="1"/>
          </p:cNvSpPr>
          <p:nvPr/>
        </p:nvSpPr>
        <p:spPr bwMode="auto">
          <a:xfrm>
            <a:off x="3870325" y="6288088"/>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pic>
        <p:nvPicPr>
          <p:cNvPr id="413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6781800" cy="5083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13701" name="Rectangle 5"/>
          <p:cNvSpPr>
            <a:spLocks noChangeArrowheads="1"/>
          </p:cNvSpPr>
          <p:nvPr/>
        </p:nvSpPr>
        <p:spPr bwMode="auto">
          <a:xfrm>
            <a:off x="762000" y="1066800"/>
            <a:ext cx="8001000" cy="914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02" name="Text Box 6"/>
          <p:cNvSpPr txBox="1">
            <a:spLocks noChangeArrowheads="1"/>
          </p:cNvSpPr>
          <p:nvPr/>
        </p:nvSpPr>
        <p:spPr bwMode="auto">
          <a:xfrm>
            <a:off x="5181600" y="2133600"/>
            <a:ext cx="3352800"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0"/>
              <a:t>radioactive labeled proline labels columns of cortex that responds to one eye</a:t>
            </a:r>
            <a:endParaRPr lang="en-US"/>
          </a:p>
        </p:txBody>
      </p:sp>
      <p:sp>
        <p:nvSpPr>
          <p:cNvPr id="413703" name="Text Box 7"/>
          <p:cNvSpPr txBox="1">
            <a:spLocks noChangeArrowheads="1"/>
          </p:cNvSpPr>
          <p:nvPr/>
        </p:nvSpPr>
        <p:spPr bwMode="auto">
          <a:xfrm>
            <a:off x="517525" y="2601913"/>
            <a:ext cx="960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a:t>normal</a:t>
            </a:r>
          </a:p>
        </p:txBody>
      </p:sp>
      <p:sp>
        <p:nvSpPr>
          <p:cNvPr id="413704" name="Text Box 8"/>
          <p:cNvSpPr txBox="1">
            <a:spLocks noChangeArrowheads="1"/>
          </p:cNvSpPr>
          <p:nvPr/>
        </p:nvSpPr>
        <p:spPr bwMode="auto">
          <a:xfrm>
            <a:off x="381000" y="4267200"/>
            <a:ext cx="1447800"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0"/>
              <a:t>one eye deprived of stimulus</a:t>
            </a:r>
          </a:p>
        </p:txBody>
      </p:sp>
      <p:sp>
        <p:nvSpPr>
          <p:cNvPr id="413705" name="Text Box 9"/>
          <p:cNvSpPr txBox="1">
            <a:spLocks noChangeArrowheads="1"/>
          </p:cNvSpPr>
          <p:nvPr/>
        </p:nvSpPr>
        <p:spPr bwMode="auto">
          <a:xfrm>
            <a:off x="669925" y="5754688"/>
            <a:ext cx="74120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experience/stimuli can modify neural connections</a:t>
            </a:r>
          </a:p>
        </p:txBody>
      </p:sp>
    </p:spTree>
    <p:extLst>
      <p:ext uri="{BB962C8B-B14F-4D97-AF65-F5344CB8AC3E}">
        <p14:creationId xmlns:p14="http://schemas.microsoft.com/office/powerpoint/2010/main" val="1476681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8153400" cy="4708981"/>
          </a:xfrm>
          <a:prstGeom prst="rect">
            <a:avLst/>
          </a:prstGeom>
        </p:spPr>
        <p:txBody>
          <a:bodyPr wrap="square">
            <a:spAutoFit/>
          </a:bodyPr>
          <a:lstStyle/>
          <a:p>
            <a:r>
              <a:rPr lang="en-US" sz="2000" dirty="0"/>
              <a:t>1. 	</a:t>
            </a:r>
            <a:r>
              <a:rPr lang="en-US" sz="2000" dirty="0" smtClean="0"/>
              <a:t>Neural crest cells </a:t>
            </a:r>
            <a:r>
              <a:rPr lang="en-US" sz="2000" dirty="0"/>
              <a:t>undergo a epithelial to mesenchymal transition: cells transition from an epithelium to mesenchyme, losing cell-cell junctions</a:t>
            </a:r>
            <a:r>
              <a:rPr lang="en-US" sz="2000" dirty="0" smtClean="0"/>
              <a:t>.</a:t>
            </a:r>
          </a:p>
          <a:p>
            <a:endParaRPr lang="en-US" sz="2000" dirty="0"/>
          </a:p>
          <a:p>
            <a:r>
              <a:rPr lang="en-US" sz="2000" dirty="0"/>
              <a:t>2. 	Cells undergo complex migration patterns throughout the body:  </a:t>
            </a:r>
            <a:r>
              <a:rPr lang="en-US" sz="2000" dirty="0" smtClean="0"/>
              <a:t>Neural crest cells </a:t>
            </a:r>
            <a:r>
              <a:rPr lang="en-US" sz="2000" dirty="0"/>
              <a:t>migrate from points along the A-P axis via multiple migration pathways</a:t>
            </a:r>
            <a:r>
              <a:rPr lang="en-US" sz="2000" dirty="0" smtClean="0"/>
              <a:t>.</a:t>
            </a:r>
          </a:p>
          <a:p>
            <a:endParaRPr lang="en-US" sz="2000" dirty="0"/>
          </a:p>
          <a:p>
            <a:r>
              <a:rPr lang="en-US" sz="2000" dirty="0"/>
              <a:t>3. 	Fates are not purely ectodermal derivatives: Neural crest cells can differentiate into tissue types normally formed by mesoderm</a:t>
            </a:r>
            <a:r>
              <a:rPr lang="en-US" sz="2000" dirty="0" smtClean="0"/>
              <a:t>.</a:t>
            </a:r>
          </a:p>
          <a:p>
            <a:endParaRPr lang="en-US" sz="2000" dirty="0"/>
          </a:p>
          <a:p>
            <a:r>
              <a:rPr lang="en-US" sz="2000" dirty="0"/>
              <a:t>4. 	Cells are multi-potent: </a:t>
            </a:r>
            <a:r>
              <a:rPr lang="en-US" sz="2000" dirty="0" smtClean="0"/>
              <a:t>Neural crest cells </a:t>
            </a:r>
            <a:r>
              <a:rPr lang="en-US" sz="2000" dirty="0"/>
              <a:t>contribute to diverse tissue types, and single migrating cells are capable of multiple end fates</a:t>
            </a:r>
            <a:r>
              <a:rPr lang="en-US" sz="2000" dirty="0" smtClean="0"/>
              <a:t>.</a:t>
            </a:r>
          </a:p>
          <a:p>
            <a:endParaRPr lang="en-US" sz="2000" dirty="0"/>
          </a:p>
          <a:p>
            <a:r>
              <a:rPr lang="en-US" sz="2000" dirty="0"/>
              <a:t>5. 	Some </a:t>
            </a:r>
            <a:r>
              <a:rPr lang="en-US" sz="2000" dirty="0" smtClean="0"/>
              <a:t>Neural crest cells </a:t>
            </a:r>
            <a:r>
              <a:rPr lang="en-US" sz="2000" dirty="0"/>
              <a:t>retain stem-cell like properties: Some neural crest derivatives remain self-renewing and multi-potent in the adult.</a:t>
            </a:r>
          </a:p>
        </p:txBody>
      </p:sp>
      <p:sp>
        <p:nvSpPr>
          <p:cNvPr id="3" name="TextBox 2"/>
          <p:cNvSpPr txBox="1"/>
          <p:nvPr/>
        </p:nvSpPr>
        <p:spPr>
          <a:xfrm>
            <a:off x="685800" y="533400"/>
            <a:ext cx="7466659" cy="584775"/>
          </a:xfrm>
          <a:prstGeom prst="rect">
            <a:avLst/>
          </a:prstGeom>
          <a:noFill/>
        </p:spPr>
        <p:txBody>
          <a:bodyPr wrap="none" rtlCol="0">
            <a:spAutoFit/>
          </a:bodyPr>
          <a:lstStyle/>
          <a:p>
            <a:r>
              <a:rPr lang="en-US" sz="3200" b="1" dirty="0" smtClean="0"/>
              <a:t>Special properties of the neural crest cells</a:t>
            </a:r>
            <a:endParaRPr lang="en-US" sz="3200" b="1" dirty="0"/>
          </a:p>
        </p:txBody>
      </p:sp>
    </p:spTree>
    <p:extLst>
      <p:ext uri="{BB962C8B-B14F-4D97-AF65-F5344CB8AC3E}">
        <p14:creationId xmlns:p14="http://schemas.microsoft.com/office/powerpoint/2010/main" val="586791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neural crest cell derivatives</a:t>
            </a:r>
            <a:endParaRPr lang="en-US" dirty="0"/>
          </a:p>
        </p:txBody>
      </p:sp>
      <p:sp>
        <p:nvSpPr>
          <p:cNvPr id="3" name="TextBox 2"/>
          <p:cNvSpPr txBox="1"/>
          <p:nvPr/>
        </p:nvSpPr>
        <p:spPr>
          <a:xfrm>
            <a:off x="914400" y="2286000"/>
            <a:ext cx="7620000" cy="2677656"/>
          </a:xfrm>
          <a:prstGeom prst="rect">
            <a:avLst/>
          </a:prstGeom>
          <a:noFill/>
        </p:spPr>
        <p:txBody>
          <a:bodyPr wrap="square" rtlCol="0">
            <a:spAutoFit/>
          </a:bodyPr>
          <a:lstStyle/>
          <a:p>
            <a:r>
              <a:rPr lang="en-US" dirty="0" smtClean="0"/>
              <a:t>Neural crest cells give rise to neurons and glia of </a:t>
            </a:r>
            <a:r>
              <a:rPr lang="en-US" dirty="0" smtClean="0"/>
              <a:t>PNS</a:t>
            </a:r>
            <a:endParaRPr lang="en-US" dirty="0" smtClean="0"/>
          </a:p>
          <a:p>
            <a:endParaRPr lang="en-US" dirty="0" smtClean="0"/>
          </a:p>
          <a:p>
            <a:r>
              <a:rPr lang="en-US" dirty="0" smtClean="0"/>
              <a:t>Parts of adrenal gland</a:t>
            </a:r>
          </a:p>
          <a:p>
            <a:endParaRPr lang="en-US" dirty="0" smtClean="0"/>
          </a:p>
          <a:p>
            <a:r>
              <a:rPr lang="en-US" dirty="0" smtClean="0"/>
              <a:t>Melanocytes – pigmented epithelial cells</a:t>
            </a:r>
          </a:p>
          <a:p>
            <a:endParaRPr lang="en-US" dirty="0" smtClean="0"/>
          </a:p>
          <a:p>
            <a:r>
              <a:rPr lang="en-US" dirty="0" smtClean="0"/>
              <a:t>Skeletal and connective tissues of the face and head</a:t>
            </a:r>
            <a:endParaRPr lang="en-US" dirty="0"/>
          </a:p>
        </p:txBody>
      </p:sp>
    </p:spTree>
    <p:extLst>
      <p:ext uri="{BB962C8B-B14F-4D97-AF65-F5344CB8AC3E}">
        <p14:creationId xmlns:p14="http://schemas.microsoft.com/office/powerpoint/2010/main" val="693491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1986" name="Picture 2" descr="DevBio9e-Fig-10-0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300913"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Box 3"/>
          <p:cNvSpPr txBox="1">
            <a:spLocks noChangeArrowheads="1"/>
          </p:cNvSpPr>
          <p:nvPr/>
        </p:nvSpPr>
        <p:spPr bwMode="auto">
          <a:xfrm>
            <a:off x="228600" y="2330440"/>
            <a:ext cx="20574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t>Neural Crest progenitor cells function as a </a:t>
            </a:r>
            <a:r>
              <a:rPr lang="en-US" b="1" dirty="0" smtClean="0"/>
              <a:t>multipotent stem cell</a:t>
            </a:r>
          </a:p>
          <a:p>
            <a:endParaRPr lang="en-US" dirty="0" smtClean="0"/>
          </a:p>
          <a:p>
            <a:r>
              <a:rPr lang="en-US" dirty="0" smtClean="0"/>
              <a:t>Fluorescent dye injection</a:t>
            </a:r>
            <a:endParaRPr lang="en-US" dirty="0"/>
          </a:p>
        </p:txBody>
      </p:sp>
      <p:sp>
        <p:nvSpPr>
          <p:cNvPr id="3" name="TextBox 2"/>
          <p:cNvSpPr txBox="1"/>
          <p:nvPr/>
        </p:nvSpPr>
        <p:spPr>
          <a:xfrm>
            <a:off x="518160" y="224135"/>
            <a:ext cx="8534400" cy="461665"/>
          </a:xfrm>
          <a:prstGeom prst="rect">
            <a:avLst/>
          </a:prstGeom>
          <a:noFill/>
        </p:spPr>
        <p:txBody>
          <a:bodyPr wrap="square" rtlCol="0">
            <a:spAutoFit/>
          </a:bodyPr>
          <a:lstStyle/>
          <a:p>
            <a:r>
              <a:rPr lang="en-US" dirty="0" smtClean="0"/>
              <a:t>Neural  Crest cells migrate and give rise to many different cell types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1986" name="Picture 2" descr="DevBio9e-Fig-10-0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7300913"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Box 3"/>
          <p:cNvSpPr txBox="1">
            <a:spLocks noChangeArrowheads="1"/>
          </p:cNvSpPr>
          <p:nvPr/>
        </p:nvSpPr>
        <p:spPr bwMode="auto">
          <a:xfrm>
            <a:off x="304800" y="1981200"/>
            <a:ext cx="205740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t>Neural Crest progenitor cells are multipotent when they leave the crest</a:t>
            </a:r>
          </a:p>
          <a:p>
            <a:endParaRPr lang="en-US" dirty="0"/>
          </a:p>
          <a:p>
            <a:r>
              <a:rPr lang="en-US" dirty="0" smtClean="0"/>
              <a:t>Signals at the target sites required to acquire fate</a:t>
            </a:r>
            <a:endParaRPr lang="en-US" dirty="0"/>
          </a:p>
        </p:txBody>
      </p:sp>
      <p:sp>
        <p:nvSpPr>
          <p:cNvPr id="3" name="TextBox 2"/>
          <p:cNvSpPr txBox="1"/>
          <p:nvPr/>
        </p:nvSpPr>
        <p:spPr>
          <a:xfrm>
            <a:off x="518160" y="224135"/>
            <a:ext cx="8534400" cy="461665"/>
          </a:xfrm>
          <a:prstGeom prst="rect">
            <a:avLst/>
          </a:prstGeom>
          <a:noFill/>
        </p:spPr>
        <p:txBody>
          <a:bodyPr wrap="square" rtlCol="0">
            <a:spAutoFit/>
          </a:bodyPr>
          <a:lstStyle/>
          <a:p>
            <a:r>
              <a:rPr lang="en-US" dirty="0" smtClean="0"/>
              <a:t>Neural  Crest cells migrate and give rise to many different cell types</a:t>
            </a:r>
            <a:endParaRPr lang="en-US" dirty="0"/>
          </a:p>
        </p:txBody>
      </p:sp>
    </p:spTree>
    <p:extLst>
      <p:ext uri="{BB962C8B-B14F-4D97-AF65-F5344CB8AC3E}">
        <p14:creationId xmlns:p14="http://schemas.microsoft.com/office/powerpoint/2010/main" val="591609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sz="4000" smtClean="0">
                <a:cs typeface="+mj-cs"/>
              </a:rPr>
              <a:t>Paracrine factors help specify neural crest derived cells</a:t>
            </a:r>
            <a:endParaRPr lang="en-US" smtClean="0">
              <a:cs typeface="+mj-cs"/>
            </a:endParaRPr>
          </a:p>
        </p:txBody>
      </p:sp>
      <p:pic>
        <p:nvPicPr>
          <p:cNvPr id="22531" name="Picture 3" descr="devbio8e-fig-13-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477000" cy="4857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1086</Words>
  <Application>Microsoft Office PowerPoint</Application>
  <PresentationFormat>On-screen Show (4:3)</PresentationFormat>
  <Paragraphs>293</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ＭＳ Ｐゴシック</vt:lpstr>
      <vt:lpstr>Arial</vt:lpstr>
      <vt:lpstr>Calibri</vt:lpstr>
      <vt:lpstr>Times</vt:lpstr>
      <vt:lpstr>Office Theme</vt:lpstr>
      <vt:lpstr>PowerPoint Presentation</vt:lpstr>
      <vt:lpstr>PowerPoint Presentation</vt:lpstr>
      <vt:lpstr>Neural Crest: the history of your face</vt:lpstr>
      <vt:lpstr>Neural Crest</vt:lpstr>
      <vt:lpstr>PowerPoint Presentation</vt:lpstr>
      <vt:lpstr>Some neural crest cell derivatives</vt:lpstr>
      <vt:lpstr>PowerPoint Presentation</vt:lpstr>
      <vt:lpstr>PowerPoint Presentation</vt:lpstr>
      <vt:lpstr>Paracrine factors help specify neural crest derived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Extracellular matrix and cell surface</vt:lpstr>
      <vt:lpstr>Ephrin prevents migration of neural crest from ventral migrating cells </vt:lpstr>
      <vt:lpstr>Later (Dorsolateral) Migration</vt:lpstr>
      <vt:lpstr>Later (Dorsolateral) Migration</vt:lpstr>
      <vt:lpstr>Development of the Mammalian Central Nervous System</vt:lpstr>
      <vt:lpstr>Development of the Mammalian Central Nervous System</vt:lpstr>
      <vt:lpstr>PowerPoint Presentation</vt:lpstr>
      <vt:lpstr>Axon Growth Cones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dependant development</vt:lpstr>
    </vt:vector>
  </TitlesOfParts>
  <Company>North Carolina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Trial User</dc:creator>
  <cp:lastModifiedBy>Bob Franks</cp:lastModifiedBy>
  <cp:revision>107</cp:revision>
  <dcterms:created xsi:type="dcterms:W3CDTF">2010-12-03T15:28:36Z</dcterms:created>
  <dcterms:modified xsi:type="dcterms:W3CDTF">2018-03-25T14:51:07Z</dcterms:modified>
</cp:coreProperties>
</file>