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4" r:id="rId3"/>
    <p:sldId id="272" r:id="rId4"/>
    <p:sldId id="259" r:id="rId5"/>
    <p:sldId id="273" r:id="rId6"/>
    <p:sldId id="274" r:id="rId7"/>
    <p:sldId id="275" r:id="rId8"/>
    <p:sldId id="278" r:id="rId9"/>
    <p:sldId id="267" r:id="rId10"/>
    <p:sldId id="271" r:id="rId11"/>
    <p:sldId id="276" r:id="rId12"/>
    <p:sldId id="266" r:id="rId13"/>
    <p:sldId id="261" r:id="rId14"/>
    <p:sldId id="280" r:id="rId15"/>
    <p:sldId id="258" r:id="rId16"/>
    <p:sldId id="281" r:id="rId17"/>
    <p:sldId id="263" r:id="rId18"/>
    <p:sldId id="279" r:id="rId19"/>
    <p:sldId id="268" r:id="rId20"/>
    <p:sldId id="269" r:id="rId21"/>
    <p:sldId id="260"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79" autoAdjust="0"/>
  </p:normalViewPr>
  <p:slideViewPr>
    <p:cSldViewPr snapToGrid="0" snapToObjects="1">
      <p:cViewPr varScale="1">
        <p:scale>
          <a:sx n="93" d="100"/>
          <a:sy n="93" d="100"/>
        </p:scale>
        <p:origin x="2200" y="2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FF5C8-1B69-D640-B933-E13955D7E2AC}" type="datetimeFigureOut">
              <a:rPr lang="en-US" smtClean="0"/>
              <a:t>3/23/18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367C6-7342-6640-9D36-70DEAACA45AA}" type="slidenum">
              <a:rPr lang="en-US" smtClean="0"/>
              <a:t>‹#›</a:t>
            </a:fld>
            <a:endParaRPr lang="en-US"/>
          </a:p>
        </p:txBody>
      </p:sp>
    </p:spTree>
    <p:extLst>
      <p:ext uri="{BB962C8B-B14F-4D97-AF65-F5344CB8AC3E}">
        <p14:creationId xmlns:p14="http://schemas.microsoft.com/office/powerpoint/2010/main" val="2591704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a:t>
            </a:r>
            <a:r>
              <a:rPr lang="en-GB" i="1">
                <a:latin typeface="Arial" charset="0"/>
                <a:cs typeface="msgothic" charset="0"/>
              </a:rPr>
              <a:t>C. elegans</a:t>
            </a:r>
            <a:r>
              <a:rPr lang="en-GB">
                <a:latin typeface="Arial" charset="0"/>
                <a:cs typeface="msgothic" charset="0"/>
              </a:rPr>
              <a:t> cell lineage. A remarkable feature of the </a:t>
            </a:r>
            <a:r>
              <a:rPr lang="en-GB" i="1">
                <a:latin typeface="Arial" charset="0"/>
                <a:cs typeface="msgothic" charset="0"/>
              </a:rPr>
              <a:t>C. elegans</a:t>
            </a:r>
            <a:r>
              <a:rPr lang="en-GB">
                <a:latin typeface="Arial" charset="0"/>
                <a:cs typeface="msgothic" charset="0"/>
              </a:rPr>
              <a:t> model system is the availability of the complete cell lineage description from the fertilized oocyte to the 959-celled adult animal (396, 397). The positions of the six touch receptors are shown. Four are born embryonicaly (ALML/R, red; PLML/R, blue), and two are born after hatching (AVM, PVM; green) More specific information on individual cells and sublineages of </a:t>
            </a:r>
            <a:r>
              <a:rPr lang="en-GB" i="1">
                <a:latin typeface="Arial" charset="0"/>
                <a:cs typeface="msgothic" charset="0"/>
              </a:rPr>
              <a:t>C. elegans</a:t>
            </a:r>
            <a:r>
              <a:rPr lang="en-GB">
                <a:latin typeface="Arial" charset="0"/>
                <a:cs typeface="msgothic" charset="0"/>
              </a:rPr>
              <a:t> is available at the following web address: http://www.wormbase.org/db/searches/pedigree. [Drawing adapted with permission from Nick Rhind (http://elegans.swmed.edu/parts/lineage.gif).]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ea typeface="msgothic" charset="0"/>
                <a:cs typeface="msgothic" charset="0"/>
              </a:rPr>
              <a:t>Influences on my career. (Top) The success I had working for José Zadunaisky (Left) convinced me that maybe I could be a scientist. Bob Perlman (Right) was an outstanding Ph.D. advisor who always had time to listen to my (often crazy) ideas. (Middle) Working with Sydney Brenner (Left), John Sulston (Right), and Bob Horvitz (Center) during my postdoctoral years started me on my continued research with C. elegans (Bottom). I am convinced that working with this transparent animal was a major reason I was excited about the possibilities of GFP as a biological marker. [Photo credits: photo of José Zadunaisky (Journal of Experimental Zoology, Vol. 305, No. 1, 2006) reprinted permission of John Wiley &amp; Sons, Inc.); photo of Bob Perlman (M. Chalfie); photos of Sydney Brenner, John Sulston, and Bob Horvitz (the Nobel Foundation); and photo of C. elegans (Adam Antebi).]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C. elegans sdn-1 mutants show accumulation of embryos in the uterus and weak morphological defects of the invaginating vulva. (A,B) DIC images of in uterus embryos in wild-type worms and sdn-1 (ok449) mutants respectively. (C,D) DIC micrographs of the vulvae of mid-L4 larvae from both strains. In sdn-1 (ok449), the space between the vulva cells and the cuticle is slightly smaller than in wild-type samples. Bar, 10 μm.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ea typeface="msgothic" charset="0"/>
                <a:cs typeface="msgothic" charset="0"/>
              </a:rPr>
              <a:t>Phenotypic effects of hyperactivated EGL-15. (A,B) ccIs4251 [Pmyo-3::GFP]; soc-2(n1774) animals are egg-laying proficient, and animals display a normal number of embryos in the uterus. (C,D) soc-2(n1774); ayIs15 [egl-15(neu*); Pmyo-3::GFP] animals display a severe Egl phenotype, with an increased number of eggs retained in the uterus. (E,F) soc-2 + / + mIs11; ayIs15/+. EGL-15 remains hyperactivated in these integrated lines as indicated by the dominant Clr phenotype revealed when the recessive soc-2 suppressing mutation is heterozygous. ccIs4251/+; soc-2 + / + mIs11 animals do not display a Clr phenotype (data not shown). mIs11 [Pmyo-2::GFP] was used to identify heterozygous cross progeny. All animals were photographed 30 hours after late L4. Scale bar: 100 μm in A,C,E; 50 μm in B,D,E. *, eggs. Arrow indicates clear fluid in the pseudocoelomic space.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custDataLst>
              <p:tags r:id="rId1"/>
            </p:custDataLst>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600"/>
              <a:t>DevBio9e-Fig-03-31-0.jpg</a:t>
            </a:r>
            <a:br>
              <a:rPr lang="en-US" sz="1600"/>
            </a:br>
            <a:endParaRPr lang="en-US"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574650-2632-EA46-B4B7-66490F3CFF76}" type="slidenum">
              <a:rPr lang="en-US"/>
              <a:pPr/>
              <a:t>18</a:t>
            </a:fld>
            <a:endParaRPr lang="en-US"/>
          </a:p>
        </p:txBody>
      </p:sp>
      <p:sp>
        <p:nvSpPr>
          <p:cNvPr id="6145" name="Text Box 1"/>
          <p:cNvSpPr txBox="1">
            <a:spLocks noGrp="1" noRot="1" noChangeAspect="1" noChangeArrowheads="1"/>
          </p:cNvSpPr>
          <p:nvPr>
            <p:ph type="sldImg"/>
          </p:nvPr>
        </p:nvSpPr>
        <p:spPr bwMode="auto">
          <a:xfrm>
            <a:off x="1244291" y="653046"/>
            <a:ext cx="4562399" cy="322585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5674" y="4085271"/>
            <a:ext cx="5639632" cy="103319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6959"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a:lnSpc>
                <a:spcPct val="93000"/>
              </a:lnSpc>
              <a:spcBef>
                <a:spcPct val="0"/>
              </a:spcBef>
            </a:pPr>
            <a:r>
              <a:rPr lang="en-US" sz="800">
                <a:latin typeface="Arial" charset="0"/>
                <a:cs typeface="Baekmuk Gulim" charset="0"/>
              </a:rPr>
              <a:t>Evolutionary conservation of apoptotic pathways. The mammalian proteins that participate in cell death activation and execution, and homologous proteins in </a:t>
            </a:r>
            <a:r>
              <a:rPr lang="en-US" sz="800" i="1">
                <a:latin typeface="Arial" charset="0"/>
                <a:cs typeface="Baekmuk Gulim" charset="0"/>
              </a:rPr>
              <a:t>Caenorhabditis elegans</a:t>
            </a:r>
            <a:r>
              <a:rPr lang="en-US" sz="800">
                <a:latin typeface="Arial" charset="0"/>
                <a:cs typeface="Baekmuk Gulim" charset="0"/>
              </a:rPr>
              <a:t> and </a:t>
            </a:r>
            <a:r>
              <a:rPr lang="en-US" sz="800" i="1">
                <a:latin typeface="Arial" charset="0"/>
                <a:cs typeface="Baekmuk Gulim" charset="0"/>
              </a:rPr>
              <a:t>Drosophila</a:t>
            </a:r>
            <a:r>
              <a:rPr lang="en-US" sz="800">
                <a:latin typeface="Arial" charset="0"/>
                <a:cs typeface="Baekmuk Gulim" charset="0"/>
              </a:rPr>
              <a:t>. Asterisks indicate an indirect interaction: in mammals, and proabably in flies, anti-apoptotic Bcl-2 proteins principally prevent against release of cytochrome </a:t>
            </a:r>
            <a:r>
              <a:rPr lang="en-US" sz="800" i="1">
                <a:latin typeface="Arial" charset="0"/>
                <a:cs typeface="Baekmuk Gulim" charset="0"/>
              </a:rPr>
              <a:t>c</a:t>
            </a:r>
            <a:r>
              <a:rPr lang="en-US" sz="800">
                <a:latin typeface="Arial" charset="0"/>
                <a:cs typeface="Baekmuk Gulim" charset="0"/>
              </a:rPr>
              <a:t> (cyt </a:t>
            </a:r>
            <a:r>
              <a:rPr lang="en-US" sz="800" i="1">
                <a:latin typeface="Arial" charset="0"/>
                <a:cs typeface="Baekmuk Gulim" charset="0"/>
              </a:rPr>
              <a:t>c</a:t>
            </a:r>
            <a:r>
              <a:rPr lang="en-US" sz="800">
                <a:latin typeface="Arial" charset="0"/>
                <a:cs typeface="Baekmuk Gulim" charset="0"/>
              </a:rPr>
              <a:t>), thereby preventing cyt </a:t>
            </a:r>
            <a:r>
              <a:rPr lang="en-US" sz="800" i="1">
                <a:latin typeface="Arial" charset="0"/>
                <a:cs typeface="Baekmuk Gulim" charset="0"/>
              </a:rPr>
              <a:t>c</a:t>
            </a:r>
            <a:r>
              <a:rPr lang="en-US" sz="800">
                <a:latin typeface="Arial" charset="0"/>
                <a:cs typeface="Baekmuk Gulim" charset="0"/>
              </a:rPr>
              <a:t>/apaf-1/ dark-mediated activation of caspases.</a:t>
            </a:r>
          </a:p>
          <a:p>
            <a:pPr marL="189280" indent="-187888">
              <a:lnSpc>
                <a:spcPct val="93000"/>
              </a:lnSpc>
              <a:spcBef>
                <a:spcPct val="0"/>
              </a:spcBef>
            </a:pPr>
            <a:endParaRPr lang="en-US" sz="1800">
              <a:latin typeface="Arial" charset="0"/>
              <a:cs typeface="Baekmuk Gulim" charset="0"/>
            </a:endParaRPr>
          </a:p>
          <a:p>
            <a:pPr marL="189280" indent="-187888">
              <a:lnSpc>
                <a:spcPct val="93000"/>
              </a:lnSpc>
              <a:spcBef>
                <a:spcPct val="0"/>
              </a:spcBef>
            </a:pPr>
            <a:endParaRPr lang="en-US" sz="1800">
              <a:latin typeface="Arial" charset="0"/>
              <a:cs typeface="Baekmuk Gulim" charset="0"/>
            </a:endParaRPr>
          </a:p>
          <a:p>
            <a:pPr marL="189280" indent="-187888">
              <a:lnSpc>
                <a:spcPct val="93000"/>
              </a:lnSpc>
              <a:spcBef>
                <a:spcPct val="0"/>
              </a:spcBef>
            </a:pPr>
            <a:endParaRPr lang="en-US" sz="800">
              <a:latin typeface="Arial" charset="0"/>
              <a:cs typeface="Baekmuk Gulim"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Caspase</a:t>
            </a:r>
            <a:r>
              <a:rPr lang="en-US" dirty="0"/>
              <a:t>-dependent </a:t>
            </a:r>
            <a:r>
              <a:rPr lang="en-US" dirty="0" err="1"/>
              <a:t>apoptosis.Activation</a:t>
            </a:r>
            <a:r>
              <a:rPr lang="en-US" dirty="0"/>
              <a:t> of </a:t>
            </a:r>
            <a:r>
              <a:rPr lang="en-US" dirty="0" err="1"/>
              <a:t>caspase</a:t>
            </a:r>
            <a:r>
              <a:rPr lang="en-US" dirty="0"/>
              <a:t> 3 and </a:t>
            </a:r>
            <a:r>
              <a:rPr lang="en-US" dirty="0" err="1"/>
              <a:t>caspase</a:t>
            </a:r>
            <a:r>
              <a:rPr lang="en-US" dirty="0"/>
              <a:t>-dependent apoptosis are caused by the initiator </a:t>
            </a:r>
            <a:r>
              <a:rPr lang="en-US" dirty="0" err="1"/>
              <a:t>caspases</a:t>
            </a:r>
            <a:r>
              <a:rPr lang="en-US" dirty="0"/>
              <a:t>, </a:t>
            </a:r>
            <a:r>
              <a:rPr lang="en-US" dirty="0" err="1"/>
              <a:t>caspase</a:t>
            </a:r>
            <a:r>
              <a:rPr lang="en-US" dirty="0"/>
              <a:t> 8 and </a:t>
            </a:r>
            <a:r>
              <a:rPr lang="en-US" dirty="0" err="1"/>
              <a:t>caspase</a:t>
            </a:r>
            <a:r>
              <a:rPr lang="en-US" dirty="0"/>
              <a:t> 9, as part of the extrinsic and intrinsic apoptotic </a:t>
            </a:r>
            <a:r>
              <a:rPr lang="en-US" dirty="0" err="1"/>
              <a:t>signalling</a:t>
            </a:r>
            <a:r>
              <a:rPr lang="en-US" dirty="0"/>
              <a:t> pathways, or by </a:t>
            </a:r>
            <a:r>
              <a:rPr lang="en-US" dirty="0" err="1"/>
              <a:t>granzyme</a:t>
            </a:r>
            <a:r>
              <a:rPr lang="en-US" dirty="0"/>
              <a:t> B. In the extrinsic pathway, death ligands, including Fas Ligand (</a:t>
            </a:r>
            <a:r>
              <a:rPr lang="en-US" dirty="0" err="1"/>
              <a:t>FasL</a:t>
            </a:r>
            <a:r>
              <a:rPr lang="en-US" dirty="0"/>
              <a:t>), bind and activate their cognate receptors (Fas). Activated receptors, an adaptor molecule, such as Fas-associated death domain protein (FADD), and pro-</a:t>
            </a:r>
            <a:r>
              <a:rPr lang="en-US" dirty="0" err="1"/>
              <a:t>caspase</a:t>
            </a:r>
            <a:r>
              <a:rPr lang="en-US" dirty="0"/>
              <a:t> 8 then form a death-inducing </a:t>
            </a:r>
            <a:r>
              <a:rPr lang="en-US" dirty="0" err="1"/>
              <a:t>signalling</a:t>
            </a:r>
            <a:r>
              <a:rPr lang="en-US" dirty="0"/>
              <a:t> complex (</a:t>
            </a:r>
            <a:r>
              <a:rPr lang="en-US" b="1" dirty="0"/>
              <a:t>DISC</a:t>
            </a:r>
            <a:r>
              <a:rPr lang="en-US" dirty="0"/>
              <a:t>) in which </a:t>
            </a:r>
            <a:r>
              <a:rPr lang="en-US" dirty="0" err="1"/>
              <a:t>caspase</a:t>
            </a:r>
            <a:r>
              <a:rPr lang="en-US" dirty="0"/>
              <a:t> 8 is activated. </a:t>
            </a:r>
            <a:r>
              <a:rPr lang="en-US" dirty="0" err="1"/>
              <a:t>Caspase</a:t>
            </a:r>
            <a:r>
              <a:rPr lang="en-US" dirty="0"/>
              <a:t> 8 can activate </a:t>
            </a:r>
            <a:r>
              <a:rPr lang="en-US" dirty="0" err="1"/>
              <a:t>caspase</a:t>
            </a:r>
            <a:r>
              <a:rPr lang="en-US" dirty="0"/>
              <a:t> 3 and can cleave the BH3-only protein BCL-2 interacting domain death agonist (BID), forming truncated BID (</a:t>
            </a:r>
            <a:r>
              <a:rPr lang="en-US" dirty="0" err="1"/>
              <a:t>tBID</a:t>
            </a:r>
            <a:r>
              <a:rPr lang="en-US" dirty="0"/>
              <a:t>), which can activate the </a:t>
            </a:r>
            <a:r>
              <a:rPr lang="en-US" sz="1400" b="1" dirty="0"/>
              <a:t>intrinsic apoptotic pathway</a:t>
            </a:r>
            <a:r>
              <a:rPr lang="en-US" dirty="0"/>
              <a:t>. In the intrinsic apoptotic pathway, pro-apoptotic B-cell lymphoma 2 (BCL-2) family members BCL-2 associated x protein (BAX) and BCL-2 antagonist killer 1 (BAK1) form pores in the mitochondrial membrane. Pro-apoptotic mitochondrial factors, including DIABLO (direct inhibitor of apoptosis protein-binding protein with low </a:t>
            </a:r>
            <a:r>
              <a:rPr lang="en-US" dirty="0" err="1"/>
              <a:t>pI</a:t>
            </a:r>
            <a:r>
              <a:rPr lang="en-US" dirty="0"/>
              <a:t>; also known as SMAC) and cytochrome c, are released and contribute to apoptosis by activating </a:t>
            </a:r>
            <a:r>
              <a:rPr lang="en-US" dirty="0" err="1"/>
              <a:t>caspase</a:t>
            </a:r>
            <a:r>
              <a:rPr lang="en-US" dirty="0"/>
              <a:t> 9 or inhibiting cellular inhibitor of apoptosis proteins (IAPs). </a:t>
            </a:r>
            <a:r>
              <a:rPr lang="en-US" dirty="0" err="1"/>
              <a:t>Granzyme</a:t>
            </a:r>
            <a:r>
              <a:rPr lang="en-US" dirty="0"/>
              <a:t> B can directly cleave and activate pro-</a:t>
            </a:r>
            <a:r>
              <a:rPr lang="en-US" dirty="0" err="1"/>
              <a:t>caspase</a:t>
            </a:r>
            <a:r>
              <a:rPr lang="en-US" dirty="0"/>
              <a:t> 3. </a:t>
            </a:r>
            <a:r>
              <a:rPr lang="en-US" dirty="0" err="1"/>
              <a:t>Granzyme</a:t>
            </a:r>
            <a:r>
              <a:rPr lang="en-US" dirty="0"/>
              <a:t> B can also cleave BID, resulting in </a:t>
            </a:r>
            <a:r>
              <a:rPr lang="en-US" dirty="0" err="1"/>
              <a:t>granzyme</a:t>
            </a:r>
            <a:r>
              <a:rPr lang="en-US" dirty="0"/>
              <a:t> </a:t>
            </a:r>
            <a:r>
              <a:rPr lang="en-US" dirty="0" err="1"/>
              <a:t>tBID</a:t>
            </a:r>
            <a:r>
              <a:rPr lang="en-US" dirty="0"/>
              <a:t>, which can activate the intrinsic apoptotic pathway. </a:t>
            </a:r>
            <a:r>
              <a:rPr lang="en-US" dirty="0" err="1"/>
              <a:t>cFLIP</a:t>
            </a:r>
            <a:r>
              <a:rPr lang="en-US" dirty="0"/>
              <a:t> (cellular FLIP/</a:t>
            </a:r>
            <a:r>
              <a:rPr lang="en-US" dirty="0" err="1"/>
              <a:t>caspase</a:t>
            </a:r>
            <a:r>
              <a:rPr lang="en-US" dirty="0"/>
              <a:t> 8 inhibitor protein) can block the activation of </a:t>
            </a:r>
            <a:r>
              <a:rPr lang="en-US" dirty="0" err="1"/>
              <a:t>caspase</a:t>
            </a:r>
            <a:r>
              <a:rPr lang="en-US" dirty="0"/>
              <a:t> 8. </a:t>
            </a:r>
            <a:r>
              <a:rPr lang="en-US" dirty="0" err="1"/>
              <a:t>Bcl-xL</a:t>
            </a:r>
            <a:r>
              <a:rPr lang="en-US" dirty="0"/>
              <a:t>, BCL-extra large.</a:t>
            </a:r>
          </a:p>
        </p:txBody>
      </p:sp>
      <p:sp>
        <p:nvSpPr>
          <p:cNvPr id="4" name="Slide Number Placeholder 3"/>
          <p:cNvSpPr>
            <a:spLocks noGrp="1"/>
          </p:cNvSpPr>
          <p:nvPr>
            <p:ph type="sldNum" sz="quarter" idx="10"/>
          </p:nvPr>
        </p:nvSpPr>
        <p:spPr/>
        <p:txBody>
          <a:bodyPr/>
          <a:lstStyle/>
          <a:p>
            <a:fld id="{D55367C6-7342-6640-9D36-70DEAACA45AA}" type="slidenum">
              <a:rPr lang="en-US" smtClean="0"/>
              <a:t>20</a:t>
            </a:fld>
            <a:endParaRPr lang="en-US"/>
          </a:p>
        </p:txBody>
      </p:sp>
    </p:spTree>
    <p:extLst>
      <p:ext uri="{BB962C8B-B14F-4D97-AF65-F5344CB8AC3E}">
        <p14:creationId xmlns:p14="http://schemas.microsoft.com/office/powerpoint/2010/main" val="58891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ea typeface="msgothic" charset="0"/>
                <a:cs typeface="msgothic" charset="0"/>
              </a:rPr>
              <a:t>Genes involved in the activation and the execution phases of programmed cell death in </a:t>
            </a:r>
            <a:r>
              <a:rPr lang="en-GB" i="1">
                <a:latin typeface="Arial" charset="0"/>
                <a:ea typeface="msgothic" charset="0"/>
                <a:cs typeface="msgothic" charset="0"/>
              </a:rPr>
              <a:t>C. elegans</a:t>
            </a:r>
            <a:r>
              <a:rPr lang="en-GB">
                <a:latin typeface="Arial" charset="0"/>
                <a:ea typeface="msgothic" charset="0"/>
                <a:cs typeface="msgothic" charset="0"/>
              </a:rPr>
              <a:t>. Genes involved in two critical phases of programmed cell death, (A) activation and (B) execution, are shown. In the execution phase, four cell death execution events (fragmentation and degradation of chromosomal DNA, mitochondrial elimination, engulfment of apoptotic cell corpses, and inactivation of survival signals) are directly activated by the proteolytic cleavage of the CED-3 caspase. Three partially-redundant pathways, colored in pink, red, and green, respectively, mediate recognition and removal of apoptotic cell corpses. The activation of CED-10 and CDC-42 small GTPases leads to cytoskeletal reorganization required for pseudopod extension around an apoptotic cell. Arrows indicate confirmed activation and dashed arrows indicate proposed activation.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C22844-BF80-8E49-96E5-91EBA22604D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298729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22844-BF80-8E49-96E5-91EBA22604D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381090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22844-BF80-8E49-96E5-91EBA22604D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274482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22844-BF80-8E49-96E5-91EBA22604D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171373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22844-BF80-8E49-96E5-91EBA22604D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156536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C22844-BF80-8E49-96E5-91EBA22604D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116089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22844-BF80-8E49-96E5-91EBA22604D4}" type="datetimeFigureOut">
              <a:rPr lang="en-US" smtClean="0"/>
              <a:t>3/23/18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175951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22844-BF80-8E49-96E5-91EBA22604D4}" type="datetimeFigureOut">
              <a:rPr lang="en-US" smtClean="0"/>
              <a:t>3/23/18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245166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22844-BF80-8E49-96E5-91EBA22604D4}" type="datetimeFigureOut">
              <a:rPr lang="en-US" smtClean="0"/>
              <a:t>3/23/18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284324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22844-BF80-8E49-96E5-91EBA22604D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69334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22844-BF80-8E49-96E5-91EBA22604D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0951E-D126-CD48-B32C-279298396511}" type="slidenum">
              <a:rPr lang="en-US" smtClean="0"/>
              <a:t>‹#›</a:t>
            </a:fld>
            <a:endParaRPr lang="en-US"/>
          </a:p>
        </p:txBody>
      </p:sp>
    </p:spTree>
    <p:extLst>
      <p:ext uri="{BB962C8B-B14F-4D97-AF65-F5344CB8AC3E}">
        <p14:creationId xmlns:p14="http://schemas.microsoft.com/office/powerpoint/2010/main" val="151269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22844-BF80-8E49-96E5-91EBA22604D4}" type="datetimeFigureOut">
              <a:rPr lang="en-US" smtClean="0"/>
              <a:t>3/23/18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0951E-D126-CD48-B32C-279298396511}" type="slidenum">
              <a:rPr lang="en-US" smtClean="0"/>
              <a:t>‹#›</a:t>
            </a:fld>
            <a:endParaRPr lang="en-US"/>
          </a:p>
        </p:txBody>
      </p:sp>
    </p:spTree>
    <p:extLst>
      <p:ext uri="{BB962C8B-B14F-4D97-AF65-F5344CB8AC3E}">
        <p14:creationId xmlns:p14="http://schemas.microsoft.com/office/powerpoint/2010/main" val="216975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a:t>Cell Death</a:t>
            </a:r>
          </a:p>
        </p:txBody>
      </p:sp>
      <p:pic>
        <p:nvPicPr>
          <p:cNvPr id="4" name="Picture 3" descr="C_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82371"/>
            <a:ext cx="5715000" cy="2933700"/>
          </a:xfrm>
          <a:prstGeom prst="rect">
            <a:avLst/>
          </a:prstGeom>
        </p:spPr>
      </p:pic>
      <p:sp>
        <p:nvSpPr>
          <p:cNvPr id="5" name="Rectangle 4"/>
          <p:cNvSpPr/>
          <p:nvPr/>
        </p:nvSpPr>
        <p:spPr>
          <a:xfrm>
            <a:off x="1318381" y="3773714"/>
            <a:ext cx="6531429" cy="1898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57622" y="3933762"/>
            <a:ext cx="1271878" cy="369332"/>
          </a:xfrm>
          <a:prstGeom prst="rect">
            <a:avLst/>
          </a:prstGeom>
        </p:spPr>
        <p:txBody>
          <a:bodyPr wrap="none">
            <a:spAutoFit/>
          </a:bodyPr>
          <a:lstStyle/>
          <a:p>
            <a:r>
              <a:rPr lang="en-US" dirty="0"/>
              <a:t>Chuang Lab</a:t>
            </a:r>
          </a:p>
        </p:txBody>
      </p:sp>
    </p:spTree>
    <p:extLst>
      <p:ext uri="{BB962C8B-B14F-4D97-AF65-F5344CB8AC3E}">
        <p14:creationId xmlns:p14="http://schemas.microsoft.com/office/powerpoint/2010/main" val="111659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0031" y="336705"/>
            <a:ext cx="7457115" cy="5153695"/>
          </a:xfrm>
          <a:prstGeom prst="rect">
            <a:avLst/>
          </a:prstGeom>
        </p:spPr>
      </p:pic>
      <p:sp>
        <p:nvSpPr>
          <p:cNvPr id="3" name="Rectangle 2"/>
          <p:cNvSpPr/>
          <p:nvPr/>
        </p:nvSpPr>
        <p:spPr>
          <a:xfrm>
            <a:off x="985963" y="5769156"/>
            <a:ext cx="7591183" cy="461665"/>
          </a:xfrm>
          <a:prstGeom prst="rect">
            <a:avLst/>
          </a:prstGeom>
        </p:spPr>
        <p:txBody>
          <a:bodyPr wrap="square">
            <a:spAutoFit/>
          </a:bodyPr>
          <a:lstStyle/>
          <a:p>
            <a:r>
              <a:rPr lang="en-US" sz="1200" dirty="0" err="1"/>
              <a:t>Conradt</a:t>
            </a:r>
            <a:r>
              <a:rPr lang="en-US" sz="1200" dirty="0"/>
              <a:t>, B. and </a:t>
            </a:r>
            <a:r>
              <a:rPr lang="en-US" sz="1200" dirty="0" err="1"/>
              <a:t>Xue</a:t>
            </a:r>
            <a:r>
              <a:rPr lang="en-US" sz="1200" dirty="0"/>
              <a:t> D. Programmed cell death (October 06, 2005), </a:t>
            </a:r>
            <a:r>
              <a:rPr lang="en-US" sz="1200" dirty="0" err="1"/>
              <a:t>WormBook</a:t>
            </a:r>
            <a:r>
              <a:rPr lang="en-US" sz="1200" dirty="0"/>
              <a:t>, ed. The C. </a:t>
            </a:r>
            <a:r>
              <a:rPr lang="en-US" sz="1200" dirty="0" err="1"/>
              <a:t>elegans</a:t>
            </a:r>
            <a:r>
              <a:rPr lang="en-US" sz="1200" dirty="0"/>
              <a:t> Research Community, </a:t>
            </a:r>
            <a:r>
              <a:rPr lang="en-US" sz="1200" dirty="0" err="1"/>
              <a:t>WormBook</a:t>
            </a:r>
            <a:r>
              <a:rPr lang="en-US" sz="1200" dirty="0"/>
              <a:t>, </a:t>
            </a:r>
            <a:r>
              <a:rPr lang="en-US" sz="1200" dirty="0" err="1"/>
              <a:t>doi</a:t>
            </a:r>
            <a:r>
              <a:rPr lang="en-US" sz="1200" dirty="0"/>
              <a:t>/10.1895/wormbook.1.32.1, http://</a:t>
            </a:r>
            <a:r>
              <a:rPr lang="en-US" sz="1200" dirty="0" err="1"/>
              <a:t>www.wormbook.org</a:t>
            </a:r>
            <a:r>
              <a:rPr lang="en-US" sz="1200" dirty="0"/>
              <a:t>.</a:t>
            </a:r>
          </a:p>
        </p:txBody>
      </p:sp>
    </p:spTree>
    <p:extLst>
      <p:ext uri="{BB962C8B-B14F-4D97-AF65-F5344CB8AC3E}">
        <p14:creationId xmlns:p14="http://schemas.microsoft.com/office/powerpoint/2010/main" val="423750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fe-cycle-of-C-elegans-Life-cycle-consists-of-four-larval-stages-At-the-first-larv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06" y="156947"/>
            <a:ext cx="8110222" cy="6221017"/>
          </a:xfrm>
          <a:prstGeom prst="rect">
            <a:avLst/>
          </a:prstGeom>
        </p:spPr>
      </p:pic>
      <p:sp>
        <p:nvSpPr>
          <p:cNvPr id="7" name="Rectangle 6"/>
          <p:cNvSpPr/>
          <p:nvPr/>
        </p:nvSpPr>
        <p:spPr>
          <a:xfrm>
            <a:off x="345946" y="6484841"/>
            <a:ext cx="8798053" cy="307777"/>
          </a:xfrm>
          <a:prstGeom prst="rect">
            <a:avLst/>
          </a:prstGeom>
        </p:spPr>
        <p:txBody>
          <a:bodyPr wrap="square">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spTree>
    <p:extLst>
      <p:ext uri="{BB962C8B-B14F-4D97-AF65-F5344CB8AC3E}">
        <p14:creationId xmlns:p14="http://schemas.microsoft.com/office/powerpoint/2010/main" val="50541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1825" y="1465994"/>
            <a:ext cx="5481413" cy="369332"/>
          </a:xfrm>
          <a:prstGeom prst="rect">
            <a:avLst/>
          </a:prstGeom>
          <a:noFill/>
        </p:spPr>
        <p:txBody>
          <a:bodyPr wrap="none" rtlCol="0">
            <a:spAutoFit/>
          </a:bodyPr>
          <a:lstStyle/>
          <a:p>
            <a:r>
              <a:rPr lang="en-US" dirty="0"/>
              <a:t>Screens for mutations that disrupt normal development.</a:t>
            </a:r>
          </a:p>
        </p:txBody>
      </p:sp>
      <p:sp>
        <p:nvSpPr>
          <p:cNvPr id="9" name="TextBox 8"/>
          <p:cNvSpPr txBox="1"/>
          <p:nvPr/>
        </p:nvSpPr>
        <p:spPr>
          <a:xfrm>
            <a:off x="1721825" y="2015233"/>
            <a:ext cx="723275" cy="369332"/>
          </a:xfrm>
          <a:prstGeom prst="rect">
            <a:avLst/>
          </a:prstGeom>
          <a:noFill/>
        </p:spPr>
        <p:txBody>
          <a:bodyPr wrap="none" rtlCol="0">
            <a:spAutoFit/>
          </a:bodyPr>
          <a:lstStyle/>
          <a:p>
            <a:r>
              <a:rPr lang="en-US" dirty="0"/>
              <a:t>How?</a:t>
            </a:r>
          </a:p>
        </p:txBody>
      </p:sp>
      <p:sp>
        <p:nvSpPr>
          <p:cNvPr id="10" name="TextBox 9"/>
          <p:cNvSpPr txBox="1"/>
          <p:nvPr/>
        </p:nvSpPr>
        <p:spPr>
          <a:xfrm>
            <a:off x="1721825" y="2564472"/>
            <a:ext cx="3699112" cy="369332"/>
          </a:xfrm>
          <a:prstGeom prst="rect">
            <a:avLst/>
          </a:prstGeom>
          <a:noFill/>
        </p:spPr>
        <p:txBody>
          <a:bodyPr wrap="none" rtlCol="0">
            <a:spAutoFit/>
          </a:bodyPr>
          <a:lstStyle/>
          <a:p>
            <a:r>
              <a:rPr lang="en-US" dirty="0"/>
              <a:t>What would you expect from screen?</a:t>
            </a:r>
          </a:p>
        </p:txBody>
      </p:sp>
    </p:spTree>
    <p:extLst>
      <p:ext uri="{BB962C8B-B14F-4D97-AF65-F5344CB8AC3E}">
        <p14:creationId xmlns:p14="http://schemas.microsoft.com/office/powerpoint/2010/main" val="289694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C. elegans sdn-1 mutants show accumulation of embryos in the uterus and weak morphological defects of the invaginating vulva.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81" y="6025593"/>
            <a:ext cx="2037600" cy="65238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00" y="979303"/>
            <a:ext cx="70459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5120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Minniti A N et al. J Cell Sci 2004;117:5179-5190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©2004 by The Company of Biologists Ltd</a:t>
            </a:r>
          </a:p>
        </p:txBody>
      </p:sp>
    </p:spTree>
    <p:extLst>
      <p:ext uri="{BB962C8B-B14F-4D97-AF65-F5344CB8AC3E}">
        <p14:creationId xmlns:p14="http://schemas.microsoft.com/office/powerpoint/2010/main" val="3716346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9pPr>
          </a:lstStyle>
          <a:p>
            <a:pPr algn="ctr"/>
            <a:r>
              <a:rPr lang="en-GB" sz="1500" b="1">
                <a:latin typeface="Arial" charset="0"/>
              </a:rPr>
              <a:t>Phenotypic effects of hyperactivated EGL-15.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81" y="6074558"/>
            <a:ext cx="2285280" cy="65238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199646"/>
            <a:ext cx="7804800" cy="445150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7"/>
            <a:ext cx="3918240" cy="309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Isaac E. Sasson, and Michael J. Stern Development 2004;131:5381-5392</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9pPr>
          </a:lstStyle>
          <a:p>
            <a:r>
              <a:rPr lang="en-GB" sz="900">
                <a:latin typeface="Arial" charset="0"/>
              </a:rPr>
              <a:t>© 2004.</a:t>
            </a:r>
          </a:p>
        </p:txBody>
      </p:sp>
    </p:spTree>
    <p:extLst>
      <p:ext uri="{BB962C8B-B14F-4D97-AF65-F5344CB8AC3E}">
        <p14:creationId xmlns:p14="http://schemas.microsoft.com/office/powerpoint/2010/main" val="38841220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_e dell death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48" y="635000"/>
            <a:ext cx="4724400" cy="5588000"/>
          </a:xfrm>
          <a:prstGeom prst="rect">
            <a:avLst/>
          </a:prstGeom>
        </p:spPr>
      </p:pic>
      <p:sp>
        <p:nvSpPr>
          <p:cNvPr id="3" name="TextBox 2"/>
          <p:cNvSpPr txBox="1"/>
          <p:nvPr/>
        </p:nvSpPr>
        <p:spPr>
          <a:xfrm>
            <a:off x="6724952" y="1221619"/>
            <a:ext cx="1877437" cy="923330"/>
          </a:xfrm>
          <a:prstGeom prst="rect">
            <a:avLst/>
          </a:prstGeom>
          <a:noFill/>
        </p:spPr>
        <p:txBody>
          <a:bodyPr wrap="none" rtlCol="0">
            <a:spAutoFit/>
          </a:bodyPr>
          <a:lstStyle/>
          <a:p>
            <a:r>
              <a:rPr lang="en-US" dirty="0"/>
              <a:t>Molecular Biology </a:t>
            </a:r>
          </a:p>
          <a:p>
            <a:r>
              <a:rPr lang="en-US" dirty="0"/>
              <a:t>of the Cell, 1999 </a:t>
            </a:r>
          </a:p>
          <a:p>
            <a:r>
              <a:rPr lang="en-US" dirty="0"/>
              <a:t>Cover image</a:t>
            </a:r>
          </a:p>
        </p:txBody>
      </p:sp>
    </p:spTree>
    <p:extLst>
      <p:ext uri="{BB962C8B-B14F-4D97-AF65-F5344CB8AC3E}">
        <p14:creationId xmlns:p14="http://schemas.microsoft.com/office/powerpoint/2010/main" val="272156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1866" y="2586075"/>
            <a:ext cx="3131687" cy="461665"/>
          </a:xfrm>
          <a:prstGeom prst="rect">
            <a:avLst/>
          </a:prstGeom>
          <a:noFill/>
        </p:spPr>
        <p:txBody>
          <a:bodyPr wrap="none" rtlCol="0">
            <a:spAutoFit/>
          </a:bodyPr>
          <a:lstStyle/>
          <a:p>
            <a:r>
              <a:rPr lang="en-US" sz="2400" b="1" dirty="0"/>
              <a:t>ced-3, ced-4, and ced-9</a:t>
            </a:r>
          </a:p>
        </p:txBody>
      </p:sp>
      <p:sp>
        <p:nvSpPr>
          <p:cNvPr id="2" name="TextBox 1">
            <a:extLst>
              <a:ext uri="{FF2B5EF4-FFF2-40B4-BE49-F238E27FC236}">
                <a16:creationId xmlns:a16="http://schemas.microsoft.com/office/drawing/2014/main" id="{901A9100-969E-9749-82D7-C3A0BDDFE8C2}"/>
              </a:ext>
            </a:extLst>
          </p:cNvPr>
          <p:cNvSpPr txBox="1"/>
          <p:nvPr/>
        </p:nvSpPr>
        <p:spPr>
          <a:xfrm>
            <a:off x="4381989" y="3657600"/>
            <a:ext cx="811441" cy="461665"/>
          </a:xfrm>
          <a:prstGeom prst="rect">
            <a:avLst/>
          </a:prstGeom>
          <a:noFill/>
        </p:spPr>
        <p:txBody>
          <a:bodyPr wrap="none" rtlCol="0">
            <a:spAutoFit/>
          </a:bodyPr>
          <a:lstStyle/>
          <a:p>
            <a:r>
              <a:rPr lang="en-US" sz="2400" b="1" dirty="0"/>
              <a:t>egl-1</a:t>
            </a:r>
          </a:p>
        </p:txBody>
      </p:sp>
    </p:spTree>
    <p:extLst>
      <p:ext uri="{BB962C8B-B14F-4D97-AF65-F5344CB8AC3E}">
        <p14:creationId xmlns:p14="http://schemas.microsoft.com/office/powerpoint/2010/main" val="6122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fontScale="90000"/>
          </a:bodyPr>
          <a:lstStyle/>
          <a:p>
            <a:pPr>
              <a:spcBef>
                <a:spcPts val="900"/>
              </a:spcBef>
              <a:defRPr/>
            </a:pPr>
            <a:r>
              <a:rPr lang="en-US"/>
              <a:t>Figure 3.31  Apoptosis pathways in nematodes and mammals</a:t>
            </a:r>
          </a:p>
        </p:txBody>
      </p:sp>
      <p:sp>
        <p:nvSpPr>
          <p:cNvPr id="568323" name="Rectangle 3"/>
          <p:cNvSpPr>
            <a:spLocks noGrp="1" noChangeArrowheads="1"/>
          </p:cNvSpPr>
          <p:nvPr>
            <p:ph type="body" idx="1"/>
          </p:nvPr>
        </p:nvSpPr>
        <p:spPr/>
        <p:txBody>
          <a:bodyPr/>
          <a:lstStyle/>
          <a:p>
            <a:pPr>
              <a:defRPr/>
            </a:pPr>
            <a:endParaRPr lang="en-US"/>
          </a:p>
        </p:txBody>
      </p:sp>
      <p:pic>
        <p:nvPicPr>
          <p:cNvPr id="568324" name="Picture 4" descr="DevBio9e-Fig-03-3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69900"/>
            <a:ext cx="8488363" cy="637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7416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233863" y="79375"/>
            <a:ext cx="677862"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r>
              <a:rPr lang="en-US">
                <a:solidFill>
                  <a:srgbClr val="FFFFFF"/>
                </a:solidFill>
              </a:rPr>
              <a:t>Fig. 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762000"/>
            <a:ext cx="4784725" cy="4984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9pPr>
          </a:lstStyle>
          <a:p>
            <a:r>
              <a:rPr lang="en-US" sz="900" i="1"/>
              <a:t>Trends in Genetics</a:t>
            </a:r>
            <a:r>
              <a:rPr lang="en-US" sz="900"/>
              <a:t> 2002 18, 142-149DOI: (10.1016/S0168-9525(01)02618-X) </a:t>
            </a:r>
          </a:p>
        </p:txBody>
      </p:sp>
      <p:sp>
        <p:nvSpPr>
          <p:cNvPr id="4100" name="Text Box 4"/>
          <p:cNvSpPr txBox="1">
            <a:spLocks noChangeArrowheads="1"/>
          </p:cNvSpPr>
          <p:nvPr/>
        </p:nvSpPr>
        <p:spPr bwMode="auto">
          <a:xfrm>
            <a:off x="952500" y="6510338"/>
            <a:ext cx="555625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563953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_death_mode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37908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7" y="1600116"/>
            <a:ext cx="7402090" cy="4620337"/>
          </a:xfrm>
          <a:prstGeom prst="rect">
            <a:avLst/>
          </a:prstGeom>
        </p:spPr>
      </p:pic>
      <p:sp>
        <p:nvSpPr>
          <p:cNvPr id="6" name="Rectangle 5"/>
          <p:cNvSpPr/>
          <p:nvPr/>
        </p:nvSpPr>
        <p:spPr>
          <a:xfrm>
            <a:off x="345946" y="6484841"/>
            <a:ext cx="8798053" cy="307777"/>
          </a:xfrm>
          <a:prstGeom prst="rect">
            <a:avLst/>
          </a:prstGeom>
        </p:spPr>
        <p:txBody>
          <a:bodyPr wrap="square">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sp>
        <p:nvSpPr>
          <p:cNvPr id="7" name="TextBox 6"/>
          <p:cNvSpPr txBox="1"/>
          <p:nvPr/>
        </p:nvSpPr>
        <p:spPr>
          <a:xfrm>
            <a:off x="845912" y="341381"/>
            <a:ext cx="7356476" cy="461665"/>
          </a:xfrm>
          <a:prstGeom prst="rect">
            <a:avLst/>
          </a:prstGeom>
          <a:noFill/>
        </p:spPr>
        <p:txBody>
          <a:bodyPr wrap="none" rtlCol="0">
            <a:spAutoFit/>
          </a:bodyPr>
          <a:lstStyle/>
          <a:p>
            <a:pPr algn="ctr"/>
            <a:r>
              <a:rPr lang="en-US" sz="2400" i="1" dirty="0" err="1"/>
              <a:t>Caenorhabditis</a:t>
            </a:r>
            <a:r>
              <a:rPr lang="en-US" sz="2400" i="1" dirty="0"/>
              <a:t> </a:t>
            </a:r>
            <a:r>
              <a:rPr lang="en-US" sz="2400" i="1" dirty="0" err="1"/>
              <a:t>elegans</a:t>
            </a:r>
            <a:r>
              <a:rPr lang="en-US" sz="2400" dirty="0"/>
              <a:t> is a small, free-living roundworm. </a:t>
            </a:r>
          </a:p>
        </p:txBody>
      </p:sp>
      <p:sp>
        <p:nvSpPr>
          <p:cNvPr id="8" name="TextBox 7"/>
          <p:cNvSpPr txBox="1"/>
          <p:nvPr/>
        </p:nvSpPr>
        <p:spPr>
          <a:xfrm>
            <a:off x="1879962" y="846475"/>
            <a:ext cx="5288377" cy="461665"/>
          </a:xfrm>
          <a:prstGeom prst="rect">
            <a:avLst/>
          </a:prstGeom>
          <a:noFill/>
        </p:spPr>
        <p:txBody>
          <a:bodyPr wrap="none" rtlCol="0">
            <a:spAutoFit/>
          </a:bodyPr>
          <a:lstStyle/>
          <a:p>
            <a:pPr algn="ctr"/>
            <a:r>
              <a:rPr lang="en-US" sz="2400" dirty="0"/>
              <a:t>They exist as hermaphrodites and males. </a:t>
            </a:r>
          </a:p>
        </p:txBody>
      </p:sp>
    </p:spTree>
    <p:extLst>
      <p:ext uri="{BB962C8B-B14F-4D97-AF65-F5344CB8AC3E}">
        <p14:creationId xmlns:p14="http://schemas.microsoft.com/office/powerpoint/2010/main" val="198185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0010" y="233791"/>
            <a:ext cx="7754873" cy="6381491"/>
          </a:xfrm>
          <a:prstGeom prst="rect">
            <a:avLst/>
          </a:prstGeom>
        </p:spPr>
      </p:pic>
      <p:sp>
        <p:nvSpPr>
          <p:cNvPr id="7" name="TextBox 6"/>
          <p:cNvSpPr txBox="1"/>
          <p:nvPr/>
        </p:nvSpPr>
        <p:spPr>
          <a:xfrm>
            <a:off x="350010" y="6313000"/>
            <a:ext cx="5746084" cy="307777"/>
          </a:xfrm>
          <a:prstGeom prst="rect">
            <a:avLst/>
          </a:prstGeom>
          <a:noFill/>
        </p:spPr>
        <p:txBody>
          <a:bodyPr wrap="none" rtlCol="0">
            <a:spAutoFit/>
          </a:bodyPr>
          <a:lstStyle/>
          <a:p>
            <a:r>
              <a:rPr lang="en-US" sz="1400" dirty="0"/>
              <a:t>Nat Rev </a:t>
            </a:r>
            <a:r>
              <a:rPr lang="en-US" sz="1400" dirty="0" err="1"/>
              <a:t>Microbiol</a:t>
            </a:r>
            <a:r>
              <a:rPr lang="en-US" sz="1400" dirty="0"/>
              <a:t>. 2009 February ; 7(2): 144–155. doi:10.1038/nrmicro2071</a:t>
            </a:r>
          </a:p>
        </p:txBody>
      </p:sp>
    </p:spTree>
    <p:extLst>
      <p:ext uri="{BB962C8B-B14F-4D97-AF65-F5344CB8AC3E}">
        <p14:creationId xmlns:p14="http://schemas.microsoft.com/office/powerpoint/2010/main" val="225044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descr="nrc2984-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795338"/>
            <a:ext cx="5715000" cy="5267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40190" y="5773430"/>
            <a:ext cx="4572000" cy="923330"/>
          </a:xfrm>
          <a:prstGeom prst="rect">
            <a:avLst/>
          </a:prstGeom>
        </p:spPr>
        <p:txBody>
          <a:bodyPr>
            <a:spAutoFit/>
          </a:bodyPr>
          <a:lstStyle/>
          <a:p>
            <a:r>
              <a:rPr lang="en-US" dirty="0" err="1"/>
              <a:t>Malia</a:t>
            </a:r>
            <a:r>
              <a:rPr lang="en-US" dirty="0"/>
              <a:t> B. Potts &amp; Scott Cameron</a:t>
            </a:r>
          </a:p>
          <a:p>
            <a:r>
              <a:rPr lang="en-US" dirty="0"/>
              <a:t>Nature Reviews Cancer 11, 50-58 (January 2011)</a:t>
            </a:r>
          </a:p>
        </p:txBody>
      </p:sp>
    </p:spTree>
    <p:extLst>
      <p:ext uri="{BB962C8B-B14F-4D97-AF65-F5344CB8AC3E}">
        <p14:creationId xmlns:p14="http://schemas.microsoft.com/office/powerpoint/2010/main" val="31987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9pPr>
          </a:lstStyle>
          <a:p>
            <a:pPr algn="ctr"/>
            <a:r>
              <a:rPr lang="en-GB" sz="1500" b="1">
                <a:latin typeface="Arial" charset="0"/>
              </a:rPr>
              <a:t>Genes involved in the activation and the execution phases of programmed cell death in C. elegans.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800" y="6267538"/>
            <a:ext cx="2488320" cy="36867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921" y="979303"/>
            <a:ext cx="35510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7921"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Barbara Conradt et al. Genetics 2016;203:1533-1562</a:t>
            </a:r>
          </a:p>
        </p:txBody>
      </p:sp>
      <p:sp>
        <p:nvSpPr>
          <p:cNvPr id="3077" name="Text Box 5"/>
          <p:cNvSpPr txBox="1">
            <a:spLocks noChangeArrowheads="1"/>
          </p:cNvSpPr>
          <p:nvPr/>
        </p:nvSpPr>
        <p:spPr bwMode="auto">
          <a:xfrm>
            <a:off x="97920" y="6531087"/>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9pPr>
          </a:lstStyle>
          <a:p>
            <a:r>
              <a:rPr lang="en-GB" sz="900">
                <a:latin typeface="Arial" charset="0"/>
              </a:rPr>
              <a:t>Copyright © 2016 by the Genetics Society of America</a:t>
            </a:r>
          </a:p>
        </p:txBody>
      </p:sp>
    </p:spTree>
    <p:extLst>
      <p:ext uri="{BB962C8B-B14F-4D97-AF65-F5344CB8AC3E}">
        <p14:creationId xmlns:p14="http://schemas.microsoft.com/office/powerpoint/2010/main" val="949436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fe-cycle-of-C-elegans-Life-cycle-consists-of-four-larval-stages-At-the-first-larv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06" y="156947"/>
            <a:ext cx="8110222" cy="6221017"/>
          </a:xfrm>
          <a:prstGeom prst="rect">
            <a:avLst/>
          </a:prstGeom>
        </p:spPr>
      </p:pic>
      <p:sp>
        <p:nvSpPr>
          <p:cNvPr id="7" name="Rectangle 6"/>
          <p:cNvSpPr/>
          <p:nvPr/>
        </p:nvSpPr>
        <p:spPr>
          <a:xfrm>
            <a:off x="345946" y="6484841"/>
            <a:ext cx="8798053" cy="307777"/>
          </a:xfrm>
          <a:prstGeom prst="rect">
            <a:avLst/>
          </a:prstGeom>
        </p:spPr>
        <p:txBody>
          <a:bodyPr wrap="square">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spTree>
    <p:extLst>
      <p:ext uri="{BB962C8B-B14F-4D97-AF65-F5344CB8AC3E}">
        <p14:creationId xmlns:p14="http://schemas.microsoft.com/office/powerpoint/2010/main" val="172753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36749"/>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The C. </a:t>
            </a:r>
            <a:r>
              <a:rPr lang="en-GB" sz="1500" b="1" dirty="0" err="1">
                <a:latin typeface="Arial" charset="0"/>
              </a:rPr>
              <a:t>elegans</a:t>
            </a:r>
            <a:r>
              <a:rPr lang="en-GB" sz="1500" b="1" dirty="0">
                <a:latin typeface="Arial" charset="0"/>
              </a:rPr>
              <a:t> cell lineage.</a:t>
            </a:r>
          </a:p>
          <a:p>
            <a:pPr algn="ctr"/>
            <a:r>
              <a:rPr lang="en-GB" sz="1500" b="1" dirty="0">
                <a:latin typeface="Arial"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960" y="5989590"/>
            <a:ext cx="4052160" cy="64662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400" y="979303"/>
            <a:ext cx="69595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94400" y="5972307"/>
            <a:ext cx="3918240" cy="309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Syntichaki P , Tavernarakis N Physiol Rev 2004;84:1097-1153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©2004 by American Physiological Society</a:t>
            </a:r>
          </a:p>
        </p:txBody>
      </p:sp>
      <p:sp>
        <p:nvSpPr>
          <p:cNvPr id="7" name="TextBox 6"/>
          <p:cNvSpPr txBox="1"/>
          <p:nvPr/>
        </p:nvSpPr>
        <p:spPr>
          <a:xfrm>
            <a:off x="1687729" y="423295"/>
            <a:ext cx="5709766" cy="646331"/>
          </a:xfrm>
          <a:prstGeom prst="rect">
            <a:avLst/>
          </a:prstGeom>
          <a:noFill/>
        </p:spPr>
        <p:txBody>
          <a:bodyPr wrap="none" rtlCol="0">
            <a:spAutoFit/>
          </a:bodyPr>
          <a:lstStyle/>
          <a:p>
            <a:r>
              <a:rPr lang="en-US" dirty="0"/>
              <a:t>Complete cell lineage is known, and is essentially invariant.</a:t>
            </a:r>
          </a:p>
          <a:p>
            <a:endParaRPr lang="en-US" dirty="0"/>
          </a:p>
        </p:txBody>
      </p:sp>
    </p:spTree>
    <p:extLst>
      <p:ext uri="{BB962C8B-B14F-4D97-AF65-F5344CB8AC3E}">
        <p14:creationId xmlns:p14="http://schemas.microsoft.com/office/powerpoint/2010/main" val="169706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015" y="6560478"/>
            <a:ext cx="6514549" cy="307777"/>
          </a:xfrm>
          <a:prstGeom prst="rect">
            <a:avLst/>
          </a:prstGeom>
          <a:noFill/>
        </p:spPr>
        <p:txBody>
          <a:bodyPr wrap="none" rtlCol="0">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pic>
        <p:nvPicPr>
          <p:cNvPr id="5" name="Picture 4" descr="Intro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021" y="0"/>
            <a:ext cx="6057190" cy="6299477"/>
          </a:xfrm>
          <a:prstGeom prst="rect">
            <a:avLst/>
          </a:prstGeom>
        </p:spPr>
      </p:pic>
    </p:spTree>
    <p:extLst>
      <p:ext uri="{BB962C8B-B14F-4D97-AF65-F5344CB8AC3E}">
        <p14:creationId xmlns:p14="http://schemas.microsoft.com/office/powerpoint/2010/main" val="113685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FIG8l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793" y="950068"/>
            <a:ext cx="6411802" cy="5010366"/>
          </a:xfrm>
          <a:prstGeom prst="rect">
            <a:avLst/>
          </a:prstGeom>
        </p:spPr>
      </p:pic>
      <p:sp>
        <p:nvSpPr>
          <p:cNvPr id="5" name="Rectangle 4"/>
          <p:cNvSpPr/>
          <p:nvPr/>
        </p:nvSpPr>
        <p:spPr>
          <a:xfrm>
            <a:off x="345946" y="6484841"/>
            <a:ext cx="8798053" cy="307777"/>
          </a:xfrm>
          <a:prstGeom prst="rect">
            <a:avLst/>
          </a:prstGeom>
        </p:spPr>
        <p:txBody>
          <a:bodyPr wrap="square">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spTree>
    <p:extLst>
      <p:ext uri="{BB962C8B-B14F-4D97-AF65-F5344CB8AC3E}">
        <p14:creationId xmlns:p14="http://schemas.microsoft.com/office/powerpoint/2010/main" val="297407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7" y="1600116"/>
            <a:ext cx="7402090" cy="4620337"/>
          </a:xfrm>
          <a:prstGeom prst="rect">
            <a:avLst/>
          </a:prstGeom>
        </p:spPr>
      </p:pic>
      <p:sp>
        <p:nvSpPr>
          <p:cNvPr id="6" name="Rectangle 5"/>
          <p:cNvSpPr/>
          <p:nvPr/>
        </p:nvSpPr>
        <p:spPr>
          <a:xfrm>
            <a:off x="345946" y="6484841"/>
            <a:ext cx="8798053" cy="307777"/>
          </a:xfrm>
          <a:prstGeom prst="rect">
            <a:avLst/>
          </a:prstGeom>
        </p:spPr>
        <p:txBody>
          <a:bodyPr wrap="square">
            <a:spAutoFit/>
          </a:bodyPr>
          <a:lstStyle/>
          <a:p>
            <a:r>
              <a:rPr lang="en-US" sz="1400" dirty="0" err="1"/>
              <a:t>Altun</a:t>
            </a:r>
            <a:r>
              <a:rPr lang="en-US" sz="1400" dirty="0"/>
              <a:t>, Z.F. and Hall, D.H. 2009. Introduction. In </a:t>
            </a:r>
            <a:r>
              <a:rPr lang="en-US" sz="1400" dirty="0" err="1"/>
              <a:t>WormAtlas</a:t>
            </a:r>
            <a:r>
              <a:rPr lang="en-US" sz="1400" dirty="0"/>
              <a:t>. doi:10.3908/wormatlas.1.1</a:t>
            </a:r>
          </a:p>
        </p:txBody>
      </p:sp>
      <p:sp>
        <p:nvSpPr>
          <p:cNvPr id="7" name="TextBox 6"/>
          <p:cNvSpPr txBox="1"/>
          <p:nvPr/>
        </p:nvSpPr>
        <p:spPr>
          <a:xfrm>
            <a:off x="845912" y="341381"/>
            <a:ext cx="7356476" cy="461665"/>
          </a:xfrm>
          <a:prstGeom prst="rect">
            <a:avLst/>
          </a:prstGeom>
          <a:noFill/>
        </p:spPr>
        <p:txBody>
          <a:bodyPr wrap="none" rtlCol="0">
            <a:spAutoFit/>
          </a:bodyPr>
          <a:lstStyle/>
          <a:p>
            <a:pPr algn="ctr"/>
            <a:r>
              <a:rPr lang="en-US" sz="2400" i="1" dirty="0" err="1"/>
              <a:t>Caenorhabditis</a:t>
            </a:r>
            <a:r>
              <a:rPr lang="en-US" sz="2400" i="1" dirty="0"/>
              <a:t> </a:t>
            </a:r>
            <a:r>
              <a:rPr lang="en-US" sz="2400" i="1" dirty="0" err="1"/>
              <a:t>elegans</a:t>
            </a:r>
            <a:r>
              <a:rPr lang="en-US" sz="2400" dirty="0"/>
              <a:t> is a small, free-living roundworm. </a:t>
            </a:r>
          </a:p>
        </p:txBody>
      </p:sp>
      <p:sp>
        <p:nvSpPr>
          <p:cNvPr id="8" name="TextBox 7"/>
          <p:cNvSpPr txBox="1"/>
          <p:nvPr/>
        </p:nvSpPr>
        <p:spPr>
          <a:xfrm>
            <a:off x="1879962" y="846475"/>
            <a:ext cx="5288377" cy="461665"/>
          </a:xfrm>
          <a:prstGeom prst="rect">
            <a:avLst/>
          </a:prstGeom>
          <a:noFill/>
        </p:spPr>
        <p:txBody>
          <a:bodyPr wrap="none" rtlCol="0">
            <a:spAutoFit/>
          </a:bodyPr>
          <a:lstStyle/>
          <a:p>
            <a:pPr algn="ctr"/>
            <a:r>
              <a:rPr lang="en-US" sz="2400" dirty="0"/>
              <a:t>They exist as hermaphrodites and males. </a:t>
            </a:r>
          </a:p>
        </p:txBody>
      </p:sp>
    </p:spTree>
    <p:extLst>
      <p:ext uri="{BB962C8B-B14F-4D97-AF65-F5344CB8AC3E}">
        <p14:creationId xmlns:p14="http://schemas.microsoft.com/office/powerpoint/2010/main" val="186661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600" y="6002550"/>
            <a:ext cx="1991520" cy="63366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458"/>
          <a:stretch/>
        </p:blipFill>
        <p:spPr bwMode="auto">
          <a:xfrm>
            <a:off x="1745190" y="1510109"/>
            <a:ext cx="6116374" cy="39202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9pPr>
          </a:lstStyle>
          <a:p>
            <a:r>
              <a:rPr lang="en-GB" sz="900">
                <a:latin typeface="Arial" charset="0"/>
              </a:rPr>
              <a:t>©2009 by National Academy of Sciences</a:t>
            </a:r>
          </a:p>
        </p:txBody>
      </p:sp>
      <p:sp>
        <p:nvSpPr>
          <p:cNvPr id="2" name="TextBox 1"/>
          <p:cNvSpPr txBox="1"/>
          <p:nvPr/>
        </p:nvSpPr>
        <p:spPr>
          <a:xfrm>
            <a:off x="3140086" y="390029"/>
            <a:ext cx="2337749" cy="461665"/>
          </a:xfrm>
          <a:prstGeom prst="rect">
            <a:avLst/>
          </a:prstGeom>
          <a:noFill/>
        </p:spPr>
        <p:txBody>
          <a:bodyPr wrap="none" rtlCol="0">
            <a:spAutoFit/>
          </a:bodyPr>
          <a:lstStyle/>
          <a:p>
            <a:r>
              <a:rPr lang="en-US" sz="2400" b="1" dirty="0"/>
              <a:t>Nobel Prize 2002</a:t>
            </a:r>
          </a:p>
        </p:txBody>
      </p:sp>
    </p:spTree>
    <p:extLst>
      <p:ext uri="{BB962C8B-B14F-4D97-AF65-F5344CB8AC3E}">
        <p14:creationId xmlns:p14="http://schemas.microsoft.com/office/powerpoint/2010/main" val="755711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2055" y="1443806"/>
            <a:ext cx="4572000" cy="646331"/>
          </a:xfrm>
          <a:prstGeom prst="rect">
            <a:avLst/>
          </a:prstGeom>
        </p:spPr>
        <p:txBody>
          <a:bodyPr>
            <a:spAutoFit/>
          </a:bodyPr>
          <a:lstStyle/>
          <a:p>
            <a:r>
              <a:rPr lang="en-US" dirty="0"/>
              <a:t>Adult has 959 cells, but 1030 arise during development. 131 cells undergo apoptosis.</a:t>
            </a:r>
          </a:p>
        </p:txBody>
      </p:sp>
      <p:sp>
        <p:nvSpPr>
          <p:cNvPr id="6" name="Rectangle 5"/>
          <p:cNvSpPr/>
          <p:nvPr/>
        </p:nvSpPr>
        <p:spPr>
          <a:xfrm>
            <a:off x="2132055" y="2508191"/>
            <a:ext cx="4572000" cy="369332"/>
          </a:xfrm>
          <a:prstGeom prst="rect">
            <a:avLst/>
          </a:prstGeom>
        </p:spPr>
        <p:txBody>
          <a:bodyPr>
            <a:spAutoFit/>
          </a:bodyPr>
          <a:lstStyle/>
          <a:p>
            <a:r>
              <a:rPr lang="en-US" dirty="0"/>
              <a:t>Of the 959 cells, 302 are neurons. </a:t>
            </a:r>
          </a:p>
        </p:txBody>
      </p:sp>
    </p:spTree>
    <p:extLst>
      <p:ext uri="{BB962C8B-B14F-4D97-AF65-F5344CB8AC3E}">
        <p14:creationId xmlns:p14="http://schemas.microsoft.com/office/powerpoint/2010/main" val="2111756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TotalTime>
  <Words>1569</Words>
  <Application>Microsoft Macintosh PowerPoint</Application>
  <PresentationFormat>On-screen Show (4:3)</PresentationFormat>
  <Paragraphs>56</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Baekmuk Gulim</vt:lpstr>
      <vt:lpstr>Calibri</vt:lpstr>
      <vt:lpstr>msgothic</vt:lpstr>
      <vt:lpstr>Wingdings</vt:lpstr>
      <vt:lpstr>Office Theme</vt:lpstr>
      <vt:lpstr>Cell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3.31  Apoptosis pathways in nematodes and mammals</vt:lpstr>
      <vt:lpstr>PowerPoint Presentation</vt:lpstr>
      <vt:lpstr>PowerPoint Presentation</vt:lpstr>
      <vt:lpstr>PowerPoint Presentation</vt:lpstr>
      <vt:lpstr>PowerPoint Presentation</vt:lpstr>
      <vt:lpstr>PowerPoint Presentation</vt:lpstr>
    </vt:vector>
  </TitlesOfParts>
  <Company>NCSU Genetics</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Death</dc:title>
  <dc:creator>James Mahaffey</dc:creator>
  <cp:lastModifiedBy>Microsoft Office User</cp:lastModifiedBy>
  <cp:revision>22</cp:revision>
  <dcterms:created xsi:type="dcterms:W3CDTF">2013-01-21T14:51:58Z</dcterms:created>
  <dcterms:modified xsi:type="dcterms:W3CDTF">2018-03-23T16:36:58Z</dcterms:modified>
</cp:coreProperties>
</file>