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328" r:id="rId2"/>
    <p:sldId id="291" r:id="rId3"/>
    <p:sldId id="319" r:id="rId4"/>
    <p:sldId id="323" r:id="rId5"/>
    <p:sldId id="321" r:id="rId6"/>
    <p:sldId id="324" r:id="rId7"/>
    <p:sldId id="322" r:id="rId8"/>
    <p:sldId id="320" r:id="rId9"/>
    <p:sldId id="331" r:id="rId10"/>
    <p:sldId id="332" r:id="rId11"/>
    <p:sldId id="333" r:id="rId12"/>
    <p:sldId id="334" r:id="rId13"/>
    <p:sldId id="336" r:id="rId14"/>
    <p:sldId id="335" r:id="rId15"/>
    <p:sldId id="292" r:id="rId16"/>
    <p:sldId id="294" r:id="rId17"/>
    <p:sldId id="293" r:id="rId18"/>
    <p:sldId id="295" r:id="rId19"/>
    <p:sldId id="297" r:id="rId20"/>
    <p:sldId id="327" r:id="rId21"/>
    <p:sldId id="329" r:id="rId22"/>
    <p:sldId id="326" r:id="rId23"/>
    <p:sldId id="330" r:id="rId24"/>
    <p:sldId id="308" r:id="rId25"/>
    <p:sldId id="311" r:id="rId26"/>
    <p:sldId id="312" r:id="rId27"/>
    <p:sldId id="314" r:id="rId28"/>
    <p:sldId id="318" r:id="rId29"/>
    <p:sldId id="325"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7" autoAdjust="0"/>
    <p:restoredTop sz="94660"/>
  </p:normalViewPr>
  <p:slideViewPr>
    <p:cSldViewPr>
      <p:cViewPr varScale="1">
        <p:scale>
          <a:sx n="62" d="100"/>
          <a:sy n="62" d="100"/>
        </p:scale>
        <p:origin x="133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36FC7-A6E9-4476-9871-F852DDF1CC15}" type="datetimeFigureOut">
              <a:rPr lang="en-US" smtClean="0"/>
              <a:t>4/4/2018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88B07-6A0F-4CE0-B146-FBEEA49683CD}" type="slidenum">
              <a:rPr lang="en-US" smtClean="0"/>
              <a:t>‹#›</a:t>
            </a:fld>
            <a:endParaRPr lang="en-US"/>
          </a:p>
        </p:txBody>
      </p:sp>
    </p:spTree>
    <p:extLst>
      <p:ext uri="{BB962C8B-B14F-4D97-AF65-F5344CB8AC3E}">
        <p14:creationId xmlns:p14="http://schemas.microsoft.com/office/powerpoint/2010/main" val="316766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18AE7A-4F57-2B47-9C9E-E0EE7981AFF5}" type="slidenum">
              <a:rPr lang="en-US"/>
              <a:pPr>
                <a:defRPr/>
              </a:pPr>
              <a:t>10</a:t>
            </a:fld>
            <a:endParaRPr lang="en-US"/>
          </a:p>
        </p:txBody>
      </p:sp>
      <p:sp>
        <p:nvSpPr>
          <p:cNvPr id="38400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840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a:p>
            <a:pPr eaLnBrk="1" hangingPunct="1">
              <a:defRPr/>
            </a:pPr>
            <a:r>
              <a:rPr lang="en-US" smtClean="0">
                <a:cs typeface="+mn-cs"/>
              </a:rPr>
              <a:t>Figures\Chapter12\DevBio7e12162.jpg</a:t>
            </a:r>
          </a:p>
        </p:txBody>
      </p:sp>
    </p:spTree>
    <p:extLst>
      <p:ext uri="{BB962C8B-B14F-4D97-AF65-F5344CB8AC3E}">
        <p14:creationId xmlns:p14="http://schemas.microsoft.com/office/powerpoint/2010/main" val="2423232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7B5E12-EEAC-4142-B255-A0A920C445D1}" type="slidenum">
              <a:rPr lang="en-US"/>
              <a:pPr/>
              <a:t>17</a:t>
            </a:fld>
            <a:endParaRPr lang="en-US"/>
          </a:p>
        </p:txBody>
      </p:sp>
      <p:sp>
        <p:nvSpPr>
          <p:cNvPr id="387074" name="Rectangle 2"/>
          <p:cNvSpPr>
            <a:spLocks noGrp="1" noRot="1" noChangeAspect="1" noChangeArrowheads="1" noTextEdit="1"/>
          </p:cNvSpPr>
          <p:nvPr>
            <p:ph type="sldImg"/>
          </p:nvPr>
        </p:nvSpPr>
        <p:spPr bwMode="auto">
          <a:xfrm>
            <a:off x="1147763" y="687388"/>
            <a:ext cx="4579937" cy="34353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87075" name="Rectangle 3"/>
          <p:cNvSpPr>
            <a:spLocks noGrp="1" noChangeArrowheads="1"/>
          </p:cNvSpPr>
          <p:nvPr>
            <p:ph type="body" idx="1"/>
          </p:nvPr>
        </p:nvSpPr>
        <p:spPr bwMode="auto">
          <a:xfrm>
            <a:off x="915988" y="4351338"/>
            <a:ext cx="5041900" cy="4121150"/>
          </a:xfrm>
          <a:prstGeom prst="rect">
            <a:avLst/>
          </a:prstGeom>
          <a:solidFill>
            <a:srgbClr val="FFFFFF"/>
          </a:solidFill>
          <a:ln>
            <a:solidFill>
              <a:srgbClr val="000000"/>
            </a:solidFill>
            <a:miter lim="800000"/>
            <a:headEnd/>
            <a:tailEnd/>
          </a:ln>
        </p:spPr>
        <p:txBody>
          <a:bodyPr lIns="91614" tIns="45807" rIns="91614" bIns="45807"/>
          <a:lstStyle/>
          <a:p>
            <a:endParaRPr lang="en-US"/>
          </a:p>
          <a:p>
            <a:r>
              <a:rPr lang="en-US"/>
              <a:t>Figures\Chapter12\DevBio7e12240.jpg</a:t>
            </a:r>
          </a:p>
        </p:txBody>
      </p:sp>
    </p:spTree>
    <p:extLst>
      <p:ext uri="{BB962C8B-B14F-4D97-AF65-F5344CB8AC3E}">
        <p14:creationId xmlns:p14="http://schemas.microsoft.com/office/powerpoint/2010/main" val="4100969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D5BE32-2F8C-ED49-8916-2C22A5183C9F}" type="slidenum">
              <a:rPr lang="en-US"/>
              <a:pPr>
                <a:defRPr/>
              </a:pPr>
              <a:t>‹#›</a:t>
            </a:fld>
            <a:endParaRPr lang="en-US"/>
          </a:p>
        </p:txBody>
      </p:sp>
    </p:spTree>
    <p:extLst>
      <p:ext uri="{BB962C8B-B14F-4D97-AF65-F5344CB8AC3E}">
        <p14:creationId xmlns:p14="http://schemas.microsoft.com/office/powerpoint/2010/main" val="2456563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E84B72-F392-064E-A011-359083CFA805}" type="slidenum">
              <a:rPr lang="en-US"/>
              <a:pPr>
                <a:defRPr/>
              </a:pPr>
              <a:t>‹#›</a:t>
            </a:fld>
            <a:endParaRPr lang="en-US"/>
          </a:p>
        </p:txBody>
      </p:sp>
    </p:spTree>
    <p:extLst>
      <p:ext uri="{BB962C8B-B14F-4D97-AF65-F5344CB8AC3E}">
        <p14:creationId xmlns:p14="http://schemas.microsoft.com/office/powerpoint/2010/main" val="83036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5259D1-DBE3-3E41-8305-18A3B0E6DE16}" type="slidenum">
              <a:rPr lang="en-US"/>
              <a:pPr>
                <a:defRPr/>
              </a:pPr>
              <a:t>‹#›</a:t>
            </a:fld>
            <a:endParaRPr lang="en-US"/>
          </a:p>
        </p:txBody>
      </p:sp>
    </p:spTree>
    <p:extLst>
      <p:ext uri="{BB962C8B-B14F-4D97-AF65-F5344CB8AC3E}">
        <p14:creationId xmlns:p14="http://schemas.microsoft.com/office/powerpoint/2010/main" val="240679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6B250F-2BB4-7F4D-967F-8F406AD3FEBF}" type="slidenum">
              <a:rPr lang="en-US"/>
              <a:pPr>
                <a:defRPr/>
              </a:pPr>
              <a:t>‹#›</a:t>
            </a:fld>
            <a:endParaRPr lang="en-US"/>
          </a:p>
        </p:txBody>
      </p:sp>
    </p:spTree>
    <p:extLst>
      <p:ext uri="{BB962C8B-B14F-4D97-AF65-F5344CB8AC3E}">
        <p14:creationId xmlns:p14="http://schemas.microsoft.com/office/powerpoint/2010/main" val="313757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25B1C8-A8D9-1E44-AB63-502B9E4234CF}" type="slidenum">
              <a:rPr lang="en-US"/>
              <a:pPr>
                <a:defRPr/>
              </a:pPr>
              <a:t>‹#›</a:t>
            </a:fld>
            <a:endParaRPr lang="en-US"/>
          </a:p>
        </p:txBody>
      </p:sp>
    </p:spTree>
    <p:extLst>
      <p:ext uri="{BB962C8B-B14F-4D97-AF65-F5344CB8AC3E}">
        <p14:creationId xmlns:p14="http://schemas.microsoft.com/office/powerpoint/2010/main" val="398560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1F655A-9E95-754D-9CFF-8A62EC306DBB}" type="slidenum">
              <a:rPr lang="en-US"/>
              <a:pPr>
                <a:defRPr/>
              </a:pPr>
              <a:t>‹#›</a:t>
            </a:fld>
            <a:endParaRPr lang="en-US"/>
          </a:p>
        </p:txBody>
      </p:sp>
    </p:spTree>
    <p:extLst>
      <p:ext uri="{BB962C8B-B14F-4D97-AF65-F5344CB8AC3E}">
        <p14:creationId xmlns:p14="http://schemas.microsoft.com/office/powerpoint/2010/main" val="100942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35D0BE-788B-D845-9B6F-81151C8E15BF}" type="slidenum">
              <a:rPr lang="en-US"/>
              <a:pPr>
                <a:defRPr/>
              </a:pPr>
              <a:t>‹#›</a:t>
            </a:fld>
            <a:endParaRPr lang="en-US"/>
          </a:p>
        </p:txBody>
      </p:sp>
    </p:spTree>
    <p:extLst>
      <p:ext uri="{BB962C8B-B14F-4D97-AF65-F5344CB8AC3E}">
        <p14:creationId xmlns:p14="http://schemas.microsoft.com/office/powerpoint/2010/main" val="90780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77BA25-6EF3-974A-9C24-BDDF4AFD7A59}" type="slidenum">
              <a:rPr lang="en-US"/>
              <a:pPr>
                <a:defRPr/>
              </a:pPr>
              <a:t>‹#›</a:t>
            </a:fld>
            <a:endParaRPr lang="en-US"/>
          </a:p>
        </p:txBody>
      </p:sp>
    </p:spTree>
    <p:extLst>
      <p:ext uri="{BB962C8B-B14F-4D97-AF65-F5344CB8AC3E}">
        <p14:creationId xmlns:p14="http://schemas.microsoft.com/office/powerpoint/2010/main" val="212009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00E9CE-A326-CE41-9305-C623C7015BB8}" type="slidenum">
              <a:rPr lang="en-US"/>
              <a:pPr>
                <a:defRPr/>
              </a:pPr>
              <a:t>‹#›</a:t>
            </a:fld>
            <a:endParaRPr lang="en-US"/>
          </a:p>
        </p:txBody>
      </p:sp>
    </p:spTree>
    <p:extLst>
      <p:ext uri="{BB962C8B-B14F-4D97-AF65-F5344CB8AC3E}">
        <p14:creationId xmlns:p14="http://schemas.microsoft.com/office/powerpoint/2010/main" val="2317308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2E998E-51F9-0E49-A9B1-E4AAA0CFC5A9}" type="slidenum">
              <a:rPr lang="en-US"/>
              <a:pPr>
                <a:defRPr/>
              </a:pPr>
              <a:t>‹#›</a:t>
            </a:fld>
            <a:endParaRPr lang="en-US"/>
          </a:p>
        </p:txBody>
      </p:sp>
    </p:spTree>
    <p:extLst>
      <p:ext uri="{BB962C8B-B14F-4D97-AF65-F5344CB8AC3E}">
        <p14:creationId xmlns:p14="http://schemas.microsoft.com/office/powerpoint/2010/main" val="420350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EBEC4C-628B-634C-963C-AD8C3CEF9C7D}" type="slidenum">
              <a:rPr lang="en-US"/>
              <a:pPr>
                <a:defRPr/>
              </a:pPr>
              <a:t>‹#›</a:t>
            </a:fld>
            <a:endParaRPr lang="en-US"/>
          </a:p>
        </p:txBody>
      </p:sp>
    </p:spTree>
    <p:extLst>
      <p:ext uri="{BB962C8B-B14F-4D97-AF65-F5344CB8AC3E}">
        <p14:creationId xmlns:p14="http://schemas.microsoft.com/office/powerpoint/2010/main" val="80854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F6A6F66C-B1B4-9346-B2A5-B3F9AF9FDB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257800"/>
            <a:ext cx="6858000" cy="1200329"/>
          </a:xfrm>
          <a:prstGeom prst="rect">
            <a:avLst/>
          </a:prstGeom>
          <a:noFill/>
        </p:spPr>
        <p:txBody>
          <a:bodyPr wrap="square" rtlCol="0">
            <a:spAutoFit/>
          </a:bodyPr>
          <a:lstStyle/>
          <a:p>
            <a:r>
              <a:rPr lang="en-US" dirty="0"/>
              <a:t>Limb development video </a:t>
            </a:r>
            <a:r>
              <a:rPr lang="en-US" dirty="0" smtClean="0"/>
              <a:t>– discussion on </a:t>
            </a:r>
            <a:r>
              <a:rPr lang="en-US" smtClean="0"/>
              <a:t>April 6</a:t>
            </a:r>
            <a:endParaRPr lang="en-US" dirty="0" smtClean="0"/>
          </a:p>
          <a:p>
            <a:r>
              <a:rPr lang="en-US" dirty="0" smtClean="0"/>
              <a:t>https</a:t>
            </a:r>
            <a:r>
              <a:rPr lang="en-US" dirty="0"/>
              <a:t>://sophia.smith.edu/blog/barresilab/devidetorials/#limbdevelopment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000"/>
            <a:ext cx="8498889" cy="4333592"/>
          </a:xfrm>
          <a:prstGeom prst="rect">
            <a:avLst/>
          </a:prstGeom>
        </p:spPr>
      </p:pic>
    </p:spTree>
    <p:extLst>
      <p:ext uri="{BB962C8B-B14F-4D97-AF65-F5344CB8AC3E}">
        <p14:creationId xmlns:p14="http://schemas.microsoft.com/office/powerpoint/2010/main" val="110738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978" name="Picture 2" descr="p:\gilbert ircdfigures\ch12\devbio7e12162.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8229600" cy="5773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82979" name="Rectangle 3"/>
          <p:cNvSpPr>
            <a:spLocks noGrp="1" noChangeArrowheads="1"/>
          </p:cNvSpPr>
          <p:nvPr>
            <p:ph type="title"/>
          </p:nvPr>
        </p:nvSpPr>
        <p:spPr>
          <a:xfrm>
            <a:off x="762000" y="0"/>
            <a:ext cx="7772400" cy="1143000"/>
          </a:xfrm>
        </p:spPr>
        <p:txBody>
          <a:bodyPr/>
          <a:lstStyle/>
          <a:p>
            <a:pPr eaLnBrk="1" hangingPunct="1">
              <a:defRPr/>
            </a:pPr>
            <a:r>
              <a:rPr lang="en-US" sz="2400" b="1" smtClean="0">
                <a:cs typeface="+mj-cs"/>
              </a:rPr>
              <a:t>Spinal cord structure</a:t>
            </a:r>
          </a:p>
        </p:txBody>
      </p:sp>
      <p:pic>
        <p:nvPicPr>
          <p:cNvPr id="382980" name="Picture 4" descr="p:\gilbert ircdfigures\ch12\devbio7e12141.jp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40320" t="65845" r="40529" b="5376"/>
          <a:stretch>
            <a:fillRect/>
          </a:stretch>
        </p:blipFill>
        <p:spPr bwMode="auto">
          <a:xfrm>
            <a:off x="381000" y="838200"/>
            <a:ext cx="1447800" cy="163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82981" name="Line 5"/>
          <p:cNvSpPr>
            <a:spLocks noChangeShapeType="1"/>
          </p:cNvSpPr>
          <p:nvPr/>
        </p:nvSpPr>
        <p:spPr bwMode="auto">
          <a:xfrm>
            <a:off x="1905000" y="1447800"/>
            <a:ext cx="137160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2982" name="Rectangle 6"/>
          <p:cNvSpPr>
            <a:spLocks noChangeArrowheads="1"/>
          </p:cNvSpPr>
          <p:nvPr/>
        </p:nvSpPr>
        <p:spPr bwMode="auto">
          <a:xfrm>
            <a:off x="4724400" y="5943600"/>
            <a:ext cx="1295400" cy="609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82983" name="Text Box 7"/>
          <p:cNvSpPr txBox="1">
            <a:spLocks noChangeArrowheads="1"/>
          </p:cNvSpPr>
          <p:nvPr/>
        </p:nvSpPr>
        <p:spPr bwMode="auto">
          <a:xfrm>
            <a:off x="4495800" y="6069013"/>
            <a:ext cx="1651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0">
                <a:cs typeface="+mn-cs"/>
              </a:rPr>
              <a:t>Ventricular layer</a:t>
            </a:r>
          </a:p>
        </p:txBody>
      </p:sp>
      <p:sp>
        <p:nvSpPr>
          <p:cNvPr id="382984" name="Text Box 8"/>
          <p:cNvSpPr txBox="1">
            <a:spLocks noChangeArrowheads="1"/>
          </p:cNvSpPr>
          <p:nvPr/>
        </p:nvSpPr>
        <p:spPr bwMode="auto">
          <a:xfrm>
            <a:off x="1219200" y="2819400"/>
            <a:ext cx="12239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0">
                <a:cs typeface="+mn-cs"/>
              </a:rPr>
              <a:t>Interneuron</a:t>
            </a:r>
          </a:p>
        </p:txBody>
      </p:sp>
    </p:spTree>
    <p:extLst>
      <p:ext uri="{BB962C8B-B14F-4D97-AF65-F5344CB8AC3E}">
        <p14:creationId xmlns:p14="http://schemas.microsoft.com/office/powerpoint/2010/main" val="915425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spect="1" noChangeArrowheads="1"/>
          </p:cNvSpPr>
          <p:nvPr/>
        </p:nvSpPr>
        <p:spPr bwMode="auto">
          <a:xfrm>
            <a:off x="5275263" y="5732463"/>
            <a:ext cx="1373187" cy="4778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07" name="Rectangle 3"/>
          <p:cNvSpPr>
            <a:spLocks noChangeAspect="1" noChangeArrowheads="1"/>
          </p:cNvSpPr>
          <p:nvPr/>
        </p:nvSpPr>
        <p:spPr bwMode="auto">
          <a:xfrm>
            <a:off x="5156200" y="4776788"/>
            <a:ext cx="1373188" cy="2381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08" name="Rectangle 4"/>
          <p:cNvSpPr>
            <a:spLocks noChangeAspect="1" noChangeArrowheads="1"/>
          </p:cNvSpPr>
          <p:nvPr/>
        </p:nvSpPr>
        <p:spPr bwMode="auto">
          <a:xfrm>
            <a:off x="5156200" y="4476750"/>
            <a:ext cx="1373188" cy="2397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09" name="Rectangle 5"/>
          <p:cNvSpPr>
            <a:spLocks noChangeAspect="1" noChangeArrowheads="1"/>
          </p:cNvSpPr>
          <p:nvPr/>
        </p:nvSpPr>
        <p:spPr bwMode="auto">
          <a:xfrm>
            <a:off x="7366000" y="5970588"/>
            <a:ext cx="954088" cy="3587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7413" name="Picture 6" descr="C:\Documents and Settings\Pat Estes\Desktop\Gilbert DevBio book\text art\G12131.JPG"/>
          <p:cNvPicPr>
            <a:picLocks noChangeAspect="1" noChangeArrowheads="1"/>
          </p:cNvPicPr>
          <p:nvPr/>
        </p:nvPicPr>
        <p:blipFill>
          <a:blip r:embed="rId2">
            <a:extLst>
              <a:ext uri="{28A0092B-C50C-407E-A947-70E740481C1C}">
                <a14:useLocalDpi xmlns:a14="http://schemas.microsoft.com/office/drawing/2010/main" val="0"/>
              </a:ext>
            </a:extLst>
          </a:blip>
          <a:srcRect l="52763" t="11116" b="12929"/>
          <a:stretch>
            <a:fillRect/>
          </a:stretch>
        </p:blipFill>
        <p:spPr bwMode="auto">
          <a:xfrm>
            <a:off x="6708775" y="3760788"/>
            <a:ext cx="2030413" cy="244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1911" name="Rectangle 7"/>
          <p:cNvSpPr>
            <a:spLocks noChangeAspect="1" noChangeArrowheads="1"/>
          </p:cNvSpPr>
          <p:nvPr/>
        </p:nvSpPr>
        <p:spPr bwMode="auto">
          <a:xfrm>
            <a:off x="6589713" y="5014913"/>
            <a:ext cx="357187" cy="2984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12" name="Rectangle 8"/>
          <p:cNvSpPr>
            <a:spLocks noChangeAspect="1" noChangeArrowheads="1"/>
          </p:cNvSpPr>
          <p:nvPr/>
        </p:nvSpPr>
        <p:spPr bwMode="auto">
          <a:xfrm>
            <a:off x="8261350" y="5014913"/>
            <a:ext cx="417513" cy="2984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13" name="Rectangle 9"/>
          <p:cNvSpPr>
            <a:spLocks noChangeAspect="1" noChangeArrowheads="1"/>
          </p:cNvSpPr>
          <p:nvPr/>
        </p:nvSpPr>
        <p:spPr bwMode="auto">
          <a:xfrm>
            <a:off x="6589713" y="3641725"/>
            <a:ext cx="417512" cy="2984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14" name="Text Box 10"/>
          <p:cNvSpPr txBox="1">
            <a:spLocks noChangeArrowheads="1"/>
          </p:cNvSpPr>
          <p:nvPr/>
        </p:nvSpPr>
        <p:spPr bwMode="auto">
          <a:xfrm>
            <a:off x="533400" y="838200"/>
            <a:ext cx="8229600" cy="4656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fontAlgn="base">
              <a:spcBef>
                <a:spcPct val="0"/>
              </a:spcBef>
              <a:spcAft>
                <a:spcPct val="0"/>
              </a:spcAft>
              <a:defRPr sz="2400">
                <a:solidFill>
                  <a:schemeClr val="tx1"/>
                </a:solidFill>
                <a:latin typeface="Arial" charset="0"/>
                <a:ea typeface="ＭＳ Ｐゴシック" charset="0"/>
              </a:defRPr>
            </a:lvl6pPr>
            <a:lvl7pPr marL="3200400" indent="-457200" fontAlgn="base">
              <a:spcBef>
                <a:spcPct val="0"/>
              </a:spcBef>
              <a:spcAft>
                <a:spcPct val="0"/>
              </a:spcAft>
              <a:defRPr sz="2400">
                <a:solidFill>
                  <a:schemeClr val="tx1"/>
                </a:solidFill>
                <a:latin typeface="Arial" charset="0"/>
                <a:ea typeface="ＭＳ Ｐゴシック" charset="0"/>
              </a:defRPr>
            </a:lvl7pPr>
            <a:lvl8pPr marL="3657600" indent="-457200" fontAlgn="base">
              <a:spcBef>
                <a:spcPct val="0"/>
              </a:spcBef>
              <a:spcAft>
                <a:spcPct val="0"/>
              </a:spcAft>
              <a:defRPr sz="2400">
                <a:solidFill>
                  <a:schemeClr val="tx1"/>
                </a:solidFill>
                <a:latin typeface="Arial" charset="0"/>
                <a:ea typeface="ＭＳ Ｐゴシック" charset="0"/>
              </a:defRPr>
            </a:lvl8pPr>
            <a:lvl9pPr marL="4114800" indent="-457200" fontAlgn="base">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b="0" smtClean="0">
                <a:cs typeface="+mn-cs"/>
              </a:rPr>
              <a:t>Neural tube polarized along DV axis</a:t>
            </a:r>
          </a:p>
          <a:p>
            <a:pPr>
              <a:spcBef>
                <a:spcPct val="50000"/>
              </a:spcBef>
              <a:defRPr/>
            </a:pPr>
            <a:r>
              <a:rPr lang="en-US" smtClean="0">
                <a:cs typeface="+mn-cs"/>
              </a:rPr>
              <a:t>Spinal cord</a:t>
            </a:r>
          </a:p>
          <a:p>
            <a:pPr lvl="1">
              <a:spcBef>
                <a:spcPct val="50000"/>
              </a:spcBef>
              <a:defRPr/>
            </a:pPr>
            <a:r>
              <a:rPr lang="en-US" b="0" smtClean="0">
                <a:cs typeface="+mn-cs"/>
              </a:rPr>
              <a:t>Dorsal region - spinal neurons receive input from 			sensory neurons </a:t>
            </a:r>
          </a:p>
          <a:p>
            <a:pPr lvl="1">
              <a:spcBef>
                <a:spcPct val="50000"/>
              </a:spcBef>
              <a:defRPr/>
            </a:pPr>
            <a:r>
              <a:rPr lang="en-US" b="0" smtClean="0">
                <a:cs typeface="+mn-cs"/>
              </a:rPr>
              <a:t>Ventral region - motor neurons</a:t>
            </a:r>
          </a:p>
          <a:p>
            <a:pPr lvl="1">
              <a:spcBef>
                <a:spcPct val="50000"/>
              </a:spcBef>
              <a:defRPr/>
            </a:pPr>
            <a:r>
              <a:rPr lang="en-US" b="0" smtClean="0">
                <a:cs typeface="+mn-cs"/>
              </a:rPr>
              <a:t>Middle - interneurons relay information between them</a:t>
            </a:r>
          </a:p>
          <a:p>
            <a:pPr>
              <a:spcBef>
                <a:spcPct val="50000"/>
              </a:spcBef>
              <a:defRPr/>
            </a:pPr>
            <a:endParaRPr lang="en-US" b="0" smtClean="0">
              <a:cs typeface="+mn-cs"/>
            </a:endParaRPr>
          </a:p>
          <a:p>
            <a:pPr>
              <a:spcBef>
                <a:spcPct val="50000"/>
              </a:spcBef>
              <a:defRPr/>
            </a:pPr>
            <a:endParaRPr lang="en-US" b="0" smtClean="0">
              <a:cs typeface="+mn-cs"/>
            </a:endParaRPr>
          </a:p>
          <a:p>
            <a:pPr>
              <a:spcBef>
                <a:spcPct val="50000"/>
              </a:spcBef>
              <a:defRPr/>
            </a:pPr>
            <a:endParaRPr lang="en-US" b="0" smtClean="0">
              <a:cs typeface="+mn-cs"/>
            </a:endParaRPr>
          </a:p>
        </p:txBody>
      </p:sp>
      <p:sp>
        <p:nvSpPr>
          <p:cNvPr id="251915" name="Text Box 11"/>
          <p:cNvSpPr txBox="1">
            <a:spLocks noChangeArrowheads="1"/>
          </p:cNvSpPr>
          <p:nvPr/>
        </p:nvSpPr>
        <p:spPr bwMode="auto">
          <a:xfrm>
            <a:off x="3886200" y="304800"/>
            <a:ext cx="129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DV axis</a:t>
            </a:r>
          </a:p>
        </p:txBody>
      </p:sp>
    </p:spTree>
    <p:extLst>
      <p:ext uri="{BB962C8B-B14F-4D97-AF65-F5344CB8AC3E}">
        <p14:creationId xmlns:p14="http://schemas.microsoft.com/office/powerpoint/2010/main" val="3152722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685800" y="152400"/>
            <a:ext cx="7772400" cy="1143000"/>
          </a:xfrm>
        </p:spPr>
        <p:txBody>
          <a:bodyPr/>
          <a:lstStyle/>
          <a:p>
            <a:pPr eaLnBrk="1" hangingPunct="1">
              <a:defRPr/>
            </a:pPr>
            <a:r>
              <a:rPr lang="en-US" sz="3600" smtClean="0">
                <a:cs typeface="+mj-cs"/>
              </a:rPr>
              <a:t>D/V signaling in spinal cord</a:t>
            </a:r>
            <a:endParaRPr lang="en-US" smtClean="0">
              <a:cs typeface="+mj-cs"/>
            </a:endParaRPr>
          </a:p>
        </p:txBody>
      </p:sp>
      <p:pic>
        <p:nvPicPr>
          <p:cNvPr id="283651" name="Picture 3" descr="devbio8e-fig-12-1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57400"/>
            <a:ext cx="5029200" cy="377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83652" name="Text Box 4"/>
          <p:cNvSpPr txBox="1">
            <a:spLocks noChangeArrowheads="1"/>
          </p:cNvSpPr>
          <p:nvPr/>
        </p:nvSpPr>
        <p:spPr bwMode="auto">
          <a:xfrm>
            <a:off x="609600" y="1600200"/>
            <a:ext cx="7924800"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200" b="0">
                <a:latin typeface="Times" charset="0"/>
                <a:cs typeface="+mn-cs"/>
              </a:rPr>
              <a:t>TGF-beta family in ectoderm induces TGF -beta family in roof plate </a:t>
            </a:r>
          </a:p>
        </p:txBody>
      </p:sp>
      <p:sp>
        <p:nvSpPr>
          <p:cNvPr id="283653" name="Text Box 5"/>
          <p:cNvSpPr txBox="1">
            <a:spLocks noChangeArrowheads="1"/>
          </p:cNvSpPr>
          <p:nvPr/>
        </p:nvSpPr>
        <p:spPr bwMode="auto">
          <a:xfrm>
            <a:off x="609600" y="5715000"/>
            <a:ext cx="7835900" cy="42703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200" b="0">
                <a:latin typeface="Times" charset="0"/>
                <a:cs typeface="+mn-cs"/>
              </a:rPr>
              <a:t>Sonic hedgehog in notochord induces Sonic hedgehog in floor plate </a:t>
            </a:r>
          </a:p>
        </p:txBody>
      </p:sp>
    </p:spTree>
    <p:extLst>
      <p:ext uri="{BB962C8B-B14F-4D97-AF65-F5344CB8AC3E}">
        <p14:creationId xmlns:p14="http://schemas.microsoft.com/office/powerpoint/2010/main" val="3045580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762000" y="228600"/>
            <a:ext cx="7772400" cy="1143000"/>
          </a:xfrm>
        </p:spPr>
        <p:txBody>
          <a:bodyPr/>
          <a:lstStyle/>
          <a:p>
            <a:pPr eaLnBrk="1" hangingPunct="1">
              <a:defRPr/>
            </a:pPr>
            <a:r>
              <a:rPr lang="en-US" sz="3600" smtClean="0">
                <a:cs typeface="+mj-cs"/>
              </a:rPr>
              <a:t>Gradients of Shh and TGF-beta family ligands</a:t>
            </a:r>
            <a:endParaRPr lang="en-US" smtClean="0">
              <a:cs typeface="+mj-cs"/>
            </a:endParaRPr>
          </a:p>
        </p:txBody>
      </p:sp>
      <p:pic>
        <p:nvPicPr>
          <p:cNvPr id="284675" name="Picture 3" descr="devbio8e-fig-12-1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6350000" cy="476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84676" name="Text Box 4"/>
          <p:cNvSpPr txBox="1">
            <a:spLocks noChangeArrowheads="1"/>
          </p:cNvSpPr>
          <p:nvPr/>
        </p:nvSpPr>
        <p:spPr bwMode="auto">
          <a:xfrm>
            <a:off x="7086600" y="4114800"/>
            <a:ext cx="1920875" cy="1096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200" b="0">
                <a:cs typeface="+mn-cs"/>
              </a:rPr>
              <a:t>Different neuronal fates</a:t>
            </a:r>
            <a:endParaRPr lang="en-US">
              <a:cs typeface="+mn-cs"/>
            </a:endParaRPr>
          </a:p>
        </p:txBody>
      </p:sp>
      <p:sp>
        <p:nvSpPr>
          <p:cNvPr id="284677" name="Rectangle 5"/>
          <p:cNvSpPr>
            <a:spLocks noChangeArrowheads="1"/>
          </p:cNvSpPr>
          <p:nvPr/>
        </p:nvSpPr>
        <p:spPr bwMode="auto">
          <a:xfrm>
            <a:off x="990600" y="2362200"/>
            <a:ext cx="1295400" cy="3048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4678" name="Rectangle 6"/>
          <p:cNvSpPr>
            <a:spLocks noChangeArrowheads="1"/>
          </p:cNvSpPr>
          <p:nvPr/>
        </p:nvSpPr>
        <p:spPr bwMode="auto">
          <a:xfrm>
            <a:off x="2743200" y="3886200"/>
            <a:ext cx="914400" cy="6858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4679" name="Rectangle 7"/>
          <p:cNvSpPr>
            <a:spLocks noChangeArrowheads="1"/>
          </p:cNvSpPr>
          <p:nvPr/>
        </p:nvSpPr>
        <p:spPr bwMode="auto">
          <a:xfrm>
            <a:off x="2743200" y="4648200"/>
            <a:ext cx="914400" cy="4572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4680" name="Rectangle 8"/>
          <p:cNvSpPr>
            <a:spLocks noChangeArrowheads="1"/>
          </p:cNvSpPr>
          <p:nvPr/>
        </p:nvSpPr>
        <p:spPr bwMode="auto">
          <a:xfrm>
            <a:off x="7010400" y="4114800"/>
            <a:ext cx="1905000" cy="10668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4681" name="Rectangle 9"/>
          <p:cNvSpPr>
            <a:spLocks noChangeArrowheads="1"/>
          </p:cNvSpPr>
          <p:nvPr/>
        </p:nvSpPr>
        <p:spPr bwMode="auto">
          <a:xfrm>
            <a:off x="5334000" y="3657600"/>
            <a:ext cx="1143000" cy="3048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4682" name="Rectangle 10"/>
          <p:cNvSpPr>
            <a:spLocks noChangeArrowheads="1"/>
          </p:cNvSpPr>
          <p:nvPr/>
        </p:nvSpPr>
        <p:spPr bwMode="auto">
          <a:xfrm>
            <a:off x="5334000" y="5181600"/>
            <a:ext cx="1143000" cy="3048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206537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533400" y="914400"/>
            <a:ext cx="82296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fontAlgn="base">
              <a:spcBef>
                <a:spcPct val="0"/>
              </a:spcBef>
              <a:spcAft>
                <a:spcPct val="0"/>
              </a:spcAft>
              <a:defRPr sz="2400">
                <a:solidFill>
                  <a:schemeClr val="tx1"/>
                </a:solidFill>
                <a:latin typeface="Arial" charset="0"/>
                <a:ea typeface="ＭＳ Ｐゴシック" charset="0"/>
              </a:defRPr>
            </a:lvl6pPr>
            <a:lvl7pPr marL="3200400" indent="-457200" fontAlgn="base">
              <a:spcBef>
                <a:spcPct val="0"/>
              </a:spcBef>
              <a:spcAft>
                <a:spcPct val="0"/>
              </a:spcAft>
              <a:defRPr sz="2400">
                <a:solidFill>
                  <a:schemeClr val="tx1"/>
                </a:solidFill>
                <a:latin typeface="Arial" charset="0"/>
                <a:ea typeface="ＭＳ Ｐゴシック" charset="0"/>
              </a:defRPr>
            </a:lvl7pPr>
            <a:lvl8pPr marL="3657600" indent="-457200" fontAlgn="base">
              <a:spcBef>
                <a:spcPct val="0"/>
              </a:spcBef>
              <a:spcAft>
                <a:spcPct val="0"/>
              </a:spcAft>
              <a:defRPr sz="2400">
                <a:solidFill>
                  <a:schemeClr val="tx1"/>
                </a:solidFill>
                <a:latin typeface="Arial" charset="0"/>
                <a:ea typeface="ＭＳ Ｐゴシック" charset="0"/>
              </a:defRPr>
            </a:lvl8pPr>
            <a:lvl9pPr marL="4114800" indent="-457200" fontAlgn="base">
              <a:spcBef>
                <a:spcPct val="0"/>
              </a:spcBef>
              <a:spcAft>
                <a:spcPct val="0"/>
              </a:spcAft>
              <a:defRPr sz="2400">
                <a:solidFill>
                  <a:schemeClr val="tx1"/>
                </a:solidFill>
                <a:latin typeface="Arial" charset="0"/>
                <a:ea typeface="ＭＳ Ｐゴシック" charset="0"/>
              </a:defRPr>
            </a:lvl9pPr>
          </a:lstStyle>
          <a:p>
            <a:pPr>
              <a:spcBef>
                <a:spcPct val="50000"/>
              </a:spcBef>
              <a:defRPr/>
            </a:pPr>
            <a:endParaRPr lang="en-US" b="0" smtClean="0">
              <a:cs typeface="+mn-cs"/>
            </a:endParaRPr>
          </a:p>
          <a:p>
            <a:pPr>
              <a:spcBef>
                <a:spcPct val="50000"/>
              </a:spcBef>
              <a:defRPr/>
            </a:pPr>
            <a:endParaRPr lang="en-US" b="0" smtClean="0">
              <a:cs typeface="+mn-cs"/>
            </a:endParaRPr>
          </a:p>
          <a:p>
            <a:pPr>
              <a:spcBef>
                <a:spcPct val="50000"/>
              </a:spcBef>
              <a:defRPr/>
            </a:pPr>
            <a:endParaRPr lang="en-US" b="0" smtClean="0">
              <a:cs typeface="+mn-cs"/>
            </a:endParaRPr>
          </a:p>
        </p:txBody>
      </p:sp>
      <p:sp>
        <p:nvSpPr>
          <p:cNvPr id="252931" name="Text Box 3"/>
          <p:cNvSpPr txBox="1">
            <a:spLocks noChangeArrowheads="1"/>
          </p:cNvSpPr>
          <p:nvPr/>
        </p:nvSpPr>
        <p:spPr bwMode="auto">
          <a:xfrm>
            <a:off x="1676400" y="381000"/>
            <a:ext cx="5562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Ventral patterning of the neural tube</a:t>
            </a:r>
          </a:p>
        </p:txBody>
      </p:sp>
      <p:sp>
        <p:nvSpPr>
          <p:cNvPr id="252933" name="Rectangle 5"/>
          <p:cNvSpPr>
            <a:spLocks noChangeArrowheads="1"/>
          </p:cNvSpPr>
          <p:nvPr/>
        </p:nvSpPr>
        <p:spPr bwMode="auto">
          <a:xfrm>
            <a:off x="6172200" y="5029200"/>
            <a:ext cx="4572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252936" name="Picture 8" descr="devbio8e-fig-12-1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86813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905000"/>
            <a:ext cx="2967479" cy="461665"/>
          </a:xfrm>
          <a:prstGeom prst="rect">
            <a:avLst/>
          </a:prstGeom>
          <a:noFill/>
        </p:spPr>
        <p:txBody>
          <a:bodyPr wrap="none" rtlCol="0">
            <a:spAutoFit/>
          </a:bodyPr>
          <a:lstStyle/>
          <a:p>
            <a:r>
              <a:rPr lang="en-US" dirty="0" smtClean="0"/>
              <a:t>Axonal pathfinding</a:t>
            </a:r>
            <a:endParaRPr lang="en-US" dirty="0"/>
          </a:p>
        </p:txBody>
      </p:sp>
    </p:spTree>
    <p:extLst>
      <p:ext uri="{BB962C8B-B14F-4D97-AF65-F5344CB8AC3E}">
        <p14:creationId xmlns:p14="http://schemas.microsoft.com/office/powerpoint/2010/main" val="1272932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6" name="Picture 2" descr="G12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620000" cy="5715000"/>
          </a:xfrm>
          <a:prstGeom prst="rect">
            <a:avLst/>
          </a:prstGeom>
          <a:noFill/>
          <a:extLst>
            <a:ext uri="{909E8E84-426E-40dd-AFC4-6F175D3DCCD1}">
              <a14:hiddenFill xmlns:a14="http://schemas.microsoft.com/office/drawing/2010/main" xmlns="">
                <a:solidFill>
                  <a:srgbClr val="FFFFFF"/>
                </a:solidFill>
              </a14:hiddenFill>
            </a:ext>
          </a:extLst>
        </p:spPr>
      </p:pic>
      <p:sp>
        <p:nvSpPr>
          <p:cNvPr id="385027" name="Text Box 3"/>
          <p:cNvSpPr txBox="1">
            <a:spLocks noChangeArrowheads="1"/>
          </p:cNvSpPr>
          <p:nvPr/>
        </p:nvSpPr>
        <p:spPr bwMode="auto">
          <a:xfrm>
            <a:off x="3810000" y="609600"/>
            <a:ext cx="43434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1800" b="0"/>
              <a:t>Axonal outgrowth involves a specialized structure called the growth cone</a:t>
            </a:r>
          </a:p>
        </p:txBody>
      </p:sp>
      <p:sp>
        <p:nvSpPr>
          <p:cNvPr id="385028" name="Line 4"/>
          <p:cNvSpPr>
            <a:spLocks noChangeShapeType="1"/>
          </p:cNvSpPr>
          <p:nvPr/>
        </p:nvSpPr>
        <p:spPr bwMode="auto">
          <a:xfrm>
            <a:off x="6934200" y="1295400"/>
            <a:ext cx="533400" cy="1371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969926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0" name="Picture 2" descr="p:\gilbert ircdfigures\ch12\devbio7e12240.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8228013" cy="617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86051" name="Rectangle 3"/>
          <p:cNvSpPr>
            <a:spLocks noGrp="1" noChangeArrowheads="1"/>
          </p:cNvSpPr>
          <p:nvPr>
            <p:ph type="title"/>
          </p:nvPr>
        </p:nvSpPr>
        <p:spPr>
          <a:xfrm>
            <a:off x="685800" y="0"/>
            <a:ext cx="7772400" cy="1143000"/>
          </a:xfrm>
        </p:spPr>
        <p:txBody>
          <a:bodyPr/>
          <a:lstStyle/>
          <a:p>
            <a:r>
              <a:rPr lang="en-US" sz="2400" b="1"/>
              <a:t>Axon Growth Cones</a:t>
            </a:r>
          </a:p>
        </p:txBody>
      </p:sp>
      <p:sp>
        <p:nvSpPr>
          <p:cNvPr id="386052" name="Text Box 4"/>
          <p:cNvSpPr txBox="1">
            <a:spLocks noChangeArrowheads="1"/>
          </p:cNvSpPr>
          <p:nvPr/>
        </p:nvSpPr>
        <p:spPr bwMode="auto">
          <a:xfrm>
            <a:off x="5334000" y="5181600"/>
            <a:ext cx="4038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b="0"/>
              <a:t>Green= actin</a:t>
            </a:r>
          </a:p>
          <a:p>
            <a:pPr eaLnBrk="0" hangingPunct="0"/>
            <a:r>
              <a:rPr lang="en-US" sz="2000" b="0"/>
              <a:t>Red= tubulin</a:t>
            </a:r>
          </a:p>
        </p:txBody>
      </p:sp>
      <p:sp>
        <p:nvSpPr>
          <p:cNvPr id="386053" name="Text Box 5"/>
          <p:cNvSpPr txBox="1">
            <a:spLocks noChangeArrowheads="1"/>
          </p:cNvSpPr>
          <p:nvPr/>
        </p:nvSpPr>
        <p:spPr bwMode="auto">
          <a:xfrm>
            <a:off x="914400" y="5486400"/>
            <a:ext cx="30575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Pulling and sensing</a:t>
            </a:r>
          </a:p>
        </p:txBody>
      </p:sp>
      <p:sp>
        <p:nvSpPr>
          <p:cNvPr id="3" name="TextBox 2"/>
          <p:cNvSpPr txBox="1"/>
          <p:nvPr/>
        </p:nvSpPr>
        <p:spPr>
          <a:xfrm>
            <a:off x="6400800" y="6396335"/>
            <a:ext cx="1500732" cy="461665"/>
          </a:xfrm>
          <a:prstGeom prst="rect">
            <a:avLst/>
          </a:prstGeom>
          <a:noFill/>
        </p:spPr>
        <p:txBody>
          <a:bodyPr wrap="none" rtlCol="0">
            <a:spAutoFit/>
          </a:bodyPr>
          <a:lstStyle/>
          <a:p>
            <a:r>
              <a:rPr lang="en-US" dirty="0" smtClean="0"/>
              <a:t>Fig 15.24</a:t>
            </a:r>
            <a:endParaRPr lang="en-US" dirty="0"/>
          </a:p>
        </p:txBody>
      </p:sp>
    </p:spTree>
    <p:extLst>
      <p:ext uri="{BB962C8B-B14F-4D97-AF65-F5344CB8AC3E}">
        <p14:creationId xmlns:p14="http://schemas.microsoft.com/office/powerpoint/2010/main" val="3727413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ext Box 2"/>
          <p:cNvSpPr txBox="1">
            <a:spLocks noChangeArrowheads="1"/>
          </p:cNvSpPr>
          <p:nvPr/>
        </p:nvSpPr>
        <p:spPr bwMode="auto">
          <a:xfrm>
            <a:off x="2971800" y="555977"/>
            <a:ext cx="246734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b="1" dirty="0"/>
              <a:t>Axonal Guidance</a:t>
            </a:r>
          </a:p>
        </p:txBody>
      </p:sp>
      <p:sp>
        <p:nvSpPr>
          <p:cNvPr id="388099" name="Text Box 3"/>
          <p:cNvSpPr txBox="1">
            <a:spLocks noChangeArrowheads="1"/>
          </p:cNvSpPr>
          <p:nvPr/>
        </p:nvSpPr>
        <p:spPr bwMode="auto">
          <a:xfrm>
            <a:off x="228600" y="1234251"/>
            <a:ext cx="3962400" cy="54476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fontAlgn="base">
              <a:spcBef>
                <a:spcPct val="0"/>
              </a:spcBef>
              <a:spcAft>
                <a:spcPct val="0"/>
              </a:spcAft>
              <a:defRPr sz="2400">
                <a:solidFill>
                  <a:schemeClr val="tx1"/>
                </a:solidFill>
                <a:latin typeface="Arial" charset="0"/>
                <a:ea typeface="ＭＳ Ｐゴシック" charset="0"/>
              </a:defRPr>
            </a:lvl6pPr>
            <a:lvl7pPr marL="3200400" indent="-457200" fontAlgn="base">
              <a:spcBef>
                <a:spcPct val="0"/>
              </a:spcBef>
              <a:spcAft>
                <a:spcPct val="0"/>
              </a:spcAft>
              <a:defRPr sz="2400">
                <a:solidFill>
                  <a:schemeClr val="tx1"/>
                </a:solidFill>
                <a:latin typeface="Arial" charset="0"/>
                <a:ea typeface="ＭＳ Ｐゴシック" charset="0"/>
              </a:defRPr>
            </a:lvl7pPr>
            <a:lvl8pPr marL="3657600" indent="-457200" fontAlgn="base">
              <a:spcBef>
                <a:spcPct val="0"/>
              </a:spcBef>
              <a:spcAft>
                <a:spcPct val="0"/>
              </a:spcAft>
              <a:defRPr sz="2400">
                <a:solidFill>
                  <a:schemeClr val="tx1"/>
                </a:solidFill>
                <a:latin typeface="Arial" charset="0"/>
                <a:ea typeface="ＭＳ Ｐゴシック" charset="0"/>
              </a:defRPr>
            </a:lvl8pPr>
            <a:lvl9pPr marL="4114800" indent="-457200" fontAlgn="base">
              <a:spcBef>
                <a:spcPct val="0"/>
              </a:spcBef>
              <a:spcAft>
                <a:spcPct val="0"/>
              </a:spcAft>
              <a:defRPr sz="2400">
                <a:solidFill>
                  <a:schemeClr val="tx1"/>
                </a:solidFill>
                <a:latin typeface="Arial" charset="0"/>
                <a:ea typeface="ＭＳ Ｐゴシック" charset="0"/>
              </a:defRPr>
            </a:lvl9pPr>
          </a:lstStyle>
          <a:p>
            <a:endParaRPr lang="en-US" b="0" dirty="0"/>
          </a:p>
          <a:p>
            <a:r>
              <a:rPr lang="en-US" sz="2000" b="0" dirty="0"/>
              <a:t>3 steps:</a:t>
            </a:r>
          </a:p>
          <a:p>
            <a:endParaRPr lang="en-US" sz="2000" b="0" dirty="0"/>
          </a:p>
          <a:p>
            <a:r>
              <a:rPr lang="en-US" sz="2000" dirty="0"/>
              <a:t>Pathway selection</a:t>
            </a:r>
            <a:r>
              <a:rPr lang="en-US" sz="2000" b="0" dirty="0"/>
              <a:t> – axons travel along route to particular </a:t>
            </a:r>
            <a:r>
              <a:rPr lang="en-US" sz="2000" b="0" dirty="0" smtClean="0"/>
              <a:t>region</a:t>
            </a:r>
            <a:endParaRPr lang="en-US" sz="2000" b="0" dirty="0"/>
          </a:p>
          <a:p>
            <a:endParaRPr lang="en-US" sz="2000" b="0" dirty="0"/>
          </a:p>
          <a:p>
            <a:r>
              <a:rPr lang="en-US" sz="2000" dirty="0"/>
              <a:t>Target selection</a:t>
            </a:r>
            <a:r>
              <a:rPr lang="en-US" sz="2000" b="0" dirty="0"/>
              <a:t> – axons reach correct area and recognize </a:t>
            </a:r>
            <a:r>
              <a:rPr lang="en-US" sz="2000" b="0" dirty="0" smtClean="0"/>
              <a:t>and bind </a:t>
            </a:r>
            <a:r>
              <a:rPr lang="en-US" sz="2000" b="0" dirty="0"/>
              <a:t>to cells and form stable connections</a:t>
            </a:r>
          </a:p>
          <a:p>
            <a:endParaRPr lang="en-US" sz="2000" b="0" dirty="0"/>
          </a:p>
          <a:p>
            <a:r>
              <a:rPr lang="en-US" sz="2000" dirty="0"/>
              <a:t>Address selection</a:t>
            </a:r>
            <a:r>
              <a:rPr lang="en-US" sz="2000" b="0" dirty="0"/>
              <a:t> – initial patterns refined and each axon binds </a:t>
            </a:r>
            <a:r>
              <a:rPr lang="en-US" sz="2000" b="0" dirty="0" smtClean="0"/>
              <a:t>to </a:t>
            </a:r>
            <a:r>
              <a:rPr lang="en-US" sz="2000" b="0" dirty="0"/>
              <a:t>small subset of targets</a:t>
            </a:r>
          </a:p>
          <a:p>
            <a:endParaRPr lang="en-US" b="0" dirty="0"/>
          </a:p>
        </p:txBody>
      </p:sp>
      <p:pic>
        <p:nvPicPr>
          <p:cNvPr id="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76400"/>
            <a:ext cx="4970694"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011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ext Box 2"/>
          <p:cNvSpPr txBox="1">
            <a:spLocks noChangeArrowheads="1"/>
          </p:cNvSpPr>
          <p:nvPr/>
        </p:nvSpPr>
        <p:spPr bwMode="auto">
          <a:xfrm>
            <a:off x="1447800" y="838200"/>
            <a:ext cx="53784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Cell adhesion and contact guidance</a:t>
            </a:r>
          </a:p>
        </p:txBody>
      </p:sp>
      <p:sp>
        <p:nvSpPr>
          <p:cNvPr id="390147" name="Text Box 3"/>
          <p:cNvSpPr txBox="1">
            <a:spLocks noChangeArrowheads="1"/>
          </p:cNvSpPr>
          <p:nvPr/>
        </p:nvSpPr>
        <p:spPr bwMode="auto">
          <a:xfrm>
            <a:off x="609600" y="2133600"/>
            <a:ext cx="8534400"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fontAlgn="base">
              <a:spcBef>
                <a:spcPct val="0"/>
              </a:spcBef>
              <a:spcAft>
                <a:spcPct val="0"/>
              </a:spcAft>
              <a:defRPr sz="2400">
                <a:solidFill>
                  <a:schemeClr val="tx1"/>
                </a:solidFill>
                <a:latin typeface="Arial" charset="0"/>
                <a:ea typeface="ＭＳ Ｐゴシック" charset="0"/>
              </a:defRPr>
            </a:lvl6pPr>
            <a:lvl7pPr marL="3200400" indent="-457200" fontAlgn="base">
              <a:spcBef>
                <a:spcPct val="0"/>
              </a:spcBef>
              <a:spcAft>
                <a:spcPct val="0"/>
              </a:spcAft>
              <a:defRPr sz="2400">
                <a:solidFill>
                  <a:schemeClr val="tx1"/>
                </a:solidFill>
                <a:latin typeface="Arial" charset="0"/>
                <a:ea typeface="ＭＳ Ｐゴシック" charset="0"/>
              </a:defRPr>
            </a:lvl7pPr>
            <a:lvl8pPr marL="3657600" indent="-457200" fontAlgn="base">
              <a:spcBef>
                <a:spcPct val="0"/>
              </a:spcBef>
              <a:spcAft>
                <a:spcPct val="0"/>
              </a:spcAft>
              <a:defRPr sz="2400">
                <a:solidFill>
                  <a:schemeClr val="tx1"/>
                </a:solidFill>
                <a:latin typeface="Arial" charset="0"/>
                <a:ea typeface="ＭＳ Ｐゴシック" charset="0"/>
              </a:defRPr>
            </a:lvl8pPr>
            <a:lvl9pPr marL="4114800" indent="-457200" fontAlgn="base">
              <a:spcBef>
                <a:spcPct val="0"/>
              </a:spcBef>
              <a:spcAft>
                <a:spcPct val="0"/>
              </a:spcAft>
              <a:defRPr sz="2400">
                <a:solidFill>
                  <a:schemeClr val="tx1"/>
                </a:solidFill>
                <a:latin typeface="Arial" charset="0"/>
                <a:ea typeface="ＭＳ Ｐゴシック" charset="0"/>
              </a:defRPr>
            </a:lvl9pPr>
          </a:lstStyle>
          <a:p>
            <a:r>
              <a:rPr lang="en-US" b="0" dirty="0" err="1"/>
              <a:t>Migrational</a:t>
            </a:r>
            <a:r>
              <a:rPr lang="en-US" b="0" dirty="0"/>
              <a:t> cues come from</a:t>
            </a:r>
          </a:p>
          <a:p>
            <a:r>
              <a:rPr lang="en-US" b="0" dirty="0"/>
              <a:t> </a:t>
            </a:r>
          </a:p>
          <a:p>
            <a:r>
              <a:rPr lang="en-US" b="0" dirty="0"/>
              <a:t>		</a:t>
            </a:r>
          </a:p>
          <a:p>
            <a:r>
              <a:rPr lang="en-US" b="0" dirty="0"/>
              <a:t>		extracellular matrix or </a:t>
            </a:r>
          </a:p>
          <a:p>
            <a:r>
              <a:rPr lang="en-US" b="0" dirty="0"/>
              <a:t>		adjacent cell </a:t>
            </a:r>
            <a:r>
              <a:rPr lang="en-US" b="0" dirty="0" smtClean="0"/>
              <a:t>surfaces (glia and neurons)</a:t>
            </a:r>
            <a:endParaRPr lang="en-US" b="0" dirty="0"/>
          </a:p>
          <a:p>
            <a:endParaRPr lang="en-US" b="0" dirty="0"/>
          </a:p>
          <a:p>
            <a:pPr>
              <a:buFont typeface="Times" charset="0"/>
              <a:buNone/>
            </a:pPr>
            <a:endParaRPr lang="en-US" b="0" dirty="0"/>
          </a:p>
          <a:p>
            <a:pPr>
              <a:buFontTx/>
              <a:buChar char="•"/>
            </a:pPr>
            <a:r>
              <a:rPr lang="en-US" b="0" dirty="0"/>
              <a:t>signals can be attractive or repulsive depending on cell type and developmental stage</a:t>
            </a:r>
          </a:p>
        </p:txBody>
      </p:sp>
    </p:spTree>
    <p:extLst>
      <p:ext uri="{BB962C8B-B14F-4D97-AF65-F5344CB8AC3E}">
        <p14:creationId xmlns:p14="http://schemas.microsoft.com/office/powerpoint/2010/main" val="2879215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r>
              <a:rPr lang="en-US" sz="4000"/>
              <a:t>Development of the Mammalian Central Nervous System</a:t>
            </a:r>
            <a:endParaRPr lang="en-US"/>
          </a:p>
        </p:txBody>
      </p:sp>
      <p:pic>
        <p:nvPicPr>
          <p:cNvPr id="1026" name="Picture 2" descr="https://www.popsci.com/sites/popsci.com/files/styles/655_1x_/public/8376271918_25884987e2_k.jpg?itok=PWPUVkz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362200"/>
            <a:ext cx="4338638" cy="347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96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Text Box 2"/>
          <p:cNvSpPr txBox="1">
            <a:spLocks noChangeArrowheads="1"/>
          </p:cNvSpPr>
          <p:nvPr/>
        </p:nvSpPr>
        <p:spPr bwMode="auto">
          <a:xfrm>
            <a:off x="2057400" y="381000"/>
            <a:ext cx="437812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smtClean="0"/>
              <a:t>Selective </a:t>
            </a:r>
            <a:r>
              <a:rPr lang="en-US" dirty="0"/>
              <a:t>Growth Cone Repulsion</a:t>
            </a:r>
          </a:p>
        </p:txBody>
      </p:sp>
      <p:pic>
        <p:nvPicPr>
          <p:cNvPr id="395267" name="Picture 3" descr="C:\Documents and Settings\Pat Estes\Desktop\Gilbert DevBio book\text art\G13180.JPG"/>
          <p:cNvPicPr>
            <a:picLocks noChangeAspect="1" noChangeArrowheads="1"/>
          </p:cNvPicPr>
          <p:nvPr/>
        </p:nvPicPr>
        <p:blipFill>
          <a:blip r:embed="rId2">
            <a:extLst>
              <a:ext uri="{28A0092B-C50C-407E-A947-70E740481C1C}">
                <a14:useLocalDpi xmlns:a14="http://schemas.microsoft.com/office/drawing/2010/main" val="0"/>
              </a:ext>
            </a:extLst>
          </a:blip>
          <a:srcRect t="8640" b="15359"/>
          <a:stretch>
            <a:fillRect/>
          </a:stretch>
        </p:blipFill>
        <p:spPr bwMode="auto">
          <a:xfrm>
            <a:off x="2590800" y="3124200"/>
            <a:ext cx="6416675"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395268" name="Text Box 4"/>
          <p:cNvSpPr txBox="1">
            <a:spLocks noChangeArrowheads="1"/>
          </p:cNvSpPr>
          <p:nvPr/>
        </p:nvSpPr>
        <p:spPr bwMode="auto">
          <a:xfrm>
            <a:off x="457200" y="1065213"/>
            <a:ext cx="8382000" cy="496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000" b="0"/>
              <a:t>Dorsal root ganglia - Several types of neurons whose axons enter dorsal 				spinal cord</a:t>
            </a:r>
          </a:p>
          <a:p>
            <a:endParaRPr lang="en-US" sz="2000" b="0"/>
          </a:p>
          <a:p>
            <a:r>
              <a:rPr lang="en-US" sz="2000" b="0"/>
              <a:t>Semaphorin/collapsin patterns sensory projections 	</a:t>
            </a:r>
          </a:p>
          <a:p>
            <a:r>
              <a:rPr lang="en-US" sz="2000" b="0"/>
              <a:t>	by selectively repelling certain axons so they terminate dorsally</a:t>
            </a:r>
          </a:p>
          <a:p>
            <a:endParaRPr lang="en-US" sz="2000" b="0"/>
          </a:p>
          <a:p>
            <a:endParaRPr lang="en-US" sz="2000" b="0"/>
          </a:p>
          <a:p>
            <a:endParaRPr lang="en-US" sz="2000" b="0"/>
          </a:p>
          <a:p>
            <a:endParaRPr lang="en-US" sz="2000" b="0"/>
          </a:p>
          <a:p>
            <a:endParaRPr lang="en-US" sz="2000" b="0"/>
          </a:p>
          <a:p>
            <a:r>
              <a:rPr lang="en-US" sz="2000" b="0"/>
              <a:t>NT-3 responsive</a:t>
            </a:r>
          </a:p>
          <a:p>
            <a:r>
              <a:rPr lang="en-US" sz="2000" b="0"/>
              <a:t>subset travel </a:t>
            </a:r>
          </a:p>
          <a:p>
            <a:r>
              <a:rPr lang="en-US" sz="2000" b="0"/>
              <a:t>ventrally</a:t>
            </a:r>
          </a:p>
          <a:p>
            <a:endParaRPr lang="en-US" sz="2000" b="0"/>
          </a:p>
          <a:p>
            <a:r>
              <a:rPr lang="en-US" sz="2000" b="0"/>
              <a:t>Not inhibited by </a:t>
            </a:r>
          </a:p>
          <a:p>
            <a:r>
              <a:rPr lang="en-US" sz="2000" b="0"/>
              <a:t>semaphorin III</a:t>
            </a:r>
            <a:r>
              <a:rPr lang="en-US" b="0"/>
              <a:t> </a:t>
            </a:r>
          </a:p>
        </p:txBody>
      </p:sp>
      <p:sp>
        <p:nvSpPr>
          <p:cNvPr id="395269" name="Oval 5"/>
          <p:cNvSpPr>
            <a:spLocks noChangeArrowheads="1"/>
          </p:cNvSpPr>
          <p:nvPr/>
        </p:nvSpPr>
        <p:spPr bwMode="auto">
          <a:xfrm rot="1417650">
            <a:off x="4572000" y="4191000"/>
            <a:ext cx="838200" cy="381000"/>
          </a:xfrm>
          <a:prstGeom prst="ellipse">
            <a:avLst/>
          </a:prstGeom>
          <a:solidFill>
            <a:schemeClr val="accent1">
              <a:alpha val="42999"/>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5270" name="Line 6"/>
          <p:cNvSpPr>
            <a:spLocks noChangeShapeType="1"/>
          </p:cNvSpPr>
          <p:nvPr/>
        </p:nvSpPr>
        <p:spPr bwMode="auto">
          <a:xfrm flipH="1" flipV="1">
            <a:off x="2209800" y="3200400"/>
            <a:ext cx="2438400" cy="990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5271" name="Text Box 7"/>
          <p:cNvSpPr txBox="1">
            <a:spLocks noChangeArrowheads="1"/>
          </p:cNvSpPr>
          <p:nvPr/>
        </p:nvSpPr>
        <p:spPr bwMode="auto">
          <a:xfrm>
            <a:off x="1143000" y="2895600"/>
            <a:ext cx="1189038"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b="0"/>
              <a:t>Semaphorin </a:t>
            </a:r>
          </a:p>
          <a:p>
            <a:r>
              <a:rPr lang="en-US" sz="1400" b="0"/>
              <a:t>expression</a:t>
            </a:r>
            <a:endParaRPr lang="en-US"/>
          </a:p>
        </p:txBody>
      </p:sp>
    </p:spTree>
    <p:extLst>
      <p:ext uri="{BB962C8B-B14F-4D97-AF65-F5344CB8AC3E}">
        <p14:creationId xmlns:p14="http://schemas.microsoft.com/office/powerpoint/2010/main" val="4248599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Text Box 2"/>
          <p:cNvSpPr txBox="1">
            <a:spLocks noChangeArrowheads="1"/>
          </p:cNvSpPr>
          <p:nvPr/>
        </p:nvSpPr>
        <p:spPr bwMode="auto">
          <a:xfrm>
            <a:off x="533400" y="914400"/>
            <a:ext cx="8382000" cy="1754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b="0" dirty="0"/>
          </a:p>
          <a:p>
            <a:r>
              <a:rPr lang="en-US" b="0" dirty="0" err="1"/>
              <a:t>Semaphorin</a:t>
            </a:r>
            <a:r>
              <a:rPr lang="en-US" b="0" dirty="0"/>
              <a:t> </a:t>
            </a:r>
            <a:r>
              <a:rPr lang="en-US" b="0" dirty="0" smtClean="0"/>
              <a:t>III</a:t>
            </a:r>
          </a:p>
          <a:p>
            <a:endParaRPr lang="en-US" sz="2000" b="0" dirty="0" smtClean="0"/>
          </a:p>
          <a:p>
            <a:r>
              <a:rPr lang="en-US" sz="2000" b="0" dirty="0" smtClean="0"/>
              <a:t>protein collapses </a:t>
            </a:r>
            <a:r>
              <a:rPr lang="en-US" sz="2000" b="0" dirty="0"/>
              <a:t>growth cones of axons originating in dorsal root ganglia</a:t>
            </a:r>
          </a:p>
          <a:p>
            <a:endParaRPr lang="en-US" sz="2000" b="0" dirty="0"/>
          </a:p>
        </p:txBody>
      </p:sp>
      <p:pic>
        <p:nvPicPr>
          <p:cNvPr id="394243" name="Picture 3" descr="p:\gilbert ircdfigures\ch13\devbio7e13212.jp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27142" b="25858"/>
          <a:stretch>
            <a:fillRect/>
          </a:stretch>
        </p:blipFill>
        <p:spPr bwMode="auto">
          <a:xfrm>
            <a:off x="838200" y="2819400"/>
            <a:ext cx="7788275" cy="2746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94244" name="Text Box 4"/>
          <p:cNvSpPr txBox="1">
            <a:spLocks noChangeArrowheads="1"/>
          </p:cNvSpPr>
          <p:nvPr/>
        </p:nvSpPr>
        <p:spPr bwMode="auto">
          <a:xfrm>
            <a:off x="533400" y="5791200"/>
            <a:ext cx="82740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Response to </a:t>
            </a:r>
            <a:r>
              <a:rPr lang="en-US" dirty="0" err="1"/>
              <a:t>semaphorin</a:t>
            </a:r>
            <a:r>
              <a:rPr lang="en-US" dirty="0"/>
              <a:t> depends on type of nerve cell </a:t>
            </a:r>
          </a:p>
        </p:txBody>
      </p:sp>
      <p:sp>
        <p:nvSpPr>
          <p:cNvPr id="394245" name="Text Box 5"/>
          <p:cNvSpPr txBox="1">
            <a:spLocks noChangeArrowheads="1"/>
          </p:cNvSpPr>
          <p:nvPr/>
        </p:nvSpPr>
        <p:spPr bwMode="auto">
          <a:xfrm>
            <a:off x="1295400" y="381000"/>
            <a:ext cx="510588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smtClean="0"/>
              <a:t>Selective </a:t>
            </a:r>
            <a:r>
              <a:rPr lang="en-US" dirty="0"/>
              <a:t>Growth Cone Repulsion</a:t>
            </a:r>
          </a:p>
        </p:txBody>
      </p:sp>
      <p:sp>
        <p:nvSpPr>
          <p:cNvPr id="6" name="TextBox 5"/>
          <p:cNvSpPr txBox="1"/>
          <p:nvPr/>
        </p:nvSpPr>
        <p:spPr>
          <a:xfrm>
            <a:off x="6553200" y="6400800"/>
            <a:ext cx="1500732" cy="461665"/>
          </a:xfrm>
          <a:prstGeom prst="rect">
            <a:avLst/>
          </a:prstGeom>
          <a:noFill/>
        </p:spPr>
        <p:txBody>
          <a:bodyPr wrap="none" rtlCol="0">
            <a:spAutoFit/>
          </a:bodyPr>
          <a:lstStyle/>
          <a:p>
            <a:r>
              <a:rPr lang="en-US" dirty="0" smtClean="0"/>
              <a:t>Fig 15.31</a:t>
            </a:r>
            <a:endParaRPr lang="en-US" dirty="0"/>
          </a:p>
        </p:txBody>
      </p:sp>
    </p:spTree>
    <p:extLst>
      <p:ext uri="{BB962C8B-B14F-4D97-AF65-F5344CB8AC3E}">
        <p14:creationId xmlns:p14="http://schemas.microsoft.com/office/powerpoint/2010/main" val="3244181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8600"/>
            <a:ext cx="5400937" cy="461665"/>
          </a:xfrm>
          <a:prstGeom prst="rect">
            <a:avLst/>
          </a:prstGeom>
          <a:noFill/>
        </p:spPr>
        <p:txBody>
          <a:bodyPr wrap="none" rtlCol="0">
            <a:spAutoFit/>
          </a:bodyPr>
          <a:lstStyle/>
          <a:p>
            <a:r>
              <a:rPr lang="en-US" dirty="0" smtClean="0"/>
              <a:t>How can we follow all these axons?</a:t>
            </a:r>
            <a:endParaRPr lang="en-US" dirty="0"/>
          </a:p>
        </p:txBody>
      </p:sp>
      <p:pic>
        <p:nvPicPr>
          <p:cNvPr id="3" name="Picture 2" descr="DevBio9e-Fig-10-3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52" y="990600"/>
            <a:ext cx="7567848" cy="5686697"/>
          </a:xfrm>
          <a:prstGeom prst="rect">
            <a:avLst/>
          </a:prstGeom>
        </p:spPr>
      </p:pic>
      <p:sp>
        <p:nvSpPr>
          <p:cNvPr id="4" name="TextBox 3"/>
          <p:cNvSpPr txBox="1"/>
          <p:nvPr/>
        </p:nvSpPr>
        <p:spPr>
          <a:xfrm>
            <a:off x="304801" y="1447800"/>
            <a:ext cx="2089534" cy="338554"/>
          </a:xfrm>
          <a:prstGeom prst="rect">
            <a:avLst/>
          </a:prstGeom>
          <a:noFill/>
        </p:spPr>
        <p:txBody>
          <a:bodyPr wrap="none" rtlCol="0">
            <a:spAutoFit/>
          </a:bodyPr>
          <a:lstStyle/>
          <a:p>
            <a:r>
              <a:rPr lang="en-US" sz="1600" b="0" dirty="0" err="1" smtClean="0"/>
              <a:t>Brainbow</a:t>
            </a:r>
            <a:r>
              <a:rPr lang="en-US" sz="1600" b="0" dirty="0" smtClean="0"/>
              <a:t> technology</a:t>
            </a:r>
            <a:endParaRPr lang="en-US" sz="1600" b="0" dirty="0"/>
          </a:p>
        </p:txBody>
      </p:sp>
    </p:spTree>
    <p:extLst>
      <p:ext uri="{BB962C8B-B14F-4D97-AF65-F5344CB8AC3E}">
        <p14:creationId xmlns:p14="http://schemas.microsoft.com/office/powerpoint/2010/main" val="3142133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upload.wikimedia.org/wikipedia/commons/2/2c/The_Spectrum_of_Brainbow_Expres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808941" cy="2552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upload.wikimedia.org/wikipedia/commons/8/8c/Brainbow_%28Smith_2007%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984037"/>
            <a:ext cx="4426907" cy="371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704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Text Box 2"/>
          <p:cNvSpPr txBox="1">
            <a:spLocks noChangeArrowheads="1"/>
          </p:cNvSpPr>
          <p:nvPr/>
        </p:nvSpPr>
        <p:spPr bwMode="auto">
          <a:xfrm>
            <a:off x="2057400" y="990600"/>
            <a:ext cx="60198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a:t>Target selection and Address Selection (Refinement)</a:t>
            </a:r>
          </a:p>
        </p:txBody>
      </p:sp>
      <p:sp>
        <p:nvSpPr>
          <p:cNvPr id="402435" name="Text Box 3"/>
          <p:cNvSpPr txBox="1">
            <a:spLocks noChangeArrowheads="1"/>
          </p:cNvSpPr>
          <p:nvPr/>
        </p:nvSpPr>
        <p:spPr bwMode="auto">
          <a:xfrm>
            <a:off x="1752600" y="1676400"/>
            <a:ext cx="6172200" cy="301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609600" indent="-609600">
              <a:defRPr sz="2400">
                <a:solidFill>
                  <a:schemeClr val="tx1"/>
                </a:solidFill>
                <a:latin typeface="Arial" charset="0"/>
                <a:ea typeface="ＭＳ Ｐゴシック" charset="0"/>
              </a:defRPr>
            </a:lvl1pPr>
            <a:lvl2pPr marL="1066800" indent="-609600">
              <a:defRPr sz="2400">
                <a:solidFill>
                  <a:schemeClr val="tx1"/>
                </a:solidFill>
                <a:latin typeface="Arial" charset="0"/>
                <a:ea typeface="ＭＳ Ｐゴシック" charset="0"/>
              </a:defRPr>
            </a:lvl2pPr>
            <a:lvl3pPr marL="1524000" indent="-609600">
              <a:defRPr sz="2400">
                <a:solidFill>
                  <a:schemeClr val="tx1"/>
                </a:solidFill>
                <a:latin typeface="Arial" charset="0"/>
                <a:ea typeface="ＭＳ Ｐゴシック" charset="0"/>
              </a:defRPr>
            </a:lvl3pPr>
            <a:lvl4pPr marL="1981200" indent="-609600">
              <a:defRPr sz="2400">
                <a:solidFill>
                  <a:schemeClr val="tx1"/>
                </a:solidFill>
                <a:latin typeface="Arial" charset="0"/>
                <a:ea typeface="ＭＳ Ｐゴシック" charset="0"/>
              </a:defRPr>
            </a:lvl4pPr>
            <a:lvl5pPr marL="2438400" indent="-609600">
              <a:defRPr sz="2400">
                <a:solidFill>
                  <a:schemeClr val="tx1"/>
                </a:solidFill>
                <a:latin typeface="Arial" charset="0"/>
                <a:ea typeface="ＭＳ Ｐゴシック" charset="0"/>
              </a:defRPr>
            </a:lvl5pPr>
            <a:lvl6pPr marL="2895600" indent="-609600" fontAlgn="base">
              <a:spcBef>
                <a:spcPct val="0"/>
              </a:spcBef>
              <a:spcAft>
                <a:spcPct val="0"/>
              </a:spcAft>
              <a:defRPr sz="2400">
                <a:solidFill>
                  <a:schemeClr val="tx1"/>
                </a:solidFill>
                <a:latin typeface="Arial" charset="0"/>
                <a:ea typeface="ＭＳ Ｐゴシック" charset="0"/>
              </a:defRPr>
            </a:lvl6pPr>
            <a:lvl7pPr marL="3352800" indent="-609600" fontAlgn="base">
              <a:spcBef>
                <a:spcPct val="0"/>
              </a:spcBef>
              <a:spcAft>
                <a:spcPct val="0"/>
              </a:spcAft>
              <a:defRPr sz="2400">
                <a:solidFill>
                  <a:schemeClr val="tx1"/>
                </a:solidFill>
                <a:latin typeface="Arial" charset="0"/>
                <a:ea typeface="ＭＳ Ｐゴシック" charset="0"/>
              </a:defRPr>
            </a:lvl7pPr>
            <a:lvl8pPr marL="3810000" indent="-609600" fontAlgn="base">
              <a:spcBef>
                <a:spcPct val="0"/>
              </a:spcBef>
              <a:spcAft>
                <a:spcPct val="0"/>
              </a:spcAft>
              <a:defRPr sz="2400">
                <a:solidFill>
                  <a:schemeClr val="tx1"/>
                </a:solidFill>
                <a:latin typeface="Arial" charset="0"/>
                <a:ea typeface="ＭＳ Ｐゴシック" charset="0"/>
              </a:defRPr>
            </a:lvl8pPr>
            <a:lvl9pPr marL="4267200" indent="-609600" fontAlgn="base">
              <a:spcBef>
                <a:spcPct val="0"/>
              </a:spcBef>
              <a:spcAft>
                <a:spcPct val="0"/>
              </a:spcAft>
              <a:defRPr sz="2400">
                <a:solidFill>
                  <a:schemeClr val="tx1"/>
                </a:solidFill>
                <a:latin typeface="Arial" charset="0"/>
                <a:ea typeface="ＭＳ Ｐゴシック" charset="0"/>
              </a:defRPr>
            </a:lvl9pPr>
          </a:lstStyle>
          <a:p>
            <a:endParaRPr lang="en-US" b="0"/>
          </a:p>
          <a:p>
            <a:pPr>
              <a:buFontTx/>
              <a:buChar char="•"/>
            </a:pPr>
            <a:endParaRPr lang="en-US" b="0"/>
          </a:p>
          <a:p>
            <a:pPr>
              <a:buFont typeface="Times" charset="0"/>
              <a:buAutoNum type="romanUcPeriod"/>
            </a:pPr>
            <a:r>
              <a:rPr lang="en-US" b="0"/>
              <a:t>Neurotrophins (secreted factors that guide and support growth or suppress apoptosis)</a:t>
            </a:r>
          </a:p>
          <a:p>
            <a:pPr>
              <a:buFont typeface="Times" charset="0"/>
              <a:buAutoNum type="romanUcPeriod"/>
            </a:pPr>
            <a:endParaRPr lang="en-US" b="0"/>
          </a:p>
          <a:p>
            <a:pPr>
              <a:buFont typeface="Times" charset="0"/>
              <a:buAutoNum type="romanUcPeriod"/>
            </a:pPr>
            <a:r>
              <a:rPr lang="en-US" b="0"/>
              <a:t>Activity dependant mechanisms</a:t>
            </a:r>
          </a:p>
          <a:p>
            <a:pPr>
              <a:buFontTx/>
              <a:buChar char="•"/>
            </a:pPr>
            <a:endParaRPr lang="en-US" b="0"/>
          </a:p>
        </p:txBody>
      </p:sp>
    </p:spTree>
    <p:extLst>
      <p:ext uri="{BB962C8B-B14F-4D97-AF65-F5344CB8AC3E}">
        <p14:creationId xmlns:p14="http://schemas.microsoft.com/office/powerpoint/2010/main" val="953699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Text Box 2"/>
          <p:cNvSpPr txBox="1">
            <a:spLocks noChangeArrowheads="1"/>
          </p:cNvSpPr>
          <p:nvPr/>
        </p:nvSpPr>
        <p:spPr bwMode="auto">
          <a:xfrm>
            <a:off x="609600" y="381000"/>
            <a:ext cx="75438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a:t>Differential survival after innervation: Neurotrophic factors</a:t>
            </a:r>
          </a:p>
        </p:txBody>
      </p:sp>
      <p:sp>
        <p:nvSpPr>
          <p:cNvPr id="405507" name="Text Box 3"/>
          <p:cNvSpPr txBox="1">
            <a:spLocks noChangeArrowheads="1"/>
          </p:cNvSpPr>
          <p:nvPr/>
        </p:nvSpPr>
        <p:spPr bwMode="auto">
          <a:xfrm>
            <a:off x="1447800" y="2133600"/>
            <a:ext cx="6248400" cy="301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b="0"/>
              <a:t>Neuronal cell death</a:t>
            </a:r>
          </a:p>
          <a:p>
            <a:endParaRPr lang="en-US" b="0"/>
          </a:p>
          <a:p>
            <a:r>
              <a:rPr lang="en-US" b="0"/>
              <a:t>Many parts of vertebrate CNS and PNS over half of the neurons die</a:t>
            </a:r>
          </a:p>
          <a:p>
            <a:endParaRPr lang="en-US" b="0"/>
          </a:p>
          <a:p>
            <a:r>
              <a:rPr lang="en-US" b="0"/>
              <a:t>	</a:t>
            </a:r>
          </a:p>
          <a:p>
            <a:endParaRPr lang="en-US" b="0"/>
          </a:p>
          <a:p>
            <a:endParaRPr lang="en-US" b="0"/>
          </a:p>
        </p:txBody>
      </p:sp>
    </p:spTree>
    <p:extLst>
      <p:ext uri="{BB962C8B-B14F-4D97-AF65-F5344CB8AC3E}">
        <p14:creationId xmlns:p14="http://schemas.microsoft.com/office/powerpoint/2010/main" val="204520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Text Box 2"/>
          <p:cNvSpPr txBox="1">
            <a:spLocks noChangeArrowheads="1"/>
          </p:cNvSpPr>
          <p:nvPr/>
        </p:nvSpPr>
        <p:spPr bwMode="auto">
          <a:xfrm>
            <a:off x="762000" y="1371600"/>
            <a:ext cx="8382000" cy="5273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000" b="0" dirty="0"/>
              <a:t>Target tissue has 	</a:t>
            </a:r>
          </a:p>
          <a:p>
            <a:r>
              <a:rPr lang="en-US" sz="2000" b="0" dirty="0"/>
              <a:t>	limiting supply of a </a:t>
            </a:r>
          </a:p>
          <a:p>
            <a:r>
              <a:rPr lang="en-US" sz="2000" b="0" dirty="0"/>
              <a:t>	</a:t>
            </a:r>
            <a:r>
              <a:rPr lang="en-US" sz="2000" b="0" dirty="0" err="1"/>
              <a:t>neurotrophin</a:t>
            </a:r>
            <a:endParaRPr lang="en-US" sz="2000" b="0" dirty="0"/>
          </a:p>
          <a:p>
            <a:endParaRPr lang="en-US" sz="2000" b="0" dirty="0"/>
          </a:p>
          <a:p>
            <a:endParaRPr lang="en-US" sz="2000" b="0" dirty="0"/>
          </a:p>
          <a:p>
            <a:endParaRPr lang="en-US" sz="2000" b="0" dirty="0"/>
          </a:p>
          <a:p>
            <a:r>
              <a:rPr lang="en-US" sz="2000" b="0" dirty="0" err="1"/>
              <a:t>Neurotrophins</a:t>
            </a:r>
            <a:r>
              <a:rPr lang="en-US" sz="2000" b="0" dirty="0"/>
              <a:t> regulate survival of different subsets of neurons</a:t>
            </a:r>
          </a:p>
          <a:p>
            <a:endParaRPr lang="en-US" sz="2000" b="0" dirty="0"/>
          </a:p>
          <a:p>
            <a:r>
              <a:rPr lang="en-US" sz="2000" b="0" dirty="0"/>
              <a:t>Removal of neurons</a:t>
            </a:r>
            <a:r>
              <a:rPr lang="ja-JP" altLang="en-US" sz="2000" b="0" dirty="0">
                <a:latin typeface="Arial"/>
              </a:rPr>
              <a:t>’</a:t>
            </a:r>
            <a:r>
              <a:rPr lang="en-US" sz="2000" b="0" dirty="0"/>
              <a:t> target tissues </a:t>
            </a:r>
          </a:p>
          <a:p>
            <a:r>
              <a:rPr lang="en-US" sz="2000" b="0" dirty="0"/>
              <a:t>	cause death of neurons </a:t>
            </a:r>
          </a:p>
          <a:p>
            <a:r>
              <a:rPr lang="en-US" sz="2000" b="0" dirty="0"/>
              <a:t>	that would have innervated them</a:t>
            </a:r>
          </a:p>
          <a:p>
            <a:endParaRPr lang="en-US" sz="2000" b="0" dirty="0"/>
          </a:p>
          <a:p>
            <a:r>
              <a:rPr lang="en-US" sz="2000" b="0" dirty="0"/>
              <a:t>Good correlation between </a:t>
            </a:r>
          </a:p>
          <a:p>
            <a:r>
              <a:rPr lang="en-US" sz="2000" b="0" dirty="0"/>
              <a:t>	</a:t>
            </a:r>
          </a:p>
          <a:p>
            <a:r>
              <a:rPr lang="en-US" sz="2000" b="0" dirty="0"/>
              <a:t>	amount of NGF secreted and 	</a:t>
            </a:r>
          </a:p>
          <a:p>
            <a:r>
              <a:rPr lang="en-US" sz="2000" b="0" dirty="0"/>
              <a:t>	survival of neurons that innervate tissue</a:t>
            </a:r>
          </a:p>
          <a:p>
            <a:endParaRPr lang="en-US" sz="2000" b="0" dirty="0"/>
          </a:p>
        </p:txBody>
      </p:sp>
      <p:pic>
        <p:nvPicPr>
          <p:cNvPr id="406531" name="Picture 3" descr="C:\Documents and Settings\Pat Estes\Desktop\Gilbert DevBio book\text art\G13253.JPG"/>
          <p:cNvPicPr>
            <a:picLocks noChangeAspect="1" noChangeArrowheads="1"/>
          </p:cNvPicPr>
          <p:nvPr/>
        </p:nvPicPr>
        <p:blipFill>
          <a:blip r:embed="rId2">
            <a:extLst>
              <a:ext uri="{28A0092B-C50C-407E-A947-70E740481C1C}">
                <a14:useLocalDpi xmlns:a14="http://schemas.microsoft.com/office/drawing/2010/main" val="0"/>
              </a:ext>
            </a:extLst>
          </a:blip>
          <a:srcRect l="28000" r="28999" b="59889"/>
          <a:stretch>
            <a:fillRect/>
          </a:stretch>
        </p:blipFill>
        <p:spPr bwMode="auto">
          <a:xfrm>
            <a:off x="5257800" y="990600"/>
            <a:ext cx="3276600" cy="2292350"/>
          </a:xfrm>
          <a:prstGeom prst="rect">
            <a:avLst/>
          </a:prstGeom>
          <a:noFill/>
          <a:extLst>
            <a:ext uri="{909E8E84-426E-40dd-AFC4-6F175D3DCCD1}">
              <a14:hiddenFill xmlns:a14="http://schemas.microsoft.com/office/drawing/2010/main" xmlns="">
                <a:solidFill>
                  <a:srgbClr val="FFFFFF"/>
                </a:solidFill>
              </a14:hiddenFill>
            </a:ext>
          </a:extLst>
        </p:spPr>
      </p:pic>
      <p:sp>
        <p:nvSpPr>
          <p:cNvPr id="406532" name="Text Box 4"/>
          <p:cNvSpPr txBox="1">
            <a:spLocks noChangeArrowheads="1"/>
          </p:cNvSpPr>
          <p:nvPr/>
        </p:nvSpPr>
        <p:spPr bwMode="auto">
          <a:xfrm>
            <a:off x="685800" y="152400"/>
            <a:ext cx="75438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a:t>Differential survival after innervation: Neurotrophic factors</a:t>
            </a:r>
          </a:p>
        </p:txBody>
      </p:sp>
    </p:spTree>
    <p:extLst>
      <p:ext uri="{BB962C8B-B14F-4D97-AF65-F5344CB8AC3E}">
        <p14:creationId xmlns:p14="http://schemas.microsoft.com/office/powerpoint/2010/main" val="3125806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ext Box 2"/>
          <p:cNvSpPr txBox="1">
            <a:spLocks noChangeArrowheads="1"/>
          </p:cNvSpPr>
          <p:nvPr/>
        </p:nvSpPr>
        <p:spPr bwMode="auto">
          <a:xfrm>
            <a:off x="1143000" y="533400"/>
            <a:ext cx="67357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Neurotrophic factors and adult onset disease</a:t>
            </a:r>
          </a:p>
        </p:txBody>
      </p:sp>
      <p:sp>
        <p:nvSpPr>
          <p:cNvPr id="408579" name="Text Box 3"/>
          <p:cNvSpPr txBox="1">
            <a:spLocks noChangeArrowheads="1"/>
          </p:cNvSpPr>
          <p:nvPr/>
        </p:nvSpPr>
        <p:spPr bwMode="auto">
          <a:xfrm>
            <a:off x="1143000" y="1447800"/>
            <a:ext cx="7010400"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b="0"/>
              <a:t>Glial cell line-derived neurotrophic factor (GDNF)-</a:t>
            </a:r>
          </a:p>
          <a:p>
            <a:endParaRPr lang="en-US" b="0"/>
          </a:p>
          <a:p>
            <a:r>
              <a:rPr lang="en-US" b="0"/>
              <a:t>Enhances survival of midbrain dopaminergic neurons. Destruction of these may cause Parkinson disease</a:t>
            </a:r>
          </a:p>
        </p:txBody>
      </p:sp>
      <p:sp>
        <p:nvSpPr>
          <p:cNvPr id="408580" name="Text Box 4"/>
          <p:cNvSpPr txBox="1">
            <a:spLocks noChangeArrowheads="1"/>
          </p:cNvSpPr>
          <p:nvPr/>
        </p:nvSpPr>
        <p:spPr bwMode="auto">
          <a:xfrm>
            <a:off x="1143000" y="3962400"/>
            <a:ext cx="6797675"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b="0"/>
              <a:t>Brain-derived Neurotropic Factor (BDNF) - patients with Huntington</a:t>
            </a:r>
            <a:r>
              <a:rPr lang="ja-JP" altLang="en-US" b="0">
                <a:latin typeface="Arial"/>
              </a:rPr>
              <a:t>’</a:t>
            </a:r>
            <a:r>
              <a:rPr lang="en-US" b="0"/>
              <a:t>s disease have lower levels</a:t>
            </a:r>
            <a:endParaRPr lang="en-US"/>
          </a:p>
        </p:txBody>
      </p:sp>
    </p:spTree>
    <p:extLst>
      <p:ext uri="{BB962C8B-B14F-4D97-AF65-F5344CB8AC3E}">
        <p14:creationId xmlns:p14="http://schemas.microsoft.com/office/powerpoint/2010/main" val="1544052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685800" y="228600"/>
            <a:ext cx="7772400" cy="1143000"/>
          </a:xfrm>
        </p:spPr>
        <p:txBody>
          <a:bodyPr/>
          <a:lstStyle/>
          <a:p>
            <a:r>
              <a:rPr lang="en-US" sz="3200"/>
              <a:t>Activity dependant development</a:t>
            </a:r>
            <a:endParaRPr lang="en-US"/>
          </a:p>
        </p:txBody>
      </p:sp>
      <p:sp>
        <p:nvSpPr>
          <p:cNvPr id="413699" name="Text Box 3"/>
          <p:cNvSpPr txBox="1">
            <a:spLocks noChangeArrowheads="1"/>
          </p:cNvSpPr>
          <p:nvPr/>
        </p:nvSpPr>
        <p:spPr bwMode="auto">
          <a:xfrm>
            <a:off x="3870325" y="628808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a:p>
        </p:txBody>
      </p:sp>
      <p:pic>
        <p:nvPicPr>
          <p:cNvPr id="413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6781800" cy="508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13701" name="Rectangle 5"/>
          <p:cNvSpPr>
            <a:spLocks noChangeArrowheads="1"/>
          </p:cNvSpPr>
          <p:nvPr/>
        </p:nvSpPr>
        <p:spPr bwMode="auto">
          <a:xfrm>
            <a:off x="762000" y="1066800"/>
            <a:ext cx="8001000" cy="9144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702" name="Text Box 6"/>
          <p:cNvSpPr txBox="1">
            <a:spLocks noChangeArrowheads="1"/>
          </p:cNvSpPr>
          <p:nvPr/>
        </p:nvSpPr>
        <p:spPr bwMode="auto">
          <a:xfrm>
            <a:off x="5181600" y="2133600"/>
            <a:ext cx="3352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000" b="0"/>
              <a:t>radioactive labeled proline labels columns of cortex that responds to one eye</a:t>
            </a:r>
            <a:endParaRPr lang="en-US"/>
          </a:p>
        </p:txBody>
      </p:sp>
      <p:sp>
        <p:nvSpPr>
          <p:cNvPr id="413703" name="Text Box 7"/>
          <p:cNvSpPr txBox="1">
            <a:spLocks noChangeArrowheads="1"/>
          </p:cNvSpPr>
          <p:nvPr/>
        </p:nvSpPr>
        <p:spPr bwMode="auto">
          <a:xfrm>
            <a:off x="517525" y="2601913"/>
            <a:ext cx="960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0"/>
              <a:t>normal</a:t>
            </a:r>
          </a:p>
        </p:txBody>
      </p:sp>
      <p:sp>
        <p:nvSpPr>
          <p:cNvPr id="413704" name="Text Box 8"/>
          <p:cNvSpPr txBox="1">
            <a:spLocks noChangeArrowheads="1"/>
          </p:cNvSpPr>
          <p:nvPr/>
        </p:nvSpPr>
        <p:spPr bwMode="auto">
          <a:xfrm>
            <a:off x="381000" y="4267200"/>
            <a:ext cx="1447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000" b="0"/>
              <a:t>one eye deprived of stimulus</a:t>
            </a:r>
          </a:p>
        </p:txBody>
      </p:sp>
      <p:sp>
        <p:nvSpPr>
          <p:cNvPr id="413705" name="Text Box 9"/>
          <p:cNvSpPr txBox="1">
            <a:spLocks noChangeArrowheads="1"/>
          </p:cNvSpPr>
          <p:nvPr/>
        </p:nvSpPr>
        <p:spPr bwMode="auto">
          <a:xfrm>
            <a:off x="669925" y="5754688"/>
            <a:ext cx="74120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t>experience/stimuli can modify neural connections</a:t>
            </a:r>
          </a:p>
        </p:txBody>
      </p:sp>
    </p:spTree>
    <p:extLst>
      <p:ext uri="{BB962C8B-B14F-4D97-AF65-F5344CB8AC3E}">
        <p14:creationId xmlns:p14="http://schemas.microsoft.com/office/powerpoint/2010/main" val="1476681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31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Text Box 3"/>
          <p:cNvSpPr txBox="1">
            <a:spLocks noChangeArrowheads="1"/>
          </p:cNvSpPr>
          <p:nvPr/>
        </p:nvSpPr>
        <p:spPr bwMode="auto">
          <a:xfrm>
            <a:off x="533400" y="2438400"/>
            <a:ext cx="8305800" cy="3925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0">
                <a:latin typeface="Times" charset="0"/>
                <a:cs typeface="+mn-cs"/>
              </a:rPr>
              <a:t>For the real amazement, if you wish to be amazed, is this process. You start out as a single cell derived from the coupling of a sperm and an egg; this divides in two, then four, then eight, and so on, and at a certain stage there emerges a single cell which has as all its progeny the human brain.  The mere existence of such a cell should be one of the great astonishments of the earth. People ought to be walking around all day, all through their waking hours calling to each other in endless wonderment, talking of nothing else except that cell. </a:t>
            </a:r>
          </a:p>
          <a:p>
            <a:pPr>
              <a:spcBef>
                <a:spcPct val="50000"/>
              </a:spcBef>
              <a:defRPr/>
            </a:pPr>
            <a:r>
              <a:rPr lang="en-US" b="0">
                <a:latin typeface="Times" charset="0"/>
                <a:cs typeface="+mn-cs"/>
              </a:rPr>
              <a:t>LEWIS THOMAS (1979)</a:t>
            </a:r>
          </a:p>
        </p:txBody>
      </p:sp>
      <p:sp>
        <p:nvSpPr>
          <p:cNvPr id="347140" name="Rectangle 4"/>
          <p:cNvSpPr>
            <a:spLocks noGrp="1" noChangeArrowheads="1"/>
          </p:cNvSpPr>
          <p:nvPr>
            <p:ph type="title"/>
          </p:nvPr>
        </p:nvSpPr>
        <p:spPr/>
        <p:txBody>
          <a:bodyPr/>
          <a:lstStyle/>
          <a:p>
            <a:pPr eaLnBrk="1" hangingPunct="1">
              <a:defRPr/>
            </a:pPr>
            <a:r>
              <a:rPr lang="en-US" sz="4000" smtClean="0">
                <a:cs typeface="+mj-cs"/>
              </a:rPr>
              <a:t>Development of the Mammalian Central Nervous System</a:t>
            </a:r>
          </a:p>
        </p:txBody>
      </p:sp>
    </p:spTree>
    <p:extLst>
      <p:ext uri="{BB962C8B-B14F-4D97-AF65-F5344CB8AC3E}">
        <p14:creationId xmlns:p14="http://schemas.microsoft.com/office/powerpoint/2010/main" val="673695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035050" y="228600"/>
            <a:ext cx="7073900" cy="1143000"/>
          </a:xfrm>
        </p:spPr>
        <p:txBody>
          <a:bodyPr/>
          <a:lstStyle/>
          <a:p>
            <a:pPr eaLnBrk="1" hangingPunct="1">
              <a:defRPr/>
            </a:pPr>
            <a:r>
              <a:rPr lang="en-US" sz="3000" b="1" smtClean="0">
                <a:cs typeface="+mj-cs"/>
              </a:rPr>
              <a:t>Cells of the nervous system</a:t>
            </a:r>
          </a:p>
        </p:txBody>
      </p:sp>
      <p:sp>
        <p:nvSpPr>
          <p:cNvPr id="144387" name="Rectangle 3"/>
          <p:cNvSpPr>
            <a:spLocks noGrp="1" noChangeArrowheads="1"/>
          </p:cNvSpPr>
          <p:nvPr>
            <p:ph type="body" idx="1"/>
          </p:nvPr>
        </p:nvSpPr>
        <p:spPr>
          <a:xfrm>
            <a:off x="685800" y="1676400"/>
            <a:ext cx="7772400" cy="4114800"/>
          </a:xfrm>
        </p:spPr>
        <p:txBody>
          <a:bodyPr/>
          <a:lstStyle/>
          <a:p>
            <a:pPr eaLnBrk="1" hangingPunct="1">
              <a:lnSpc>
                <a:spcPct val="90000"/>
              </a:lnSpc>
              <a:defRPr/>
            </a:pPr>
            <a:r>
              <a:rPr lang="en-US" sz="1600" b="1" dirty="0" smtClean="0">
                <a:cs typeface="+mn-cs"/>
              </a:rPr>
              <a:t>Neurons</a:t>
            </a:r>
          </a:p>
          <a:p>
            <a:pPr lvl="1" eaLnBrk="1" hangingPunct="1">
              <a:lnSpc>
                <a:spcPct val="90000"/>
              </a:lnSpc>
              <a:defRPr/>
            </a:pPr>
            <a:r>
              <a:rPr lang="en-US" sz="1600" dirty="0" smtClean="0"/>
              <a:t>between 1 billion and 1 trillion in human brain</a:t>
            </a:r>
          </a:p>
          <a:p>
            <a:pPr lvl="1" eaLnBrk="1" hangingPunct="1">
              <a:lnSpc>
                <a:spcPct val="90000"/>
              </a:lnSpc>
              <a:defRPr/>
            </a:pPr>
            <a:r>
              <a:rPr lang="en-US" sz="1600" dirty="0" smtClean="0"/>
              <a:t>elaborate network of communication</a:t>
            </a:r>
          </a:p>
          <a:p>
            <a:pPr lvl="1" eaLnBrk="1" hangingPunct="1">
              <a:lnSpc>
                <a:spcPct val="90000"/>
              </a:lnSpc>
              <a:defRPr/>
            </a:pPr>
            <a:endParaRPr lang="en-US" sz="1600" dirty="0" smtClean="0"/>
          </a:p>
          <a:p>
            <a:pPr eaLnBrk="1" hangingPunct="1">
              <a:lnSpc>
                <a:spcPct val="90000"/>
              </a:lnSpc>
              <a:defRPr/>
            </a:pPr>
            <a:r>
              <a:rPr lang="en-US" sz="1600" b="1" dirty="0" smtClean="0">
                <a:cs typeface="+mn-cs"/>
              </a:rPr>
              <a:t>Glia (or neuroglia)</a:t>
            </a:r>
          </a:p>
          <a:p>
            <a:pPr lvl="1" eaLnBrk="1" hangingPunct="1">
              <a:lnSpc>
                <a:spcPct val="90000"/>
              </a:lnSpc>
              <a:defRPr/>
            </a:pPr>
            <a:r>
              <a:rPr lang="en-US" sz="1600" dirty="0" smtClean="0"/>
              <a:t>anywhere from 3x to 100x as many glia as neurons</a:t>
            </a:r>
          </a:p>
          <a:p>
            <a:pPr lvl="1" eaLnBrk="1" hangingPunct="1">
              <a:lnSpc>
                <a:spcPct val="90000"/>
              </a:lnSpc>
              <a:defRPr/>
            </a:pPr>
            <a:r>
              <a:rPr lang="en-US" sz="1600" dirty="0" smtClean="0"/>
              <a:t>support and modulate neuronal function</a:t>
            </a:r>
          </a:p>
          <a:p>
            <a:pPr lvl="1" eaLnBrk="1" hangingPunct="1">
              <a:lnSpc>
                <a:spcPct val="90000"/>
              </a:lnSpc>
              <a:defRPr/>
            </a:pPr>
            <a:r>
              <a:rPr lang="en-US" sz="1600" dirty="0" smtClean="0"/>
              <a:t>also play critical roles in development and after injury/disease</a:t>
            </a:r>
          </a:p>
          <a:p>
            <a:pPr lvl="1" eaLnBrk="1" hangingPunct="1">
              <a:lnSpc>
                <a:spcPct val="90000"/>
              </a:lnSpc>
              <a:defRPr/>
            </a:pPr>
            <a:endParaRPr lang="en-US" sz="1600" dirty="0" smtClean="0"/>
          </a:p>
          <a:p>
            <a:pPr eaLnBrk="1" hangingPunct="1">
              <a:lnSpc>
                <a:spcPct val="90000"/>
              </a:lnSpc>
              <a:defRPr/>
            </a:pPr>
            <a:r>
              <a:rPr lang="en-US" sz="1600" b="1" dirty="0" smtClean="0"/>
              <a:t>Ventricular ependymal cells</a:t>
            </a:r>
            <a:endParaRPr lang="en-US" sz="1600" b="1" dirty="0"/>
          </a:p>
          <a:p>
            <a:pPr lvl="1" eaLnBrk="1" hangingPunct="1">
              <a:lnSpc>
                <a:spcPct val="90000"/>
              </a:lnSpc>
              <a:defRPr/>
            </a:pPr>
            <a:r>
              <a:rPr lang="en-US" sz="1600" dirty="0" smtClean="0"/>
              <a:t>Neural tube lining </a:t>
            </a:r>
          </a:p>
          <a:p>
            <a:pPr lvl="1" eaLnBrk="1" hangingPunct="1">
              <a:lnSpc>
                <a:spcPct val="90000"/>
              </a:lnSpc>
              <a:defRPr/>
            </a:pPr>
            <a:r>
              <a:rPr lang="en-US" sz="1600" dirty="0" smtClean="0"/>
              <a:t>Secrete cerebrospinal fluid</a:t>
            </a:r>
          </a:p>
        </p:txBody>
      </p:sp>
    </p:spTree>
    <p:extLst>
      <p:ext uri="{BB962C8B-B14F-4D97-AF65-F5344CB8AC3E}">
        <p14:creationId xmlns:p14="http://schemas.microsoft.com/office/powerpoint/2010/main" val="19833115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806450" y="76200"/>
            <a:ext cx="7073900" cy="1143000"/>
          </a:xfrm>
        </p:spPr>
        <p:txBody>
          <a:bodyPr/>
          <a:lstStyle/>
          <a:p>
            <a:pPr eaLnBrk="1" hangingPunct="1">
              <a:defRPr/>
            </a:pPr>
            <a:r>
              <a:rPr lang="en-US" sz="3400" smtClean="0">
                <a:cs typeface="+mj-cs"/>
              </a:rPr>
              <a:t>Glia cells</a:t>
            </a:r>
            <a:endParaRPr lang="en-US" smtClean="0">
              <a:cs typeface="+mj-cs"/>
            </a:endParaRPr>
          </a:p>
        </p:txBody>
      </p:sp>
      <p:sp>
        <p:nvSpPr>
          <p:cNvPr id="148483" name="Rectangle 3"/>
          <p:cNvSpPr>
            <a:spLocks noGrp="1" noChangeArrowheads="1"/>
          </p:cNvSpPr>
          <p:nvPr>
            <p:ph type="body" idx="1"/>
          </p:nvPr>
        </p:nvSpPr>
        <p:spPr>
          <a:xfrm>
            <a:off x="457200" y="1295400"/>
            <a:ext cx="7772400" cy="4114800"/>
          </a:xfrm>
        </p:spPr>
        <p:txBody>
          <a:bodyPr/>
          <a:lstStyle/>
          <a:p>
            <a:pPr eaLnBrk="1" hangingPunct="1">
              <a:lnSpc>
                <a:spcPct val="90000"/>
              </a:lnSpc>
              <a:defRPr/>
            </a:pPr>
            <a:endParaRPr lang="en-US" sz="2200" smtClean="0">
              <a:cs typeface="+mn-cs"/>
            </a:endParaRPr>
          </a:p>
          <a:p>
            <a:pPr eaLnBrk="1" hangingPunct="1">
              <a:lnSpc>
                <a:spcPct val="90000"/>
              </a:lnSpc>
              <a:defRPr/>
            </a:pPr>
            <a:r>
              <a:rPr lang="en-US" sz="2200" smtClean="0">
                <a:cs typeface="+mn-cs"/>
              </a:rPr>
              <a:t>3 general types of glia:</a:t>
            </a:r>
          </a:p>
          <a:p>
            <a:pPr lvl="1" eaLnBrk="1" hangingPunct="1">
              <a:lnSpc>
                <a:spcPct val="90000"/>
              </a:lnSpc>
              <a:defRPr/>
            </a:pPr>
            <a:r>
              <a:rPr lang="en-US" sz="2000" smtClean="0"/>
              <a:t>Schwann cells (PNS)</a:t>
            </a:r>
          </a:p>
          <a:p>
            <a:pPr lvl="1" eaLnBrk="1" hangingPunct="1">
              <a:lnSpc>
                <a:spcPct val="90000"/>
              </a:lnSpc>
              <a:defRPr/>
            </a:pPr>
            <a:r>
              <a:rPr lang="en-US" sz="2000" smtClean="0"/>
              <a:t>oligodendrocytes (CNS)</a:t>
            </a:r>
          </a:p>
          <a:p>
            <a:pPr lvl="1" eaLnBrk="1" hangingPunct="1">
              <a:lnSpc>
                <a:spcPct val="90000"/>
              </a:lnSpc>
              <a:defRPr/>
            </a:pPr>
            <a:r>
              <a:rPr lang="en-US" sz="2000" smtClean="0"/>
              <a:t>astrocytes (CNS)</a:t>
            </a:r>
          </a:p>
          <a:p>
            <a:pPr lvl="2" eaLnBrk="1" hangingPunct="1">
              <a:lnSpc>
                <a:spcPct val="90000"/>
              </a:lnSpc>
              <a:buFontTx/>
              <a:buNone/>
              <a:defRPr/>
            </a:pPr>
            <a:endParaRPr lang="en-US" sz="1800" smtClean="0"/>
          </a:p>
          <a:p>
            <a:pPr lvl="2" eaLnBrk="1" hangingPunct="1">
              <a:lnSpc>
                <a:spcPct val="90000"/>
              </a:lnSpc>
              <a:buFontTx/>
              <a:buNone/>
              <a:defRPr/>
            </a:pPr>
            <a:endParaRPr lang="en-US" sz="1800" smtClean="0"/>
          </a:p>
          <a:p>
            <a:pPr lvl="2" eaLnBrk="1" hangingPunct="1">
              <a:lnSpc>
                <a:spcPct val="90000"/>
              </a:lnSpc>
              <a:buFontTx/>
              <a:buNone/>
              <a:defRPr/>
            </a:pPr>
            <a:r>
              <a:rPr lang="en-US" sz="1800" smtClean="0"/>
              <a:t>Astrocytes guide the</a:t>
            </a:r>
          </a:p>
          <a:p>
            <a:pPr lvl="2" eaLnBrk="1" hangingPunct="1">
              <a:lnSpc>
                <a:spcPct val="90000"/>
              </a:lnSpc>
              <a:buFontTx/>
              <a:buNone/>
              <a:defRPr/>
            </a:pPr>
            <a:r>
              <a:rPr lang="en-US" sz="1800" smtClean="0"/>
              <a:t>migration of neurons</a:t>
            </a:r>
          </a:p>
          <a:p>
            <a:pPr lvl="2" eaLnBrk="1" hangingPunct="1">
              <a:lnSpc>
                <a:spcPct val="90000"/>
              </a:lnSpc>
              <a:buFontTx/>
              <a:buNone/>
              <a:defRPr/>
            </a:pPr>
            <a:r>
              <a:rPr lang="en-US" sz="1800" smtClean="0"/>
              <a:t>during development</a:t>
            </a:r>
          </a:p>
          <a:p>
            <a:pPr lvl="2" eaLnBrk="1" hangingPunct="1">
              <a:lnSpc>
                <a:spcPct val="90000"/>
              </a:lnSpc>
              <a:buFontTx/>
              <a:buNone/>
              <a:defRPr/>
            </a:pPr>
            <a:endParaRPr lang="en-US" sz="1800" smtClean="0"/>
          </a:p>
          <a:p>
            <a:pPr lvl="2" eaLnBrk="1" hangingPunct="1">
              <a:lnSpc>
                <a:spcPct val="90000"/>
              </a:lnSpc>
              <a:buFontTx/>
              <a:buNone/>
              <a:defRPr/>
            </a:pPr>
            <a:r>
              <a:rPr lang="en-US" sz="1800" smtClean="0"/>
              <a:t>others make myelin</a:t>
            </a:r>
          </a:p>
          <a:p>
            <a:pPr eaLnBrk="1" hangingPunct="1">
              <a:lnSpc>
                <a:spcPct val="90000"/>
              </a:lnSpc>
              <a:defRPr/>
            </a:pPr>
            <a:endParaRPr lang="en-US" sz="2800" smtClean="0">
              <a:cs typeface="+mn-cs"/>
            </a:endParaRPr>
          </a:p>
        </p:txBody>
      </p:sp>
      <p:pic>
        <p:nvPicPr>
          <p:cNvPr id="4" name="Picture 2" descr="G122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638" y="2816225"/>
            <a:ext cx="4881562" cy="3660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112133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990600" y="-152400"/>
            <a:ext cx="7073900" cy="1143000"/>
          </a:xfrm>
        </p:spPr>
        <p:txBody>
          <a:bodyPr/>
          <a:lstStyle/>
          <a:p>
            <a:pPr eaLnBrk="1" hangingPunct="1">
              <a:defRPr/>
            </a:pPr>
            <a:r>
              <a:rPr lang="en-US" sz="2800" b="1" smtClean="0">
                <a:cs typeface="+mj-cs"/>
              </a:rPr>
              <a:t>Neurons</a:t>
            </a:r>
          </a:p>
        </p:txBody>
      </p:sp>
      <p:sp>
        <p:nvSpPr>
          <p:cNvPr id="145411" name="Rectangle 3"/>
          <p:cNvSpPr>
            <a:spLocks noGrp="1" noChangeArrowheads="1"/>
          </p:cNvSpPr>
          <p:nvPr>
            <p:ph type="body" idx="1"/>
          </p:nvPr>
        </p:nvSpPr>
        <p:spPr>
          <a:xfrm>
            <a:off x="838200" y="762000"/>
            <a:ext cx="7772400" cy="4114800"/>
          </a:xfrm>
        </p:spPr>
        <p:txBody>
          <a:bodyPr/>
          <a:lstStyle/>
          <a:p>
            <a:pPr eaLnBrk="1" hangingPunct="1">
              <a:lnSpc>
                <a:spcPct val="90000"/>
              </a:lnSpc>
              <a:defRPr/>
            </a:pPr>
            <a:r>
              <a:rPr lang="en-US" sz="2200" smtClean="0">
                <a:cs typeface="+mn-cs"/>
              </a:rPr>
              <a:t>basic design:</a:t>
            </a:r>
            <a:endParaRPr lang="en-US" sz="2000" smtClean="0">
              <a:cs typeface="+mn-cs"/>
            </a:endParaRPr>
          </a:p>
          <a:p>
            <a:pPr lvl="1" eaLnBrk="1" hangingPunct="1">
              <a:lnSpc>
                <a:spcPct val="90000"/>
              </a:lnSpc>
              <a:defRPr/>
            </a:pPr>
            <a:r>
              <a:rPr lang="en-US" sz="1900" smtClean="0"/>
              <a:t>cell body (soma)</a:t>
            </a:r>
          </a:p>
          <a:p>
            <a:pPr lvl="1" eaLnBrk="1" hangingPunct="1">
              <a:lnSpc>
                <a:spcPct val="90000"/>
              </a:lnSpc>
              <a:defRPr/>
            </a:pPr>
            <a:r>
              <a:rPr lang="en-US" sz="1900" smtClean="0"/>
              <a:t>dendrites</a:t>
            </a:r>
          </a:p>
          <a:p>
            <a:pPr lvl="1" eaLnBrk="1" hangingPunct="1">
              <a:lnSpc>
                <a:spcPct val="90000"/>
              </a:lnSpc>
              <a:defRPr/>
            </a:pPr>
            <a:r>
              <a:rPr lang="en-US" sz="1900" smtClean="0"/>
              <a:t>axon</a:t>
            </a:r>
          </a:p>
          <a:p>
            <a:pPr lvl="1" eaLnBrk="1" hangingPunct="1">
              <a:lnSpc>
                <a:spcPct val="90000"/>
              </a:lnSpc>
              <a:defRPr/>
            </a:pPr>
            <a:r>
              <a:rPr lang="en-US" sz="1900" smtClean="0"/>
              <a:t>terminals (form synapses)</a:t>
            </a:r>
            <a:endParaRPr lang="en-US" sz="1800" smtClean="0"/>
          </a:p>
          <a:p>
            <a:pPr eaLnBrk="1" hangingPunct="1">
              <a:lnSpc>
                <a:spcPct val="90000"/>
              </a:lnSpc>
              <a:defRPr/>
            </a:pPr>
            <a:r>
              <a:rPr lang="en-US" sz="2200" smtClean="0">
                <a:cs typeface="+mn-cs"/>
              </a:rPr>
              <a:t>BUT many different types of neurons</a:t>
            </a:r>
            <a:endParaRPr lang="en-US" sz="1800" smtClean="0">
              <a:cs typeface="+mn-cs"/>
            </a:endParaRPr>
          </a:p>
          <a:p>
            <a:pPr lvl="1" eaLnBrk="1" hangingPunct="1">
              <a:lnSpc>
                <a:spcPct val="90000"/>
              </a:lnSpc>
              <a:buFontTx/>
              <a:buNone/>
              <a:defRPr/>
            </a:pPr>
            <a:endParaRPr lang="en-US" sz="1800" smtClean="0"/>
          </a:p>
          <a:p>
            <a:pPr eaLnBrk="1" hangingPunct="1">
              <a:lnSpc>
                <a:spcPct val="90000"/>
              </a:lnSpc>
              <a:defRPr/>
            </a:pPr>
            <a:r>
              <a:rPr lang="en-US" sz="2200" smtClean="0">
                <a:cs typeface="+mn-cs"/>
              </a:rPr>
              <a:t>once born, neurons do not divide again (post-mitotic)</a:t>
            </a:r>
            <a:endParaRPr lang="en-US" sz="2000" smtClean="0">
              <a:cs typeface="+mn-cs"/>
            </a:endParaRPr>
          </a:p>
        </p:txBody>
      </p:sp>
      <p:pic>
        <p:nvPicPr>
          <p:cNvPr id="27651" name="Picture 4"/>
          <p:cNvPicPr>
            <a:picLocks noChangeAspect="1" noChangeArrowheads="1"/>
          </p:cNvPicPr>
          <p:nvPr/>
        </p:nvPicPr>
        <p:blipFill>
          <a:blip r:embed="rId2">
            <a:extLst>
              <a:ext uri="{28A0092B-C50C-407E-A947-70E740481C1C}">
                <a14:useLocalDpi xmlns:a14="http://schemas.microsoft.com/office/drawing/2010/main" val="0"/>
              </a:ext>
            </a:extLst>
          </a:blip>
          <a:srcRect l="8423" t="25922" r="13823" b="52664"/>
          <a:stretch>
            <a:fillRect/>
          </a:stretch>
        </p:blipFill>
        <p:spPr bwMode="auto">
          <a:xfrm>
            <a:off x="914400" y="4572000"/>
            <a:ext cx="68580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5414" name="Line 6"/>
          <p:cNvSpPr>
            <a:spLocks noChangeShapeType="1"/>
          </p:cNvSpPr>
          <p:nvPr/>
        </p:nvSpPr>
        <p:spPr bwMode="auto">
          <a:xfrm flipV="1">
            <a:off x="1905000" y="4343400"/>
            <a:ext cx="228600" cy="7000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15" name="Text Box 7"/>
          <p:cNvSpPr txBox="1">
            <a:spLocks noChangeArrowheads="1"/>
          </p:cNvSpPr>
          <p:nvPr/>
        </p:nvSpPr>
        <p:spPr bwMode="auto">
          <a:xfrm>
            <a:off x="1524000" y="4038600"/>
            <a:ext cx="19748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800" b="0">
                <a:cs typeface="+mn-cs"/>
              </a:rPr>
              <a:t>cell body or soma</a:t>
            </a:r>
          </a:p>
        </p:txBody>
      </p:sp>
      <p:sp>
        <p:nvSpPr>
          <p:cNvPr id="145416" name="Rectangle 8"/>
          <p:cNvSpPr>
            <a:spLocks noChangeArrowheads="1"/>
          </p:cNvSpPr>
          <p:nvPr/>
        </p:nvSpPr>
        <p:spPr bwMode="auto">
          <a:xfrm>
            <a:off x="914400" y="6034088"/>
            <a:ext cx="30543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800" b="0">
                <a:cs typeface="+mn-cs"/>
              </a:rPr>
              <a:t>Dendrites extend from soma</a:t>
            </a:r>
          </a:p>
        </p:txBody>
      </p:sp>
      <p:sp>
        <p:nvSpPr>
          <p:cNvPr id="145417" name="Line 9"/>
          <p:cNvSpPr>
            <a:spLocks noChangeShapeType="1"/>
          </p:cNvSpPr>
          <p:nvPr/>
        </p:nvSpPr>
        <p:spPr bwMode="auto">
          <a:xfrm>
            <a:off x="1524000" y="5729288"/>
            <a:ext cx="381000" cy="3667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18" name="Line 10"/>
          <p:cNvSpPr>
            <a:spLocks noChangeShapeType="1"/>
          </p:cNvSpPr>
          <p:nvPr/>
        </p:nvSpPr>
        <p:spPr bwMode="auto">
          <a:xfrm flipH="1">
            <a:off x="1905000" y="563880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19" name="Rectangle 11"/>
          <p:cNvSpPr>
            <a:spLocks noChangeArrowheads="1"/>
          </p:cNvSpPr>
          <p:nvPr/>
        </p:nvSpPr>
        <p:spPr bwMode="auto">
          <a:xfrm>
            <a:off x="4730750" y="3824288"/>
            <a:ext cx="679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800" b="0">
                <a:cs typeface="+mn-cs"/>
              </a:rPr>
              <a:t>axon</a:t>
            </a:r>
          </a:p>
        </p:txBody>
      </p:sp>
      <p:sp>
        <p:nvSpPr>
          <p:cNvPr id="145420" name="Line 12"/>
          <p:cNvSpPr>
            <a:spLocks noChangeShapeType="1"/>
          </p:cNvSpPr>
          <p:nvPr/>
        </p:nvSpPr>
        <p:spPr bwMode="auto">
          <a:xfrm flipV="1">
            <a:off x="2514600" y="4052888"/>
            <a:ext cx="2209800" cy="1219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21" name="Line 13"/>
          <p:cNvSpPr>
            <a:spLocks noChangeShapeType="1"/>
          </p:cNvSpPr>
          <p:nvPr/>
        </p:nvSpPr>
        <p:spPr bwMode="auto">
          <a:xfrm flipV="1">
            <a:off x="4343400" y="4052888"/>
            <a:ext cx="381000" cy="1219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22" name="Line 14"/>
          <p:cNvSpPr>
            <a:spLocks noChangeShapeType="1"/>
          </p:cNvSpPr>
          <p:nvPr/>
        </p:nvSpPr>
        <p:spPr bwMode="auto">
          <a:xfrm flipH="1" flipV="1">
            <a:off x="4724400" y="4052888"/>
            <a:ext cx="609600" cy="1219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23" name="Rectangle 15"/>
          <p:cNvSpPr>
            <a:spLocks noChangeArrowheads="1"/>
          </p:cNvSpPr>
          <p:nvPr/>
        </p:nvSpPr>
        <p:spPr bwMode="auto">
          <a:xfrm>
            <a:off x="7315200" y="4129088"/>
            <a:ext cx="1111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800" b="0">
                <a:cs typeface="+mn-cs"/>
              </a:rPr>
              <a:t>terminals</a:t>
            </a:r>
          </a:p>
        </p:txBody>
      </p:sp>
      <p:sp>
        <p:nvSpPr>
          <p:cNvPr id="145424" name="Line 16"/>
          <p:cNvSpPr>
            <a:spLocks noChangeShapeType="1"/>
          </p:cNvSpPr>
          <p:nvPr/>
        </p:nvSpPr>
        <p:spPr bwMode="auto">
          <a:xfrm flipV="1">
            <a:off x="7239000" y="4495800"/>
            <a:ext cx="533400" cy="9286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25" name="Rectangle 17"/>
          <p:cNvSpPr>
            <a:spLocks noChangeArrowheads="1"/>
          </p:cNvSpPr>
          <p:nvPr/>
        </p:nvSpPr>
        <p:spPr bwMode="auto">
          <a:xfrm>
            <a:off x="5334000" y="4622800"/>
            <a:ext cx="1866900" cy="533400"/>
          </a:xfrm>
          <a:prstGeom prst="rect">
            <a:avLst/>
          </a:prstGeom>
          <a:solidFill>
            <a:srgbClr val="D7C7D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8941128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90600"/>
            <a:ext cx="7086600" cy="3046988"/>
          </a:xfrm>
          <a:prstGeom prst="rect">
            <a:avLst/>
          </a:prstGeom>
          <a:noFill/>
        </p:spPr>
        <p:txBody>
          <a:bodyPr wrap="square" rtlCol="0">
            <a:spAutoFit/>
          </a:bodyPr>
          <a:lstStyle/>
          <a:p>
            <a:pPr marL="457200" indent="-457200">
              <a:buAutoNum type="arabicParenR"/>
            </a:pPr>
            <a:r>
              <a:rPr lang="en-US" dirty="0" smtClean="0"/>
              <a:t>Cell type – neuron versus glial cell</a:t>
            </a:r>
          </a:p>
          <a:p>
            <a:pPr marL="457200" indent="-457200">
              <a:buAutoNum type="arabicParenR"/>
            </a:pPr>
            <a:endParaRPr lang="en-US" dirty="0" smtClean="0"/>
          </a:p>
          <a:p>
            <a:pPr marL="457200" indent="-457200">
              <a:buAutoNum type="arabicParenR"/>
            </a:pPr>
            <a:r>
              <a:rPr lang="en-US" dirty="0" smtClean="0"/>
              <a:t>Type of neuron – morphology</a:t>
            </a:r>
          </a:p>
          <a:p>
            <a:pPr marL="457200" indent="-457200">
              <a:buAutoNum type="arabicParenR"/>
            </a:pPr>
            <a:endParaRPr lang="en-US" dirty="0" smtClean="0"/>
          </a:p>
          <a:p>
            <a:pPr marL="457200" indent="-457200">
              <a:buAutoNum type="arabicParenR"/>
            </a:pPr>
            <a:r>
              <a:rPr lang="en-US" dirty="0" smtClean="0"/>
              <a:t>Connections – axon pathway guidance</a:t>
            </a:r>
          </a:p>
          <a:p>
            <a:pPr marL="457200" indent="-457200">
              <a:buAutoNum type="arabicParenR"/>
            </a:pPr>
            <a:endParaRPr lang="en-US" dirty="0" smtClean="0"/>
          </a:p>
          <a:p>
            <a:pPr marL="457200" indent="-457200">
              <a:buAutoNum type="arabicParenR"/>
            </a:pPr>
            <a:r>
              <a:rPr lang="en-US" dirty="0" smtClean="0"/>
              <a:t>Interactions with targets to refine connections</a:t>
            </a:r>
          </a:p>
          <a:p>
            <a:endParaRPr lang="en-US" dirty="0"/>
          </a:p>
        </p:txBody>
      </p:sp>
    </p:spTree>
    <p:extLst>
      <p:ext uri="{BB962C8B-B14F-4D97-AF65-F5344CB8AC3E}">
        <p14:creationId xmlns:p14="http://schemas.microsoft.com/office/powerpoint/2010/main" val="2034251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2"/>
          <p:cNvGrpSpPr>
            <a:grpSpLocks/>
          </p:cNvGrpSpPr>
          <p:nvPr/>
        </p:nvGrpSpPr>
        <p:grpSpPr bwMode="auto">
          <a:xfrm>
            <a:off x="457200" y="1252538"/>
            <a:ext cx="8077200" cy="5986462"/>
            <a:chOff x="288" y="96"/>
            <a:chExt cx="5088" cy="3771"/>
          </a:xfrm>
        </p:grpSpPr>
        <p:grpSp>
          <p:nvGrpSpPr>
            <p:cNvPr id="30726" name="Group 3"/>
            <p:cNvGrpSpPr>
              <a:grpSpLocks/>
            </p:cNvGrpSpPr>
            <p:nvPr/>
          </p:nvGrpSpPr>
          <p:grpSpPr bwMode="auto">
            <a:xfrm>
              <a:off x="336" y="96"/>
              <a:ext cx="5003" cy="3771"/>
              <a:chOff x="336" y="96"/>
              <a:chExt cx="5003" cy="3771"/>
            </a:xfrm>
          </p:grpSpPr>
          <p:grpSp>
            <p:nvGrpSpPr>
              <p:cNvPr id="30728" name="Group 4"/>
              <p:cNvGrpSpPr>
                <a:grpSpLocks/>
              </p:cNvGrpSpPr>
              <p:nvPr/>
            </p:nvGrpSpPr>
            <p:grpSpPr bwMode="auto">
              <a:xfrm>
                <a:off x="420" y="96"/>
                <a:ext cx="4919" cy="3771"/>
                <a:chOff x="420" y="96"/>
                <a:chExt cx="4919" cy="3771"/>
              </a:xfrm>
            </p:grpSpPr>
            <p:pic>
              <p:nvPicPr>
                <p:cNvPr id="30732" name="Picture 5" descr="PN01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 y="96"/>
                  <a:ext cx="4919" cy="3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462" name="Rectangle 6"/>
                <p:cNvSpPr>
                  <a:spLocks noChangeArrowheads="1"/>
                </p:cNvSpPr>
                <p:nvPr/>
              </p:nvSpPr>
              <p:spPr bwMode="auto">
                <a:xfrm>
                  <a:off x="528" y="1392"/>
                  <a:ext cx="672" cy="24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7463" name="Rectangle 7"/>
              <p:cNvSpPr>
                <a:spLocks noChangeArrowheads="1"/>
              </p:cNvSpPr>
              <p:nvPr/>
            </p:nvSpPr>
            <p:spPr bwMode="auto">
              <a:xfrm>
                <a:off x="336" y="384"/>
                <a:ext cx="336" cy="24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7464" name="Rectangle 8"/>
              <p:cNvSpPr>
                <a:spLocks noChangeArrowheads="1"/>
              </p:cNvSpPr>
              <p:nvPr/>
            </p:nvSpPr>
            <p:spPr bwMode="auto">
              <a:xfrm>
                <a:off x="3504" y="384"/>
                <a:ext cx="336" cy="24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7465" name="Rectangle 9"/>
              <p:cNvSpPr>
                <a:spLocks noChangeArrowheads="1"/>
              </p:cNvSpPr>
              <p:nvPr/>
            </p:nvSpPr>
            <p:spPr bwMode="auto">
              <a:xfrm>
                <a:off x="1872" y="336"/>
                <a:ext cx="240" cy="24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7466" name="Rectangle 10"/>
            <p:cNvSpPr>
              <a:spLocks noChangeArrowheads="1"/>
            </p:cNvSpPr>
            <p:nvPr/>
          </p:nvSpPr>
          <p:spPr bwMode="auto">
            <a:xfrm>
              <a:off x="288" y="375"/>
              <a:ext cx="5088" cy="24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47467" name="Rectangle 11"/>
          <p:cNvSpPr>
            <a:spLocks noChangeArrowheads="1"/>
          </p:cNvSpPr>
          <p:nvPr/>
        </p:nvSpPr>
        <p:spPr bwMode="auto">
          <a:xfrm>
            <a:off x="3001963" y="1250950"/>
            <a:ext cx="15811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800" b="0">
                <a:cs typeface="+mn-cs"/>
              </a:rPr>
              <a:t>cortical</a:t>
            </a:r>
          </a:p>
          <a:p>
            <a:pPr algn="ctr" eaLnBrk="0" hangingPunct="0">
              <a:defRPr/>
            </a:pPr>
            <a:r>
              <a:rPr lang="en-US" sz="1800" b="0">
                <a:cs typeface="+mn-cs"/>
              </a:rPr>
              <a:t>pyramidal cell</a:t>
            </a:r>
          </a:p>
        </p:txBody>
      </p:sp>
      <p:sp>
        <p:nvSpPr>
          <p:cNvPr id="147468" name="Rectangle 12"/>
          <p:cNvSpPr>
            <a:spLocks noChangeArrowheads="1"/>
          </p:cNvSpPr>
          <p:nvPr/>
        </p:nvSpPr>
        <p:spPr bwMode="auto">
          <a:xfrm>
            <a:off x="6361113" y="1600200"/>
            <a:ext cx="14160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800" b="0">
                <a:cs typeface="+mn-cs"/>
              </a:rPr>
              <a:t>cerebellar</a:t>
            </a:r>
          </a:p>
          <a:p>
            <a:pPr algn="ctr" eaLnBrk="0" hangingPunct="0">
              <a:defRPr/>
            </a:pPr>
            <a:r>
              <a:rPr lang="en-US" sz="1800" b="0">
                <a:cs typeface="+mn-cs"/>
              </a:rPr>
              <a:t>Purkinje cell</a:t>
            </a:r>
          </a:p>
        </p:txBody>
      </p:sp>
      <p:sp>
        <p:nvSpPr>
          <p:cNvPr id="147469" name="Text Box 13"/>
          <p:cNvSpPr txBox="1">
            <a:spLocks noChangeArrowheads="1"/>
          </p:cNvSpPr>
          <p:nvPr/>
        </p:nvSpPr>
        <p:spPr bwMode="auto">
          <a:xfrm>
            <a:off x="914400" y="1327150"/>
            <a:ext cx="1600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1800" b="0">
                <a:cs typeface="+mn-cs"/>
              </a:rPr>
              <a:t>retinal</a:t>
            </a:r>
          </a:p>
          <a:p>
            <a:pPr algn="ctr" eaLnBrk="0" hangingPunct="0">
              <a:defRPr/>
            </a:pPr>
            <a:r>
              <a:rPr lang="en-US" sz="1800" b="0">
                <a:cs typeface="+mn-cs"/>
              </a:rPr>
              <a:t>amacrine cell</a:t>
            </a:r>
            <a:endParaRPr lang="en-US" b="0">
              <a:latin typeface="Times" charset="0"/>
              <a:cs typeface="+mn-cs"/>
            </a:endParaRPr>
          </a:p>
        </p:txBody>
      </p:sp>
      <p:sp>
        <p:nvSpPr>
          <p:cNvPr id="147470" name="Text Box 14"/>
          <p:cNvSpPr txBox="1">
            <a:spLocks noChangeArrowheads="1"/>
          </p:cNvSpPr>
          <p:nvPr/>
        </p:nvSpPr>
        <p:spPr bwMode="auto">
          <a:xfrm>
            <a:off x="1600200" y="533400"/>
            <a:ext cx="58213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cs typeface="+mn-cs"/>
              </a:rPr>
              <a:t>Examples of different types of neurons</a:t>
            </a:r>
            <a:endParaRPr lang="en-US">
              <a:latin typeface="Times" charset="0"/>
              <a:cs typeface="+mn-cs"/>
            </a:endParaRPr>
          </a:p>
        </p:txBody>
      </p:sp>
    </p:spTree>
    <p:extLst>
      <p:ext uri="{BB962C8B-B14F-4D97-AF65-F5344CB8AC3E}">
        <p14:creationId xmlns:p14="http://schemas.microsoft.com/office/powerpoint/2010/main" val="60819100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600200"/>
            <a:ext cx="3886200" cy="461665"/>
          </a:xfrm>
          <a:prstGeom prst="rect">
            <a:avLst/>
          </a:prstGeom>
          <a:noFill/>
        </p:spPr>
        <p:txBody>
          <a:bodyPr wrap="square" rtlCol="0">
            <a:spAutoFit/>
          </a:bodyPr>
          <a:lstStyle/>
          <a:p>
            <a:r>
              <a:rPr lang="en-US" dirty="0" smtClean="0"/>
              <a:t>Dorsal Ventral Patterning</a:t>
            </a:r>
            <a:endParaRPr lang="en-US" dirty="0"/>
          </a:p>
        </p:txBody>
      </p:sp>
    </p:spTree>
    <p:extLst>
      <p:ext uri="{BB962C8B-B14F-4D97-AF65-F5344CB8AC3E}">
        <p14:creationId xmlns:p14="http://schemas.microsoft.com/office/powerpoint/2010/main" val="1698382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659</Words>
  <Application>Microsoft Office PowerPoint</Application>
  <PresentationFormat>On-screen Show (4:3)</PresentationFormat>
  <Paragraphs>174</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ＭＳ Ｐゴシック</vt:lpstr>
      <vt:lpstr>Arial</vt:lpstr>
      <vt:lpstr>Calibri</vt:lpstr>
      <vt:lpstr>Times</vt:lpstr>
      <vt:lpstr>Office Theme</vt:lpstr>
      <vt:lpstr>PowerPoint Presentation</vt:lpstr>
      <vt:lpstr>Development of the Mammalian Central Nervous System</vt:lpstr>
      <vt:lpstr>Development of the Mammalian Central Nervous System</vt:lpstr>
      <vt:lpstr>Cells of the nervous system</vt:lpstr>
      <vt:lpstr>Glia cells</vt:lpstr>
      <vt:lpstr>Neurons</vt:lpstr>
      <vt:lpstr>PowerPoint Presentation</vt:lpstr>
      <vt:lpstr>PowerPoint Presentation</vt:lpstr>
      <vt:lpstr>PowerPoint Presentation</vt:lpstr>
      <vt:lpstr>Spinal cord structure</vt:lpstr>
      <vt:lpstr>PowerPoint Presentation</vt:lpstr>
      <vt:lpstr>D/V signaling in spinal cord</vt:lpstr>
      <vt:lpstr>Gradients of Shh and TGF-beta family ligands</vt:lpstr>
      <vt:lpstr>PowerPoint Presentation</vt:lpstr>
      <vt:lpstr>PowerPoint Presentation</vt:lpstr>
      <vt:lpstr>PowerPoint Presentation</vt:lpstr>
      <vt:lpstr>Axon Growth Cones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dependant development</vt:lpstr>
      <vt:lpstr>PowerPoint Presentation</vt:lpstr>
    </vt:vector>
  </TitlesOfParts>
  <Company>North Carolina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Trial User</dc:creator>
  <cp:lastModifiedBy>Robert G Franks</cp:lastModifiedBy>
  <cp:revision>125</cp:revision>
  <dcterms:created xsi:type="dcterms:W3CDTF">2010-12-03T15:28:36Z</dcterms:created>
  <dcterms:modified xsi:type="dcterms:W3CDTF">2018-04-04T14:24:23Z</dcterms:modified>
</cp:coreProperties>
</file>