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658" r:id="rId2"/>
    <p:sldId id="616" r:id="rId3"/>
    <p:sldId id="657" r:id="rId4"/>
    <p:sldId id="617" r:id="rId5"/>
    <p:sldId id="640" r:id="rId6"/>
    <p:sldId id="618" r:id="rId7"/>
    <p:sldId id="641" r:id="rId8"/>
    <p:sldId id="642" r:id="rId9"/>
    <p:sldId id="659" r:id="rId10"/>
    <p:sldId id="619" r:id="rId11"/>
    <p:sldId id="620" r:id="rId12"/>
    <p:sldId id="636" r:id="rId13"/>
    <p:sldId id="643" r:id="rId14"/>
    <p:sldId id="644" r:id="rId15"/>
    <p:sldId id="645" r:id="rId16"/>
    <p:sldId id="646" r:id="rId17"/>
    <p:sldId id="647" r:id="rId18"/>
    <p:sldId id="648" r:id="rId19"/>
    <p:sldId id="625" r:id="rId20"/>
    <p:sldId id="626" r:id="rId21"/>
    <p:sldId id="628" r:id="rId22"/>
    <p:sldId id="650" r:id="rId23"/>
    <p:sldId id="621" r:id="rId24"/>
    <p:sldId id="622" r:id="rId25"/>
    <p:sldId id="627" r:id="rId26"/>
    <p:sldId id="624" r:id="rId27"/>
    <p:sldId id="623" r:id="rId28"/>
    <p:sldId id="639" r:id="rId29"/>
    <p:sldId id="652" r:id="rId30"/>
    <p:sldId id="655" r:id="rId31"/>
    <p:sldId id="651" r:id="rId32"/>
    <p:sldId id="653" r:id="rId33"/>
    <p:sldId id="654" r:id="rId34"/>
  </p:sldIdLst>
  <p:sldSz cx="9144000" cy="6858000" type="screen4x3"/>
  <p:notesSz cx="6873875" cy="9159875"/>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69" autoAdjust="0"/>
    <p:restoredTop sz="94660"/>
  </p:normalViewPr>
  <p:slideViewPr>
    <p:cSldViewPr>
      <p:cViewPr varScale="1">
        <p:scale>
          <a:sx n="62" d="100"/>
          <a:sy n="62" d="100"/>
        </p:scale>
        <p:origin x="89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9186" name="Rectangle 2"/>
          <p:cNvSpPr>
            <a:spLocks noGrp="1" noChangeArrowheads="1"/>
          </p:cNvSpPr>
          <p:nvPr>
            <p:ph type="hdr" sz="quarter"/>
          </p:nvPr>
        </p:nvSpPr>
        <p:spPr bwMode="auto">
          <a:xfrm>
            <a:off x="0" y="0"/>
            <a:ext cx="2978150" cy="458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614" tIns="45807" rIns="91614" bIns="45807" numCol="1" anchor="t" anchorCtr="0" compatLnSpc="1">
            <a:prstTxWarp prst="textNoShape">
              <a:avLst/>
            </a:prstTxWarp>
          </a:bodyPr>
          <a:lstStyle>
            <a:lvl1pPr defTabSz="915988">
              <a:defRPr sz="1200">
                <a:cs typeface="+mn-cs"/>
              </a:defRPr>
            </a:lvl1pPr>
          </a:lstStyle>
          <a:p>
            <a:pPr>
              <a:defRPr/>
            </a:pPr>
            <a:endParaRPr lang="en-US"/>
          </a:p>
        </p:txBody>
      </p:sp>
      <p:sp>
        <p:nvSpPr>
          <p:cNvPr id="349187" name="Rectangle 3"/>
          <p:cNvSpPr>
            <a:spLocks noGrp="1" noChangeArrowheads="1"/>
          </p:cNvSpPr>
          <p:nvPr>
            <p:ph type="dt" sz="quarter" idx="1"/>
          </p:nvPr>
        </p:nvSpPr>
        <p:spPr bwMode="auto">
          <a:xfrm>
            <a:off x="3895725" y="0"/>
            <a:ext cx="2978150" cy="458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614" tIns="45807" rIns="91614" bIns="45807" numCol="1" anchor="t" anchorCtr="0" compatLnSpc="1">
            <a:prstTxWarp prst="textNoShape">
              <a:avLst/>
            </a:prstTxWarp>
          </a:bodyPr>
          <a:lstStyle>
            <a:lvl1pPr algn="r" defTabSz="915988">
              <a:defRPr sz="1200">
                <a:cs typeface="+mn-cs"/>
              </a:defRPr>
            </a:lvl1pPr>
          </a:lstStyle>
          <a:p>
            <a:pPr>
              <a:defRPr/>
            </a:pPr>
            <a:endParaRPr lang="en-US"/>
          </a:p>
        </p:txBody>
      </p:sp>
      <p:sp>
        <p:nvSpPr>
          <p:cNvPr id="349188" name="Rectangle 4"/>
          <p:cNvSpPr>
            <a:spLocks noGrp="1" noChangeArrowheads="1"/>
          </p:cNvSpPr>
          <p:nvPr>
            <p:ph type="ftr" sz="quarter" idx="2"/>
          </p:nvPr>
        </p:nvSpPr>
        <p:spPr bwMode="auto">
          <a:xfrm>
            <a:off x="0" y="8702675"/>
            <a:ext cx="2978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614" tIns="45807" rIns="91614" bIns="45807" numCol="1" anchor="b" anchorCtr="0" compatLnSpc="1">
            <a:prstTxWarp prst="textNoShape">
              <a:avLst/>
            </a:prstTxWarp>
          </a:bodyPr>
          <a:lstStyle>
            <a:lvl1pPr defTabSz="915988">
              <a:defRPr sz="1200">
                <a:cs typeface="+mn-cs"/>
              </a:defRPr>
            </a:lvl1pPr>
          </a:lstStyle>
          <a:p>
            <a:pPr>
              <a:defRPr/>
            </a:pPr>
            <a:endParaRPr lang="en-US"/>
          </a:p>
        </p:txBody>
      </p:sp>
      <p:sp>
        <p:nvSpPr>
          <p:cNvPr id="349189" name="Rectangle 5"/>
          <p:cNvSpPr>
            <a:spLocks noGrp="1" noChangeArrowheads="1"/>
          </p:cNvSpPr>
          <p:nvPr>
            <p:ph type="sldNum" sz="quarter" idx="3"/>
          </p:nvPr>
        </p:nvSpPr>
        <p:spPr bwMode="auto">
          <a:xfrm>
            <a:off x="3895725" y="8702675"/>
            <a:ext cx="2978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614" tIns="45807" rIns="91614" bIns="45807" numCol="1" anchor="b" anchorCtr="0" compatLnSpc="1">
            <a:prstTxWarp prst="textNoShape">
              <a:avLst/>
            </a:prstTxWarp>
          </a:bodyPr>
          <a:lstStyle>
            <a:lvl1pPr algn="r" defTabSz="915988">
              <a:defRPr sz="1200">
                <a:cs typeface="+mn-cs"/>
              </a:defRPr>
            </a:lvl1pPr>
          </a:lstStyle>
          <a:p>
            <a:pPr>
              <a:defRPr/>
            </a:pPr>
            <a:fld id="{B5500400-5DAC-694B-8C8B-E83BF9647F3C}" type="slidenum">
              <a:rPr lang="en-US"/>
              <a:pPr>
                <a:defRPr/>
              </a:pPr>
              <a:t>‹#›</a:t>
            </a:fld>
            <a:endParaRPr lang="en-US"/>
          </a:p>
        </p:txBody>
      </p:sp>
    </p:spTree>
    <p:extLst>
      <p:ext uri="{BB962C8B-B14F-4D97-AF65-F5344CB8AC3E}">
        <p14:creationId xmlns:p14="http://schemas.microsoft.com/office/powerpoint/2010/main" val="98650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2189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421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2189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2189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2189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A3777379-6A28-4544-AA5A-204274377DB1}" type="slidenum">
              <a:rPr lang="en-US"/>
              <a:pPr>
                <a:defRPr/>
              </a:pPr>
              <a:t>‹#›</a:t>
            </a:fld>
            <a:endParaRPr lang="en-US"/>
          </a:p>
        </p:txBody>
      </p:sp>
    </p:spTree>
    <p:extLst>
      <p:ext uri="{BB962C8B-B14F-4D97-AF65-F5344CB8AC3E}">
        <p14:creationId xmlns:p14="http://schemas.microsoft.com/office/powerpoint/2010/main" val="4241495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Genetic analysis of polydactylous cats and a summary of the mutations. (A) Picture of a polydactylous cat (carrying the UK1 mutation) showing the extra digits on the fore paws (arrows). (B) A partial pedigree of the Hemingway cats that were sampled. All affected cats are presumably derived from a single founder. The affected cats are depicted with solid squares (males) and circles (females). The initials for each individual cat are shown and the genotype of each cat is shown below the initials. The wild-type allele has an A at position 481 of the cat sequence and the mutant allele a G. (C) List of the polydactylous cats from Great Britain and the USA showing the origin of each, the limb phenotype and mutation that was determined. (D) Summary of the 12 mutations that reside in the ∼800 bp conserved non-coding element (CNE, represented by rectangle). The relative position of the cat mutations are shown below. The position of the mutation is designated by red nucleotide and the surrounding sequence and corresponding sequence in mouse and human are shown (Fd, Felis domesticus; Mm, Mus musculus; and Hs, Homo sapiens). The conserved nucleotide triplet is designated by the red box. Other mutations used in the analysis are shown above the CNE. The name and the position of the mutations are shown (mutations identified in Hs are indicated in blue while Mm mutations are in green). The relative position of the human Cuban mutation and the mouse M100081 are shown and are one nucleotide apart. The 11 bp Hx subdomain is shown and the position of the Hx and HxNeb mutations are indicated.</a:t>
            </a:r>
          </a:p>
        </p:txBody>
      </p:sp>
    </p:spTree>
    <p:extLst>
      <p:ext uri="{BB962C8B-B14F-4D97-AF65-F5344CB8AC3E}">
        <p14:creationId xmlns:p14="http://schemas.microsoft.com/office/powerpoint/2010/main" val="41135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Transgenic analysis of the human and mouse mutations showing the variable expression output. All embryos are at approximate stage E11.5. (A) The typical pattern of LacZ in transgenic embryos carrying the mouse wild-type (wt) ZRS. The stain resides at the posterior margins of both the fore and hind limbs. (B) Transgenic embryos carrying the human Cuban mutation on the mouse ZRS. Two embryos are shown to indicate that the pattern is consistent in embryos even when the overall level of expression differs. One embryo is designated to show the position of the ectopic expression along the anterior margin indicated by an arrowhead and the extension of the posterior to the distal margin by an arrow. The Cuban mutation on the human ZRS (Hs) is shown in (C). The expression does not extend as far into the interior of the limb as seen in (B). The Belgian2 mutation in (D) reveals a low level of anterior expression. The arrow in the D’ inset points to the cells expressing LacZ. (E) Expression of the mouse M100081 mutation one nucleotide removed from the Cuban mutation. Note that the expression pattern is similar to Cuban showing the extension to the distal edge. (F) Expression pattern of the Hx mutation with appreciable ectopic expression but the distal expression is not apparent.</a:t>
            </a:r>
          </a:p>
        </p:txBody>
      </p:sp>
    </p:spTree>
    <p:extLst>
      <p:ext uri="{BB962C8B-B14F-4D97-AF65-F5344CB8AC3E}">
        <p14:creationId xmlns:p14="http://schemas.microsoft.com/office/powerpoint/2010/main" val="2923466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Limb bud expression in transgenic embryos expressing the cat mutations. The fore and hind limb buds from two embryos for each transgenic construct are shown. (A) LacZ expression from the cat wild-type ZRS. In all limb buds shown, the view is from the dorsal side and the anterior and posterior axes are indicated. Posterior expression occasionally extended along the distal margin (indicated by arrow). (B and C) Expression of the Hemingway (Hw) and the UK2 cat mutations, respectively, which reside in a conserved nucleotide triple separated by one basepair. (B) Ectopic expression at the anterior margin is detected only in the fore limbs. Expression is lower in the anterior than the posterior and often appears in patches of cells. In (C) ectopic, anterior expression is also detected in the hindlimbs. The inset C' shows labelled cells scattered along the anterior margin at a higher magnification. (D and E) Expression of the Hw and the UK2 mutations, respectively, contained in the mouse ZRS. Expression in (D) occurs in the ectopic domain in both the hind and the fore limbs. UK2 mutation (E) shows low anterior expression in both fore and hind limbs.</a:t>
            </a:r>
          </a:p>
        </p:txBody>
      </p:sp>
    </p:spTree>
    <p:extLst>
      <p:ext uri="{BB962C8B-B14F-4D97-AF65-F5344CB8AC3E}">
        <p14:creationId xmlns:p14="http://schemas.microsoft.com/office/powerpoint/2010/main" val="3292041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9C284C-0AE1-334E-8012-100569A47DE6}" type="slidenum">
              <a:rPr lang="en-US"/>
              <a:pPr>
                <a:defRPr/>
              </a:pPr>
              <a:t>‹#›</a:t>
            </a:fld>
            <a:endParaRPr lang="en-US"/>
          </a:p>
        </p:txBody>
      </p:sp>
    </p:spTree>
    <p:extLst>
      <p:ext uri="{BB962C8B-B14F-4D97-AF65-F5344CB8AC3E}">
        <p14:creationId xmlns:p14="http://schemas.microsoft.com/office/powerpoint/2010/main" val="1522168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AF0875-FE1E-7E45-9280-35180CC23A6F}" type="slidenum">
              <a:rPr lang="en-US"/>
              <a:pPr>
                <a:defRPr/>
              </a:pPr>
              <a:t>‹#›</a:t>
            </a:fld>
            <a:endParaRPr lang="en-US"/>
          </a:p>
        </p:txBody>
      </p:sp>
    </p:spTree>
    <p:extLst>
      <p:ext uri="{BB962C8B-B14F-4D97-AF65-F5344CB8AC3E}">
        <p14:creationId xmlns:p14="http://schemas.microsoft.com/office/powerpoint/2010/main" val="3059323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BFA419-1D0F-1D47-BFE4-F80870D93AB3}" type="slidenum">
              <a:rPr lang="en-US"/>
              <a:pPr>
                <a:defRPr/>
              </a:pPr>
              <a:t>‹#›</a:t>
            </a:fld>
            <a:endParaRPr lang="en-US"/>
          </a:p>
        </p:txBody>
      </p:sp>
    </p:spTree>
    <p:extLst>
      <p:ext uri="{BB962C8B-B14F-4D97-AF65-F5344CB8AC3E}">
        <p14:creationId xmlns:p14="http://schemas.microsoft.com/office/powerpoint/2010/main" val="381495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EA4AFB-39D5-BB4D-9DAB-9C8A6423C0F7}" type="slidenum">
              <a:rPr lang="en-US"/>
              <a:pPr>
                <a:defRPr/>
              </a:pPr>
              <a:t>‹#›</a:t>
            </a:fld>
            <a:endParaRPr lang="en-US"/>
          </a:p>
        </p:txBody>
      </p:sp>
    </p:spTree>
    <p:extLst>
      <p:ext uri="{BB962C8B-B14F-4D97-AF65-F5344CB8AC3E}">
        <p14:creationId xmlns:p14="http://schemas.microsoft.com/office/powerpoint/2010/main" val="256628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1A4556-8621-B449-8E84-3B714878C2A2}" type="slidenum">
              <a:rPr lang="en-US"/>
              <a:pPr>
                <a:defRPr/>
              </a:pPr>
              <a:t>‹#›</a:t>
            </a:fld>
            <a:endParaRPr lang="en-US"/>
          </a:p>
        </p:txBody>
      </p:sp>
    </p:spTree>
    <p:extLst>
      <p:ext uri="{BB962C8B-B14F-4D97-AF65-F5344CB8AC3E}">
        <p14:creationId xmlns:p14="http://schemas.microsoft.com/office/powerpoint/2010/main" val="384991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68CC9D-83BC-D44A-BE20-888A3794C5F9}" type="slidenum">
              <a:rPr lang="en-US"/>
              <a:pPr>
                <a:defRPr/>
              </a:pPr>
              <a:t>‹#›</a:t>
            </a:fld>
            <a:endParaRPr lang="en-US"/>
          </a:p>
        </p:txBody>
      </p:sp>
    </p:spTree>
    <p:extLst>
      <p:ext uri="{BB962C8B-B14F-4D97-AF65-F5344CB8AC3E}">
        <p14:creationId xmlns:p14="http://schemas.microsoft.com/office/powerpoint/2010/main" val="1480543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CA9CB04-56CF-294B-92D2-C6811EE46969}" type="slidenum">
              <a:rPr lang="en-US"/>
              <a:pPr>
                <a:defRPr/>
              </a:pPr>
              <a:t>‹#›</a:t>
            </a:fld>
            <a:endParaRPr lang="en-US"/>
          </a:p>
        </p:txBody>
      </p:sp>
    </p:spTree>
    <p:extLst>
      <p:ext uri="{BB962C8B-B14F-4D97-AF65-F5344CB8AC3E}">
        <p14:creationId xmlns:p14="http://schemas.microsoft.com/office/powerpoint/2010/main" val="304970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5F61BA-1B9B-B841-904E-E0D09DB755CB}" type="slidenum">
              <a:rPr lang="en-US"/>
              <a:pPr>
                <a:defRPr/>
              </a:pPr>
              <a:t>‹#›</a:t>
            </a:fld>
            <a:endParaRPr lang="en-US"/>
          </a:p>
        </p:txBody>
      </p:sp>
    </p:spTree>
    <p:extLst>
      <p:ext uri="{BB962C8B-B14F-4D97-AF65-F5344CB8AC3E}">
        <p14:creationId xmlns:p14="http://schemas.microsoft.com/office/powerpoint/2010/main" val="1621554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053158F-0F95-BA4B-AC6C-77F5BE6FDEA2}" type="slidenum">
              <a:rPr lang="en-US"/>
              <a:pPr>
                <a:defRPr/>
              </a:pPr>
              <a:t>‹#›</a:t>
            </a:fld>
            <a:endParaRPr lang="en-US"/>
          </a:p>
        </p:txBody>
      </p:sp>
    </p:spTree>
    <p:extLst>
      <p:ext uri="{BB962C8B-B14F-4D97-AF65-F5344CB8AC3E}">
        <p14:creationId xmlns:p14="http://schemas.microsoft.com/office/powerpoint/2010/main" val="3863315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652000-8A25-EB43-A73B-7F0CC691C48A}" type="slidenum">
              <a:rPr lang="en-US"/>
              <a:pPr>
                <a:defRPr/>
              </a:pPr>
              <a:t>‹#›</a:t>
            </a:fld>
            <a:endParaRPr lang="en-US"/>
          </a:p>
        </p:txBody>
      </p:sp>
    </p:spTree>
    <p:extLst>
      <p:ext uri="{BB962C8B-B14F-4D97-AF65-F5344CB8AC3E}">
        <p14:creationId xmlns:p14="http://schemas.microsoft.com/office/powerpoint/2010/main" val="1810712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F8E3E0-809B-8747-9860-5E9142E38679}" type="slidenum">
              <a:rPr lang="en-US"/>
              <a:pPr>
                <a:defRPr/>
              </a:pPr>
              <a:t>‹#›</a:t>
            </a:fld>
            <a:endParaRPr lang="en-US"/>
          </a:p>
        </p:txBody>
      </p:sp>
    </p:spTree>
    <p:extLst>
      <p:ext uri="{BB962C8B-B14F-4D97-AF65-F5344CB8AC3E}">
        <p14:creationId xmlns:p14="http://schemas.microsoft.com/office/powerpoint/2010/main" val="299308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590A9ACA-F2B2-6248-916F-5C9990EE87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4953000"/>
            <a:ext cx="6858000" cy="2308324"/>
          </a:xfrm>
          <a:prstGeom prst="rect">
            <a:avLst/>
          </a:prstGeom>
          <a:noFill/>
        </p:spPr>
        <p:txBody>
          <a:bodyPr wrap="square" rtlCol="0">
            <a:spAutoFit/>
          </a:bodyPr>
          <a:lstStyle/>
          <a:p>
            <a:r>
              <a:rPr lang="en-US" dirty="0" smtClean="0"/>
              <a:t>Watch Kingsley video for discussion  April 11</a:t>
            </a:r>
            <a:r>
              <a:rPr lang="en-US" baseline="30000" dirty="0" smtClean="0"/>
              <a:t>th</a:t>
            </a:r>
          </a:p>
          <a:p>
            <a:r>
              <a:rPr lang="en-US" dirty="0" smtClean="0"/>
              <a:t>Everyone is responsible for explanation of figures/images from the video slide presentation. I am not assigning figures.  All of you will be responsible and called upon at random. </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81000"/>
            <a:ext cx="8498889" cy="4333592"/>
          </a:xfrm>
          <a:prstGeom prst="rect">
            <a:avLst/>
          </a:prstGeom>
        </p:spPr>
      </p:pic>
    </p:spTree>
    <p:extLst>
      <p:ext uri="{BB962C8B-B14F-4D97-AF65-F5344CB8AC3E}">
        <p14:creationId xmlns:p14="http://schemas.microsoft.com/office/powerpoint/2010/main" val="1851292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685800" y="0"/>
            <a:ext cx="7772400" cy="1143000"/>
          </a:xfrm>
        </p:spPr>
        <p:txBody>
          <a:bodyPr/>
          <a:lstStyle/>
          <a:p>
            <a:pPr eaLnBrk="1" hangingPunct="1">
              <a:defRPr/>
            </a:pPr>
            <a:r>
              <a:rPr lang="en-US" smtClean="0">
                <a:cs typeface="+mj-cs"/>
              </a:rPr>
              <a:t>Apical Ectodermal Ridge (AER)</a:t>
            </a:r>
          </a:p>
        </p:txBody>
      </p:sp>
      <p:pic>
        <p:nvPicPr>
          <p:cNvPr id="18434" name="Picture 3" descr="DevBio9e-Fig-13-08-0.jpg                                       0089455FMacintosh HD                   C4AC2B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447800"/>
            <a:ext cx="3962400" cy="297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0260" name="Text Box 4"/>
          <p:cNvSpPr txBox="1">
            <a:spLocks noChangeArrowheads="1"/>
          </p:cNvSpPr>
          <p:nvPr/>
        </p:nvSpPr>
        <p:spPr bwMode="auto">
          <a:xfrm>
            <a:off x="517525" y="914400"/>
            <a:ext cx="4054475"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dirty="0">
                <a:cs typeface="+mn-cs"/>
              </a:rPr>
              <a:t>Fgf10 from mesenchyme </a:t>
            </a:r>
            <a:r>
              <a:rPr lang="en-US" dirty="0" smtClean="0">
                <a:cs typeface="+mn-cs"/>
              </a:rPr>
              <a:t>(lateral plate mesoderm) induces </a:t>
            </a:r>
            <a:r>
              <a:rPr lang="en-US" dirty="0">
                <a:cs typeface="+mn-cs"/>
              </a:rPr>
              <a:t>AER that secretes fgf8</a:t>
            </a:r>
          </a:p>
          <a:p>
            <a:pPr>
              <a:defRPr/>
            </a:pPr>
            <a:endParaRPr lang="en-US" dirty="0">
              <a:cs typeface="+mn-cs"/>
            </a:endParaRPr>
          </a:p>
          <a:p>
            <a:pPr>
              <a:defRPr/>
            </a:pPr>
            <a:r>
              <a:rPr lang="en-US" dirty="0">
                <a:cs typeface="+mn-cs"/>
              </a:rPr>
              <a:t>Fgf8 secretion maintains mesenchyme in plastic and dividing state</a:t>
            </a:r>
          </a:p>
        </p:txBody>
      </p:sp>
      <p:pic>
        <p:nvPicPr>
          <p:cNvPr id="18436" name="Picture 5" descr="DevBio9e-Fig-13-06-3R.jpg                                      0089455FMacintosh HD                   C4AC2B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94348"/>
            <a:ext cx="4343400" cy="3263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0262" name="Text Box 6"/>
          <p:cNvSpPr txBox="1">
            <a:spLocks noChangeArrowheads="1"/>
          </p:cNvSpPr>
          <p:nvPr/>
        </p:nvSpPr>
        <p:spPr bwMode="auto">
          <a:xfrm>
            <a:off x="5105400" y="5181600"/>
            <a:ext cx="3482975"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cs typeface="+mn-cs"/>
              </a:rPr>
              <a:t>reinforcing paracrine </a:t>
            </a:r>
            <a:r>
              <a:rPr lang="en-US" dirty="0" smtClean="0">
                <a:cs typeface="+mn-cs"/>
              </a:rPr>
              <a:t>loop</a:t>
            </a:r>
          </a:p>
          <a:p>
            <a:pPr>
              <a:spcBef>
                <a:spcPct val="50000"/>
              </a:spcBef>
              <a:defRPr/>
            </a:pPr>
            <a:r>
              <a:rPr lang="en-US" dirty="0" smtClean="0">
                <a:cs typeface="+mn-cs"/>
              </a:rPr>
              <a:t>Mesenchymal/epidermal interaction</a:t>
            </a:r>
            <a:endParaRPr lang="en-US" dirty="0">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pPr eaLnBrk="1" hangingPunct="1">
              <a:defRPr/>
            </a:pPr>
            <a:r>
              <a:rPr lang="en-US" smtClean="0">
                <a:cs typeface="+mj-cs"/>
              </a:rPr>
              <a:t>Fgf8 expression in AER</a:t>
            </a:r>
          </a:p>
        </p:txBody>
      </p:sp>
      <p:pic>
        <p:nvPicPr>
          <p:cNvPr id="19458" name="Picture 3" descr="DevBio9e-Fig-13-10-0.jpg                                       0089455FMacintosh HD                   C4AC2B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33575"/>
            <a:ext cx="6554788" cy="492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cs typeface="+mj-cs"/>
              </a:rPr>
              <a:t>AER functions </a:t>
            </a:r>
          </a:p>
        </p:txBody>
      </p:sp>
      <p:sp>
        <p:nvSpPr>
          <p:cNvPr id="3" name="TextBox 2"/>
          <p:cNvSpPr txBox="1"/>
          <p:nvPr/>
        </p:nvSpPr>
        <p:spPr>
          <a:xfrm>
            <a:off x="1219200" y="2819400"/>
            <a:ext cx="6553200" cy="3046988"/>
          </a:xfrm>
          <a:prstGeom prst="rect">
            <a:avLst/>
          </a:prstGeom>
          <a:noFill/>
        </p:spPr>
        <p:txBody>
          <a:bodyPr>
            <a:spAutoFit/>
          </a:bodyPr>
          <a:lstStyle/>
          <a:p>
            <a:pPr marL="457200" indent="-457200">
              <a:buFontTx/>
              <a:buAutoNum type="arabicParenR"/>
              <a:defRPr/>
            </a:pPr>
            <a:r>
              <a:rPr lang="en-US" dirty="0">
                <a:cs typeface="+mn-cs"/>
              </a:rPr>
              <a:t>Maintain mesenchyme – plastic and </a:t>
            </a:r>
            <a:r>
              <a:rPr lang="en-US" dirty="0" smtClean="0">
                <a:cs typeface="+mn-cs"/>
              </a:rPr>
              <a:t>proliferating - allows </a:t>
            </a:r>
            <a:r>
              <a:rPr lang="en-US" dirty="0">
                <a:cs typeface="+mn-cs"/>
              </a:rPr>
              <a:t>proximal to distal growth</a:t>
            </a:r>
          </a:p>
          <a:p>
            <a:pPr>
              <a:defRPr/>
            </a:pPr>
            <a:endParaRPr lang="en-US" dirty="0">
              <a:cs typeface="+mn-cs"/>
            </a:endParaRPr>
          </a:p>
          <a:p>
            <a:pPr>
              <a:defRPr/>
            </a:pPr>
            <a:r>
              <a:rPr lang="en-US" dirty="0">
                <a:cs typeface="+mn-cs"/>
              </a:rPr>
              <a:t>2) Maintain </a:t>
            </a:r>
            <a:r>
              <a:rPr lang="en-US" dirty="0" err="1">
                <a:cs typeface="+mn-cs"/>
              </a:rPr>
              <a:t>Shh</a:t>
            </a:r>
            <a:r>
              <a:rPr lang="en-US" dirty="0">
                <a:cs typeface="+mn-cs"/>
              </a:rPr>
              <a:t> for anterior to posterior axis </a:t>
            </a:r>
            <a:br>
              <a:rPr lang="en-US" dirty="0">
                <a:cs typeface="+mn-cs"/>
              </a:rPr>
            </a:br>
            <a:r>
              <a:rPr lang="en-US" dirty="0">
                <a:cs typeface="+mn-cs"/>
              </a:rPr>
              <a:t>	(i.e. thumb to pinkie)</a:t>
            </a:r>
          </a:p>
          <a:p>
            <a:pPr>
              <a:defRPr/>
            </a:pPr>
            <a:endParaRPr lang="en-US" dirty="0">
              <a:cs typeface="+mn-cs"/>
            </a:endParaRPr>
          </a:p>
          <a:p>
            <a:pPr>
              <a:defRPr/>
            </a:pPr>
            <a:r>
              <a:rPr lang="en-US" dirty="0">
                <a:cs typeface="+mn-cs"/>
              </a:rPr>
              <a:t>3) Coordinate anterior posterior and dorsal ventral axes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DevBio9e-Fig-13-0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5613" y="838200"/>
            <a:ext cx="7418387" cy="557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TextBox 2"/>
          <p:cNvSpPr txBox="1">
            <a:spLocks noChangeArrowheads="1"/>
          </p:cNvSpPr>
          <p:nvPr/>
        </p:nvSpPr>
        <p:spPr bwMode="auto">
          <a:xfrm>
            <a:off x="1066800" y="1524000"/>
            <a:ext cx="139065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Fig 13.9 -</a:t>
            </a:r>
          </a:p>
          <a:p>
            <a:pPr eaLnBrk="1" hangingPunct="1"/>
            <a:endParaRPr lang="en-US"/>
          </a:p>
        </p:txBody>
      </p:sp>
      <p:sp>
        <p:nvSpPr>
          <p:cNvPr id="3" name="Rectangle 2"/>
          <p:cNvSpPr/>
          <p:nvPr/>
        </p:nvSpPr>
        <p:spPr>
          <a:xfrm>
            <a:off x="6172200" y="838200"/>
            <a:ext cx="2514600" cy="5410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3717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DevBio9e-Fig-13-0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5613" y="838200"/>
            <a:ext cx="7418387" cy="557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TextBox 2"/>
          <p:cNvSpPr txBox="1">
            <a:spLocks noChangeArrowheads="1"/>
          </p:cNvSpPr>
          <p:nvPr/>
        </p:nvSpPr>
        <p:spPr bwMode="auto">
          <a:xfrm>
            <a:off x="1066800" y="1524000"/>
            <a:ext cx="139065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Fig 13.9 -</a:t>
            </a:r>
          </a:p>
          <a:p>
            <a:pPr eaLnBrk="1" hangingPunct="1"/>
            <a:endParaRPr lang="en-US"/>
          </a:p>
        </p:txBody>
      </p:sp>
      <p:sp>
        <p:nvSpPr>
          <p:cNvPr id="3" name="Rectangle 2"/>
          <p:cNvSpPr/>
          <p:nvPr/>
        </p:nvSpPr>
        <p:spPr>
          <a:xfrm>
            <a:off x="6172200" y="1828800"/>
            <a:ext cx="2514600" cy="45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764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DevBio9e-Fig-13-0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5613" y="838200"/>
            <a:ext cx="7418387" cy="557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TextBox 2"/>
          <p:cNvSpPr txBox="1">
            <a:spLocks noChangeArrowheads="1"/>
          </p:cNvSpPr>
          <p:nvPr/>
        </p:nvSpPr>
        <p:spPr bwMode="auto">
          <a:xfrm>
            <a:off x="1066800" y="1524000"/>
            <a:ext cx="139065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Fig 13.9 -</a:t>
            </a:r>
          </a:p>
          <a:p>
            <a:pPr eaLnBrk="1" hangingPunct="1"/>
            <a:endParaRPr lang="en-US"/>
          </a:p>
        </p:txBody>
      </p:sp>
      <p:sp>
        <p:nvSpPr>
          <p:cNvPr id="3" name="Rectangle 2"/>
          <p:cNvSpPr/>
          <p:nvPr/>
        </p:nvSpPr>
        <p:spPr>
          <a:xfrm>
            <a:off x="6248400" y="3135661"/>
            <a:ext cx="2514600" cy="3722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885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DevBio9e-Fig-13-0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5613" y="838200"/>
            <a:ext cx="7418387" cy="557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TextBox 2"/>
          <p:cNvSpPr txBox="1">
            <a:spLocks noChangeArrowheads="1"/>
          </p:cNvSpPr>
          <p:nvPr/>
        </p:nvSpPr>
        <p:spPr bwMode="auto">
          <a:xfrm>
            <a:off x="1066800" y="1524000"/>
            <a:ext cx="139065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Fig 13.9 -</a:t>
            </a:r>
          </a:p>
          <a:p>
            <a:pPr eaLnBrk="1" hangingPunct="1"/>
            <a:endParaRPr lang="en-US"/>
          </a:p>
        </p:txBody>
      </p:sp>
      <p:sp>
        <p:nvSpPr>
          <p:cNvPr id="3" name="Rectangle 2"/>
          <p:cNvSpPr/>
          <p:nvPr/>
        </p:nvSpPr>
        <p:spPr>
          <a:xfrm>
            <a:off x="6172200" y="4343400"/>
            <a:ext cx="2514600" cy="190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9754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DevBio9e-Fig-13-0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5613" y="838200"/>
            <a:ext cx="7418387" cy="557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TextBox 2"/>
          <p:cNvSpPr txBox="1">
            <a:spLocks noChangeArrowheads="1"/>
          </p:cNvSpPr>
          <p:nvPr/>
        </p:nvSpPr>
        <p:spPr bwMode="auto">
          <a:xfrm>
            <a:off x="1066800" y="1524000"/>
            <a:ext cx="139065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Fig 13.9 -</a:t>
            </a:r>
          </a:p>
          <a:p>
            <a:pPr eaLnBrk="1" hangingPunct="1"/>
            <a:endParaRPr lang="en-US"/>
          </a:p>
        </p:txBody>
      </p:sp>
      <p:sp>
        <p:nvSpPr>
          <p:cNvPr id="3" name="Rectangle 2"/>
          <p:cNvSpPr/>
          <p:nvPr/>
        </p:nvSpPr>
        <p:spPr>
          <a:xfrm>
            <a:off x="6172200" y="5181600"/>
            <a:ext cx="25146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05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DevBio9e-Fig-13-0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5613" y="838200"/>
            <a:ext cx="7418387" cy="557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TextBox 2"/>
          <p:cNvSpPr txBox="1">
            <a:spLocks noChangeArrowheads="1"/>
          </p:cNvSpPr>
          <p:nvPr/>
        </p:nvSpPr>
        <p:spPr bwMode="auto">
          <a:xfrm>
            <a:off x="1066800" y="1524000"/>
            <a:ext cx="139065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Fig 13.9 -</a:t>
            </a:r>
          </a:p>
          <a:p>
            <a:pPr eaLnBrk="1" hangingPunct="1"/>
            <a:endParaRPr lang="en-US"/>
          </a:p>
        </p:txBody>
      </p:sp>
    </p:spTree>
    <p:extLst>
      <p:ext uri="{BB962C8B-B14F-4D97-AF65-F5344CB8AC3E}">
        <p14:creationId xmlns:p14="http://schemas.microsoft.com/office/powerpoint/2010/main" val="2158665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DevBio9e-Fig-13-18-1R.jpg                                      0089455FMacintosh HD                   C4AC2B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3963988" cy="297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5" name="Picture 4" descr="DevBio9e-Fig-13-18-2R.jpg                                      0089455FMacintosh HD                   C4AC2B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849" y="1143000"/>
            <a:ext cx="3857306" cy="2898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devbio8e-fig-11-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3732" y="3910012"/>
            <a:ext cx="3814233" cy="286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86402" name="Rectangle 2"/>
          <p:cNvSpPr>
            <a:spLocks noGrp="1" noChangeArrowheads="1"/>
          </p:cNvSpPr>
          <p:nvPr>
            <p:ph type="title"/>
          </p:nvPr>
        </p:nvSpPr>
        <p:spPr>
          <a:xfrm>
            <a:off x="685800" y="76200"/>
            <a:ext cx="7772400" cy="1143000"/>
          </a:xfrm>
        </p:spPr>
        <p:txBody>
          <a:bodyPr/>
          <a:lstStyle/>
          <a:p>
            <a:pPr eaLnBrk="1" hangingPunct="1">
              <a:defRPr/>
            </a:pPr>
            <a:r>
              <a:rPr lang="en-US" sz="2900" dirty="0" err="1" smtClean="0">
                <a:cs typeface="+mj-cs"/>
              </a:rPr>
              <a:t>hox</a:t>
            </a:r>
            <a:r>
              <a:rPr lang="en-US" sz="2900" dirty="0" smtClean="0">
                <a:cs typeface="+mj-cs"/>
              </a:rPr>
              <a:t> genes help specify identity of structures along proximal distal limb</a:t>
            </a:r>
            <a:endParaRPr lang="en-US" dirty="0" smtClean="0">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685800" y="228600"/>
            <a:ext cx="7772400" cy="1143000"/>
          </a:xfrm>
        </p:spPr>
        <p:txBody>
          <a:bodyPr/>
          <a:lstStyle/>
          <a:p>
            <a:pPr eaLnBrk="1" hangingPunct="1">
              <a:defRPr/>
            </a:pPr>
            <a:r>
              <a:rPr lang="en-US" dirty="0" smtClean="0">
                <a:cs typeface="+mj-cs"/>
              </a:rPr>
              <a:t>Tetrapod Limb development</a:t>
            </a:r>
          </a:p>
        </p:txBody>
      </p:sp>
      <p:sp>
        <p:nvSpPr>
          <p:cNvPr id="15363" name="TextBox 2"/>
          <p:cNvSpPr txBox="1">
            <a:spLocks noChangeArrowheads="1"/>
          </p:cNvSpPr>
          <p:nvPr/>
        </p:nvSpPr>
        <p:spPr bwMode="auto">
          <a:xfrm>
            <a:off x="1447800" y="4983540"/>
            <a:ext cx="67056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t>What can be more curious than that the hand of a man formed for grasping, that of a mole for digging, the leg of a horse, the paddle of the porpoise, and the wing of the bat should all be constructed on the same pattern and should include similar bones, and in the same relative positions?</a:t>
            </a:r>
          </a:p>
          <a:p>
            <a:pPr eaLnBrk="1" hangingPunct="1"/>
            <a:endParaRPr lang="en-US" sz="1600" dirty="0"/>
          </a:p>
          <a:p>
            <a:pPr eaLnBrk="1" hangingPunct="1"/>
            <a:r>
              <a:rPr lang="en-US" sz="1600" dirty="0"/>
              <a:t>Charles Darwin 1859</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760" y="1402080"/>
            <a:ext cx="6263640" cy="3398520"/>
          </a:xfrm>
          <a:prstGeom prst="rect">
            <a:avLst/>
          </a:prstGeom>
        </p:spPr>
      </p:pic>
      <p:sp>
        <p:nvSpPr>
          <p:cNvPr id="2" name="TextBox 1"/>
          <p:cNvSpPr txBox="1"/>
          <p:nvPr/>
        </p:nvSpPr>
        <p:spPr>
          <a:xfrm>
            <a:off x="7772400" y="1905000"/>
            <a:ext cx="1295547" cy="461665"/>
          </a:xfrm>
          <a:prstGeom prst="rect">
            <a:avLst/>
          </a:prstGeom>
          <a:noFill/>
        </p:spPr>
        <p:txBody>
          <a:bodyPr wrap="none" rtlCol="0">
            <a:spAutoFit/>
          </a:bodyPr>
          <a:lstStyle/>
          <a:p>
            <a:r>
              <a:rPr lang="en-US" dirty="0" err="1" smtClean="0"/>
              <a:t>Stylopod</a:t>
            </a:r>
            <a:endParaRPr lang="en-US" dirty="0" smtClean="0"/>
          </a:p>
        </p:txBody>
      </p:sp>
      <p:sp>
        <p:nvSpPr>
          <p:cNvPr id="6" name="TextBox 5"/>
          <p:cNvSpPr txBox="1"/>
          <p:nvPr/>
        </p:nvSpPr>
        <p:spPr>
          <a:xfrm>
            <a:off x="7692528" y="2560660"/>
            <a:ext cx="1431802" cy="461665"/>
          </a:xfrm>
          <a:prstGeom prst="rect">
            <a:avLst/>
          </a:prstGeom>
          <a:noFill/>
        </p:spPr>
        <p:txBody>
          <a:bodyPr wrap="none" rtlCol="0">
            <a:spAutoFit/>
          </a:bodyPr>
          <a:lstStyle/>
          <a:p>
            <a:r>
              <a:rPr lang="en-US" dirty="0" err="1" smtClean="0"/>
              <a:t>Zeugopod</a:t>
            </a:r>
            <a:endParaRPr lang="en-US" dirty="0" smtClean="0"/>
          </a:p>
        </p:txBody>
      </p:sp>
      <p:sp>
        <p:nvSpPr>
          <p:cNvPr id="7" name="TextBox 6"/>
          <p:cNvSpPr txBox="1"/>
          <p:nvPr/>
        </p:nvSpPr>
        <p:spPr>
          <a:xfrm>
            <a:off x="7827258" y="3216320"/>
            <a:ext cx="1261884" cy="461665"/>
          </a:xfrm>
          <a:prstGeom prst="rect">
            <a:avLst/>
          </a:prstGeom>
          <a:noFill/>
        </p:spPr>
        <p:txBody>
          <a:bodyPr wrap="none" rtlCol="0">
            <a:spAutoFit/>
          </a:bodyPr>
          <a:lstStyle/>
          <a:p>
            <a:r>
              <a:rPr lang="en-US" dirty="0" err="1" smtClean="0"/>
              <a:t>Autopod</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304800" y="381000"/>
            <a:ext cx="7772400" cy="1143000"/>
          </a:xfrm>
        </p:spPr>
        <p:txBody>
          <a:bodyPr/>
          <a:lstStyle/>
          <a:p>
            <a:pPr eaLnBrk="1" hangingPunct="1">
              <a:defRPr/>
            </a:pPr>
            <a:r>
              <a:rPr lang="en-US" sz="3600" dirty="0" smtClean="0">
                <a:cs typeface="+mj-cs"/>
              </a:rPr>
              <a:t>Hoxa11 Hoxd11 double mutants in mouse</a:t>
            </a:r>
            <a:endParaRPr lang="en-US" dirty="0" smtClean="0">
              <a:cs typeface="+mj-cs"/>
            </a:endParaRPr>
          </a:p>
        </p:txBody>
      </p:sp>
      <p:pic>
        <p:nvPicPr>
          <p:cNvPr id="29698" name="Picture 3" descr="DevBio9e-Fig-13-18-3R.jpg                                      0089455FMacintosh HD                   C4AC2B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213" y="3219450"/>
            <a:ext cx="4421187" cy="332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699" name="Picture 4" descr="DevBio9e-Fig-13-18-1R.jpg                                      0089455FMacintosh HD                   C4AC2B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39925"/>
            <a:ext cx="3963988" cy="297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304800" y="381000"/>
            <a:ext cx="7772400" cy="1143000"/>
          </a:xfrm>
        </p:spPr>
        <p:txBody>
          <a:bodyPr/>
          <a:lstStyle/>
          <a:p>
            <a:pPr eaLnBrk="1" hangingPunct="1">
              <a:defRPr/>
            </a:pPr>
            <a:r>
              <a:rPr lang="en-US" sz="3600" smtClean="0">
                <a:cs typeface="+mj-cs"/>
              </a:rPr>
              <a:t>mutations in HoxD13 in human</a:t>
            </a:r>
            <a:endParaRPr lang="en-US" smtClean="0">
              <a:cs typeface="+mj-cs"/>
            </a:endParaRPr>
          </a:p>
        </p:txBody>
      </p:sp>
      <p:pic>
        <p:nvPicPr>
          <p:cNvPr id="30722" name="Picture 5" descr="DevBio9e-Fig-13-18-4R.jpg                                      0089455FMacintosh HD                   C4AC2B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362200"/>
            <a:ext cx="5183187" cy="389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609600"/>
            <a:ext cx="7162800" cy="954107"/>
          </a:xfrm>
          <a:prstGeom prst="rect">
            <a:avLst/>
          </a:prstGeom>
          <a:noFill/>
        </p:spPr>
        <p:txBody>
          <a:bodyPr wrap="square" rtlCol="0">
            <a:spAutoFit/>
          </a:bodyPr>
          <a:lstStyle/>
          <a:p>
            <a:r>
              <a:rPr lang="en-US" sz="3200" b="1" dirty="0" smtClean="0"/>
              <a:t>Anterior to posterior limb polarity</a:t>
            </a:r>
          </a:p>
          <a:p>
            <a:r>
              <a:rPr lang="en-US" dirty="0" smtClean="0"/>
              <a:t>Thumb to pinkie axis</a:t>
            </a:r>
            <a:endParaRPr lang="en-US" dirty="0"/>
          </a:p>
        </p:txBody>
      </p:sp>
      <p:pic>
        <p:nvPicPr>
          <p:cNvPr id="3" name="Picture 1" descr="DevBio9e-Fig-13-0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5375275"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96769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pPr eaLnBrk="1" hangingPunct="1">
              <a:defRPr/>
            </a:pPr>
            <a:r>
              <a:rPr lang="en-US" smtClean="0">
                <a:cs typeface="+mj-cs"/>
              </a:rPr>
              <a:t>ZPA - zone of polarizing activity</a:t>
            </a:r>
          </a:p>
        </p:txBody>
      </p:sp>
      <p:pic>
        <p:nvPicPr>
          <p:cNvPr id="23554" name="Picture 3" descr="DevBio9e-Fig-13-15-0.jpg                                       0089455FMacintosh HD                   C4AC2B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813" y="1905000"/>
            <a:ext cx="5945187"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2308" name="Text Box 4"/>
          <p:cNvSpPr txBox="1">
            <a:spLocks noChangeArrowheads="1"/>
          </p:cNvSpPr>
          <p:nvPr/>
        </p:nvSpPr>
        <p:spPr bwMode="auto">
          <a:xfrm>
            <a:off x="288925" y="2860675"/>
            <a:ext cx="2987675"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cs typeface="+mn-cs"/>
              </a:rPr>
              <a:t>transplant of ZPA induces extra digits with mirror image fates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pPr eaLnBrk="1" hangingPunct="1">
              <a:defRPr/>
            </a:pPr>
            <a:r>
              <a:rPr lang="en-US" smtClean="0">
                <a:cs typeface="+mj-cs"/>
              </a:rPr>
              <a:t>sonic hedgehog is active component of ZPA</a:t>
            </a:r>
          </a:p>
        </p:txBody>
      </p:sp>
      <p:pic>
        <p:nvPicPr>
          <p:cNvPr id="24578" name="Picture 3" descr="DevBio9e-Fig-13-16-1R.jpg                                      0089455FMacintosh HD                   C4AC2B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133600"/>
            <a:ext cx="5564188" cy="417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3332" name="Text Box 4"/>
          <p:cNvSpPr txBox="1">
            <a:spLocks noChangeArrowheads="1"/>
          </p:cNvSpPr>
          <p:nvPr/>
        </p:nvSpPr>
        <p:spPr bwMode="auto">
          <a:xfrm>
            <a:off x="288925" y="3470275"/>
            <a:ext cx="397827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cs typeface="+mn-cs"/>
              </a:rPr>
              <a:t>chick limb buds express shh in posterior mesoderm </a:t>
            </a:r>
          </a:p>
        </p:txBody>
      </p:sp>
      <p:sp>
        <p:nvSpPr>
          <p:cNvPr id="24580" name="TextBox 1"/>
          <p:cNvSpPr txBox="1">
            <a:spLocks noChangeArrowheads="1"/>
          </p:cNvSpPr>
          <p:nvPr/>
        </p:nvSpPr>
        <p:spPr bwMode="auto">
          <a:xfrm>
            <a:off x="533400" y="2819400"/>
            <a:ext cx="13644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t>Fig </a:t>
            </a:r>
            <a:r>
              <a:rPr lang="en-US" dirty="0" smtClean="0"/>
              <a:t>19.20</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685800" y="0"/>
            <a:ext cx="7772400" cy="1143000"/>
          </a:xfrm>
        </p:spPr>
        <p:txBody>
          <a:bodyPr/>
          <a:lstStyle/>
          <a:p>
            <a:pPr eaLnBrk="1" hangingPunct="1">
              <a:defRPr/>
            </a:pPr>
            <a:r>
              <a:rPr lang="en-US" smtClean="0">
                <a:cs typeface="+mj-cs"/>
              </a:rPr>
              <a:t>sonic hedgehog is active component of ZPA</a:t>
            </a:r>
          </a:p>
        </p:txBody>
      </p:sp>
      <p:pic>
        <p:nvPicPr>
          <p:cNvPr id="25602" name="Picture 3" descr="DevBio9e-Fig-13-16-2R.jpg                                      0089455FMacintosh HD                   C4AC2B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4114800" cy="309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3" name="Picture 4" descr="DevBio9e-Fig-13-16-3R.jpg                                      0089455FMacintosh HD                   C4AC2B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4267200" cy="320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8453" name="Line 5"/>
          <p:cNvSpPr>
            <a:spLocks noChangeShapeType="1"/>
          </p:cNvSpPr>
          <p:nvPr/>
        </p:nvSpPr>
        <p:spPr bwMode="auto">
          <a:xfrm>
            <a:off x="3352800" y="4343400"/>
            <a:ext cx="1676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lstStyle/>
          <a:p>
            <a:pPr eaLnBrk="1" hangingPunct="1">
              <a:defRPr/>
            </a:pPr>
            <a:r>
              <a:rPr lang="en-US" sz="3600" smtClean="0">
                <a:cs typeface="+mj-cs"/>
              </a:rPr>
              <a:t>concentration and time of shh exposure determines digit fate</a:t>
            </a:r>
            <a:endParaRPr lang="en-US" smtClean="0">
              <a:cs typeface="+mj-cs"/>
            </a:endParaRPr>
          </a:p>
        </p:txBody>
      </p:sp>
      <p:pic>
        <p:nvPicPr>
          <p:cNvPr id="27650" name="Picture 3" descr="DevBio9e-Fig-13-21-0.jpg                                       0089455FMacintosh HD                   C4AC2B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5411788" cy="4065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5380" name="Text Box 4"/>
          <p:cNvSpPr txBox="1">
            <a:spLocks noChangeArrowheads="1"/>
          </p:cNvSpPr>
          <p:nvPr/>
        </p:nvSpPr>
        <p:spPr bwMode="auto">
          <a:xfrm>
            <a:off x="5486400" y="3978682"/>
            <a:ext cx="3063875" cy="2554545"/>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000" dirty="0" err="1">
                <a:cs typeface="+mn-cs"/>
              </a:rPr>
              <a:t>shh</a:t>
            </a:r>
            <a:r>
              <a:rPr lang="en-US" sz="2000" dirty="0">
                <a:cs typeface="+mn-cs"/>
              </a:rPr>
              <a:t> induces BMP pathway in interdigital </a:t>
            </a:r>
            <a:r>
              <a:rPr lang="en-US" sz="2000" dirty="0" smtClean="0">
                <a:cs typeface="+mn-cs"/>
              </a:rPr>
              <a:t>webbing</a:t>
            </a:r>
          </a:p>
          <a:p>
            <a:pPr>
              <a:defRPr/>
            </a:pPr>
            <a:endParaRPr lang="en-US" sz="2000" dirty="0">
              <a:cs typeface="+mn-cs"/>
            </a:endParaRPr>
          </a:p>
          <a:p>
            <a:pPr>
              <a:defRPr/>
            </a:pPr>
            <a:r>
              <a:rPr lang="en-US" sz="2000" dirty="0" smtClean="0">
                <a:cs typeface="+mn-cs"/>
              </a:rPr>
              <a:t>Webbing is actually important in specifying identity of digit anterior to it before webbing undergoes apoptosis</a:t>
            </a:r>
            <a:endParaRPr lang="en-US" sz="2000" dirty="0">
              <a:cs typeface="+mn-cs"/>
            </a:endParaRPr>
          </a:p>
        </p:txBody>
      </p:sp>
      <p:sp>
        <p:nvSpPr>
          <p:cNvPr id="27652" name="TextBox 1"/>
          <p:cNvSpPr txBox="1">
            <a:spLocks noChangeArrowheads="1"/>
          </p:cNvSpPr>
          <p:nvPr/>
        </p:nvSpPr>
        <p:spPr bwMode="auto">
          <a:xfrm>
            <a:off x="6678613" y="1905000"/>
            <a:ext cx="13644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t>Fig </a:t>
            </a:r>
            <a:r>
              <a:rPr lang="en-US" dirty="0" smtClean="0"/>
              <a:t>19.22</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685800" y="152400"/>
            <a:ext cx="7772400" cy="1143000"/>
          </a:xfrm>
        </p:spPr>
        <p:txBody>
          <a:bodyPr/>
          <a:lstStyle/>
          <a:p>
            <a:pPr eaLnBrk="1" hangingPunct="1">
              <a:defRPr/>
            </a:pPr>
            <a:r>
              <a:rPr lang="en-US" sz="3600" smtClean="0">
                <a:cs typeface="+mj-cs"/>
              </a:rPr>
              <a:t>sonic hedgehog enhancer mutation</a:t>
            </a:r>
            <a:endParaRPr lang="en-US" smtClean="0">
              <a:cs typeface="+mj-cs"/>
            </a:endParaRPr>
          </a:p>
        </p:txBody>
      </p:sp>
      <p:pic>
        <p:nvPicPr>
          <p:cNvPr id="26626" name="Picture 3" descr="DevBio9e-Fig-13-17-0.jpg                                       0089455FMacintosh HD                   C4AC2B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371600"/>
            <a:ext cx="6021388"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4356" name="Text Box 4"/>
          <p:cNvSpPr txBox="1">
            <a:spLocks noChangeArrowheads="1"/>
          </p:cNvSpPr>
          <p:nvPr/>
        </p:nvSpPr>
        <p:spPr bwMode="auto">
          <a:xfrm>
            <a:off x="365125" y="2174875"/>
            <a:ext cx="2835275" cy="337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cs typeface="+mn-cs"/>
              </a:rPr>
              <a:t>hemimelic extra-toes (Hx) mutant of mice</a:t>
            </a:r>
          </a:p>
          <a:p>
            <a:pPr>
              <a:defRPr/>
            </a:pPr>
            <a:endParaRPr lang="en-US">
              <a:cs typeface="+mn-cs"/>
            </a:endParaRPr>
          </a:p>
          <a:p>
            <a:pPr>
              <a:defRPr/>
            </a:pPr>
            <a:r>
              <a:rPr lang="en-US">
                <a:cs typeface="+mn-cs"/>
              </a:rPr>
              <a:t>limb specific shh enhancer element mutation</a:t>
            </a:r>
          </a:p>
          <a:p>
            <a:pPr>
              <a:defRPr/>
            </a:pPr>
            <a:endParaRPr lang="en-US">
              <a:cs typeface="+mn-cs"/>
            </a:endParaRPr>
          </a:p>
          <a:p>
            <a:pPr>
              <a:defRPr/>
            </a:pPr>
            <a:r>
              <a:rPr lang="en-US">
                <a:cs typeface="+mn-cs"/>
              </a:rPr>
              <a:t>generates an extra ectopic ZPA</a:t>
            </a:r>
          </a:p>
        </p:txBody>
      </p:sp>
      <p:sp>
        <p:nvSpPr>
          <p:cNvPr id="26628" name="TextBox 1"/>
          <p:cNvSpPr txBox="1">
            <a:spLocks noChangeArrowheads="1"/>
          </p:cNvSpPr>
          <p:nvPr/>
        </p:nvSpPr>
        <p:spPr bwMode="auto">
          <a:xfrm>
            <a:off x="381000" y="1219200"/>
            <a:ext cx="289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t>Fig </a:t>
            </a:r>
            <a:r>
              <a:rPr lang="en-US" dirty="0" smtClean="0"/>
              <a:t>19.21</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Rectangle 2"/>
          <p:cNvSpPr/>
          <p:nvPr/>
        </p:nvSpPr>
        <p:spPr>
          <a:xfrm>
            <a:off x="6324600" y="990600"/>
            <a:ext cx="2972032" cy="4893647"/>
          </a:xfrm>
          <a:prstGeom prst="rect">
            <a:avLst/>
          </a:prstGeom>
        </p:spPr>
        <p:txBody>
          <a:bodyPr wrap="square">
            <a:spAutoFit/>
          </a:bodyPr>
          <a:lstStyle/>
          <a:p>
            <a:r>
              <a:rPr lang="en-US" dirty="0">
                <a:solidFill>
                  <a:srgbClr val="000000"/>
                </a:solidFill>
                <a:latin typeface="Lucida Grande"/>
              </a:rPr>
              <a:t>Ernest </a:t>
            </a:r>
            <a:r>
              <a:rPr lang="en-US" dirty="0" smtClean="0">
                <a:solidFill>
                  <a:srgbClr val="000000"/>
                </a:solidFill>
                <a:latin typeface="Lucida Grande"/>
              </a:rPr>
              <a:t>Hemingway</a:t>
            </a:r>
          </a:p>
          <a:p>
            <a:r>
              <a:rPr lang="en-US" dirty="0"/>
              <a:t>polydactyl </a:t>
            </a:r>
            <a:r>
              <a:rPr lang="en-US" dirty="0" smtClean="0"/>
              <a:t>cats</a:t>
            </a:r>
          </a:p>
          <a:p>
            <a:endParaRPr lang="en-US" dirty="0"/>
          </a:p>
          <a:p>
            <a:r>
              <a:rPr lang="en-US" dirty="0" smtClean="0"/>
              <a:t>Good luck charms for </a:t>
            </a:r>
            <a:r>
              <a:rPr lang="en-US" dirty="0"/>
              <a:t>S</a:t>
            </a:r>
            <a:r>
              <a:rPr lang="en-US" dirty="0" smtClean="0"/>
              <a:t>ea Captains</a:t>
            </a:r>
          </a:p>
          <a:p>
            <a:endParaRPr lang="en-US" dirty="0"/>
          </a:p>
          <a:p>
            <a:r>
              <a:rPr lang="en-US" dirty="0" smtClean="0"/>
              <a:t>Sequence the conserved enhancer upstream of the </a:t>
            </a:r>
            <a:r>
              <a:rPr lang="en-US" dirty="0" err="1" smtClean="0"/>
              <a:t>shh</a:t>
            </a:r>
            <a:r>
              <a:rPr lang="en-US" dirty="0" smtClean="0"/>
              <a:t> gene.  Find G to A change in this ZRS enhancer same as in mouse.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066800"/>
            <a:ext cx="6162675" cy="54483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451" b="1">
                <a:latin typeface="Arial" panose="020B0604020202020204" pitchFamily="34" charset="0"/>
              </a:rPr>
              <a:t>Genetic analysis of polydactylous cats and a summary of the mutations.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521" y="6283081"/>
            <a:ext cx="2534400" cy="505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3921" y="979561"/>
            <a:ext cx="672048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213921" y="597204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a:latin typeface="Arial" panose="020B0604020202020204" pitchFamily="34" charset="0"/>
              </a:rPr>
              <a:t>Laura A. Lettice et al. Hum. Mol. Genet. 2008;17:978-985</a:t>
            </a:r>
          </a:p>
        </p:txBody>
      </p:sp>
      <p:sp>
        <p:nvSpPr>
          <p:cNvPr id="3077" name="Text Box 5"/>
          <p:cNvSpPr txBox="1">
            <a:spLocks noChangeArrowheads="1"/>
          </p:cNvSpPr>
          <p:nvPr/>
        </p:nvSpPr>
        <p:spPr bwMode="auto">
          <a:xfrm>
            <a:off x="97920" y="645012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907">
                <a:latin typeface="Arial" panose="020B0604020202020204" pitchFamily="34" charset="0"/>
              </a:rPr>
              <a:t>© 2007 The Author(s)</a:t>
            </a:r>
            <a:r>
              <a:rPr lang="ar-SA" altLang="en-US" sz="907">
                <a:latin typeface="Arial" panose="020B0604020202020204" pitchFamily="34" charset="0"/>
                <a:cs typeface="Arial" panose="020B0604020202020204" pitchFamily="34" charset="0"/>
              </a:rPr>
              <a:t>‏</a:t>
            </a:r>
            <a:endParaRPr lang="en-GB" altLang="en-US" sz="907">
              <a:latin typeface="Arial" panose="020B0604020202020204" pitchFamily="34" charset="0"/>
            </a:endParaRPr>
          </a:p>
        </p:txBody>
      </p:sp>
    </p:spTree>
    <p:extLst>
      <p:ext uri="{BB962C8B-B14F-4D97-AF65-F5344CB8AC3E}">
        <p14:creationId xmlns:p14="http://schemas.microsoft.com/office/powerpoint/2010/main" val="18201526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lstStyle/>
          <a:p>
            <a:pPr eaLnBrk="1" hangingPunct="1">
              <a:defRPr/>
            </a:pPr>
            <a:r>
              <a:rPr lang="en-US" smtClean="0">
                <a:cs typeface="+mj-cs"/>
              </a:rPr>
              <a:t>Tetrapod Limb development</a:t>
            </a:r>
          </a:p>
        </p:txBody>
      </p:sp>
      <p:pic>
        <p:nvPicPr>
          <p:cNvPr id="15362" name="Picture 1" descr="DevBio9e-Fig-13-0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5375275"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5604735" y="3505200"/>
            <a:ext cx="3553609" cy="1015663"/>
          </a:xfrm>
          <a:prstGeom prst="rect">
            <a:avLst/>
          </a:prstGeom>
          <a:noFill/>
        </p:spPr>
        <p:txBody>
          <a:bodyPr wrap="square" rtlCol="0">
            <a:spAutoFit/>
          </a:bodyPr>
          <a:lstStyle/>
          <a:p>
            <a:r>
              <a:rPr lang="en-US" sz="2000" dirty="0" smtClean="0"/>
              <a:t>Proximal/distal – FGF family; </a:t>
            </a:r>
          </a:p>
          <a:p>
            <a:r>
              <a:rPr lang="en-US" sz="2000" dirty="0" smtClean="0"/>
              <a:t>A/P (thumb pinkie) – </a:t>
            </a:r>
            <a:r>
              <a:rPr lang="en-US" sz="2000" dirty="0" err="1" smtClean="0"/>
              <a:t>shh</a:t>
            </a:r>
            <a:r>
              <a:rPr lang="en-US" sz="2000" dirty="0" smtClean="0"/>
              <a:t>; </a:t>
            </a:r>
          </a:p>
          <a:p>
            <a:r>
              <a:rPr lang="en-US" sz="2000" dirty="0" smtClean="0"/>
              <a:t>dorsal/ventral – Wnt7a</a:t>
            </a:r>
            <a:endParaRPr lang="en-US" sz="2000" dirty="0"/>
          </a:p>
        </p:txBody>
      </p:sp>
    </p:spTree>
    <p:extLst>
      <p:ext uri="{BB962C8B-B14F-4D97-AF65-F5344CB8AC3E}">
        <p14:creationId xmlns:p14="http://schemas.microsoft.com/office/powerpoint/2010/main" val="2261865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287" y="169635"/>
            <a:ext cx="5991113" cy="830997"/>
          </a:xfrm>
          <a:prstGeom prst="rect">
            <a:avLst/>
          </a:prstGeom>
          <a:noFill/>
        </p:spPr>
        <p:txBody>
          <a:bodyPr wrap="square" rtlCol="0">
            <a:spAutoFit/>
          </a:bodyPr>
          <a:lstStyle/>
          <a:p>
            <a:r>
              <a:rPr lang="en-US" b="1" dirty="0" smtClean="0"/>
              <a:t>Different ways to alter limb development over evolutionary time</a:t>
            </a:r>
            <a:endParaRPr lang="en-US" b="1" dirty="0"/>
          </a:p>
        </p:txBody>
      </p:sp>
      <p:sp>
        <p:nvSpPr>
          <p:cNvPr id="3" name="TextBox 2"/>
          <p:cNvSpPr txBox="1"/>
          <p:nvPr/>
        </p:nvSpPr>
        <p:spPr>
          <a:xfrm>
            <a:off x="228600" y="1066800"/>
            <a:ext cx="5943600" cy="6370975"/>
          </a:xfrm>
          <a:prstGeom prst="rect">
            <a:avLst/>
          </a:prstGeom>
          <a:noFill/>
        </p:spPr>
        <p:txBody>
          <a:bodyPr wrap="square" rtlCol="0">
            <a:spAutoFit/>
          </a:bodyPr>
          <a:lstStyle/>
          <a:p>
            <a:r>
              <a:rPr lang="en-US" dirty="0" smtClean="0"/>
              <a:t>Stickle back fish </a:t>
            </a:r>
            <a:r>
              <a:rPr lang="en-US" dirty="0" err="1" smtClean="0"/>
              <a:t>hindlimb</a:t>
            </a:r>
            <a:r>
              <a:rPr lang="en-US" dirty="0" smtClean="0"/>
              <a:t> reduction – pelvic spine reduction – </a:t>
            </a:r>
            <a:r>
              <a:rPr lang="en-US" dirty="0" err="1" smtClean="0"/>
              <a:t>PitX</a:t>
            </a:r>
            <a:r>
              <a:rPr lang="en-US" dirty="0" smtClean="0"/>
              <a:t> TF expression is reduced specifically </a:t>
            </a:r>
            <a:r>
              <a:rPr lang="en-US" dirty="0"/>
              <a:t>in</a:t>
            </a:r>
            <a:r>
              <a:rPr lang="en-US" dirty="0" smtClean="0"/>
              <a:t> early </a:t>
            </a:r>
            <a:r>
              <a:rPr lang="en-US" dirty="0" err="1" smtClean="0"/>
              <a:t>hindlimb</a:t>
            </a:r>
            <a:r>
              <a:rPr lang="en-US" dirty="0" smtClean="0"/>
              <a:t> limb bud.</a:t>
            </a:r>
          </a:p>
          <a:p>
            <a:endParaRPr lang="en-US" dirty="0"/>
          </a:p>
          <a:p>
            <a:r>
              <a:rPr lang="en-US" dirty="0" smtClean="0"/>
              <a:t>Snakes – forelimb reduction – alteration of Hox6 and Hox8 gene expression prevents formation of limb bud in forelimb area.  Expansion of thoracic vertebrae and ribs.</a:t>
            </a:r>
          </a:p>
          <a:p>
            <a:endParaRPr lang="en-US" dirty="0"/>
          </a:p>
          <a:p>
            <a:r>
              <a:rPr lang="en-US" dirty="0" smtClean="0"/>
              <a:t>Whales – </a:t>
            </a:r>
            <a:r>
              <a:rPr lang="en-US" dirty="0" err="1" smtClean="0"/>
              <a:t>hindlimb</a:t>
            </a:r>
            <a:r>
              <a:rPr lang="en-US" dirty="0" smtClean="0"/>
              <a:t> reduction disruption of AER activity – molecular function unknown.</a:t>
            </a:r>
          </a:p>
          <a:p>
            <a:endParaRPr lang="en-US" dirty="0" smtClean="0"/>
          </a:p>
          <a:p>
            <a:r>
              <a:rPr lang="en-US" dirty="0"/>
              <a:t>D</a:t>
            </a:r>
            <a:r>
              <a:rPr lang="en-US" dirty="0" smtClean="0"/>
              <a:t>olphin forelimb (flipper) -  </a:t>
            </a:r>
            <a:r>
              <a:rPr lang="en-US" dirty="0" err="1" smtClean="0"/>
              <a:t>heterochronic</a:t>
            </a:r>
            <a:r>
              <a:rPr lang="en-US" dirty="0" smtClean="0"/>
              <a:t> expression of FGF8 in phalanges. </a:t>
            </a:r>
          </a:p>
          <a:p>
            <a:endParaRPr lang="en-US" dirty="0"/>
          </a:p>
          <a:p>
            <a:endParaRPr lang="en-US" dirty="0"/>
          </a:p>
        </p:txBody>
      </p:sp>
      <p:pic>
        <p:nvPicPr>
          <p:cNvPr id="4" name="Picture 1027" descr="DevBio8e-Fig-23-03-0.jpg                                       00000238Gilbert 8e IRL                 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126" y="533400"/>
            <a:ext cx="2948274"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DevBio9e-Fig-19-08-0.jpg                                       008627DAMacintosh HD                   C4AC2B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613" y="4414706"/>
            <a:ext cx="3354387" cy="251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2727960"/>
            <a:ext cx="2415540" cy="1539240"/>
          </a:xfrm>
          <a:prstGeom prst="rect">
            <a:avLst/>
          </a:prstGeom>
        </p:spPr>
      </p:pic>
    </p:spTree>
    <p:extLst>
      <p:ext uri="{BB962C8B-B14F-4D97-AF65-F5344CB8AC3E}">
        <p14:creationId xmlns:p14="http://schemas.microsoft.com/office/powerpoint/2010/main" val="27968086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828800"/>
            <a:ext cx="5638800" cy="3570208"/>
          </a:xfrm>
          <a:prstGeom prst="rect">
            <a:avLst/>
          </a:prstGeom>
        </p:spPr>
        <p:txBody>
          <a:bodyPr wrap="square">
            <a:spAutoFit/>
          </a:bodyPr>
          <a:lstStyle/>
          <a:p>
            <a:pPr marL="234950" indent="-234950"/>
            <a:r>
              <a:rPr lang="en-US" sz="1800" dirty="0">
                <a:solidFill>
                  <a:srgbClr val="000000"/>
                </a:solidFill>
                <a:latin typeface="Lucida Grande"/>
              </a:rPr>
              <a:t> • </a:t>
            </a:r>
            <a:r>
              <a:rPr lang="en-US" sz="1600" dirty="0">
                <a:solidFill>
                  <a:srgbClr val="000000"/>
                </a:solidFill>
                <a:latin typeface="Lucida Grande"/>
              </a:rPr>
              <a:t>A mouse containing the </a:t>
            </a:r>
            <a:r>
              <a:rPr lang="en-US" sz="1600" b="1" dirty="0">
                <a:solidFill>
                  <a:srgbClr val="000000"/>
                </a:solidFill>
                <a:latin typeface="Lucida Grande"/>
              </a:rPr>
              <a:t>mouse</a:t>
            </a:r>
            <a:r>
              <a:rPr lang="en-US" sz="1600" dirty="0">
                <a:solidFill>
                  <a:srgbClr val="000000"/>
                </a:solidFill>
                <a:latin typeface="Lucida Grande"/>
              </a:rPr>
              <a:t> ZRS region with the different </a:t>
            </a:r>
            <a:r>
              <a:rPr lang="en-US" sz="1600" b="1" dirty="0">
                <a:solidFill>
                  <a:srgbClr val="000000"/>
                </a:solidFill>
                <a:latin typeface="Lucida Grande"/>
              </a:rPr>
              <a:t>human</a:t>
            </a:r>
            <a:r>
              <a:rPr lang="en-US" sz="1600" dirty="0">
                <a:solidFill>
                  <a:srgbClr val="000000"/>
                </a:solidFill>
                <a:latin typeface="Lucida Grande"/>
              </a:rPr>
              <a:t> mutations (Cuban, Belgian2</a:t>
            </a:r>
            <a:r>
              <a:rPr lang="en-US" sz="1600" dirty="0" smtClean="0">
                <a:solidFill>
                  <a:srgbClr val="000000"/>
                </a:solidFill>
                <a:latin typeface="Lucida Grande"/>
              </a:rPr>
              <a:t>)</a:t>
            </a:r>
          </a:p>
          <a:p>
            <a:pPr marL="234950" indent="-234950"/>
            <a:endParaRPr lang="en-US" sz="1600" dirty="0">
              <a:solidFill>
                <a:srgbClr val="000000"/>
              </a:solidFill>
              <a:latin typeface="Lucida Grande"/>
            </a:endParaRPr>
          </a:p>
          <a:p>
            <a:pPr marL="234950" indent="-234950"/>
            <a:r>
              <a:rPr lang="en-US" sz="1600" dirty="0">
                <a:solidFill>
                  <a:srgbClr val="000000"/>
                </a:solidFill>
                <a:latin typeface="Lucida Grande"/>
              </a:rPr>
              <a:t>    • A mouse containing the </a:t>
            </a:r>
            <a:r>
              <a:rPr lang="en-US" sz="1600" b="1" dirty="0">
                <a:solidFill>
                  <a:srgbClr val="000000"/>
                </a:solidFill>
                <a:latin typeface="Lucida Grande"/>
              </a:rPr>
              <a:t>human</a:t>
            </a:r>
            <a:r>
              <a:rPr lang="en-US" sz="1600" dirty="0">
                <a:solidFill>
                  <a:srgbClr val="000000"/>
                </a:solidFill>
                <a:latin typeface="Lucida Grande"/>
              </a:rPr>
              <a:t> ZRS region with the different </a:t>
            </a:r>
            <a:r>
              <a:rPr lang="en-US" sz="1600" b="1" dirty="0">
                <a:solidFill>
                  <a:srgbClr val="000000"/>
                </a:solidFill>
                <a:latin typeface="Lucida Grande"/>
              </a:rPr>
              <a:t>human</a:t>
            </a:r>
            <a:r>
              <a:rPr lang="en-US" sz="1600" dirty="0">
                <a:solidFill>
                  <a:srgbClr val="000000"/>
                </a:solidFill>
                <a:latin typeface="Lucida Grande"/>
              </a:rPr>
              <a:t> </a:t>
            </a:r>
            <a:r>
              <a:rPr lang="en-US" sz="1600" dirty="0" smtClean="0">
                <a:solidFill>
                  <a:srgbClr val="000000"/>
                </a:solidFill>
                <a:latin typeface="Lucida Grande"/>
              </a:rPr>
              <a:t>mutations</a:t>
            </a:r>
          </a:p>
          <a:p>
            <a:pPr marL="234950" indent="-234950"/>
            <a:endParaRPr lang="en-US" sz="1600" dirty="0">
              <a:solidFill>
                <a:srgbClr val="000000"/>
              </a:solidFill>
              <a:latin typeface="Lucida Grande"/>
            </a:endParaRPr>
          </a:p>
          <a:p>
            <a:pPr marL="234950" indent="-234950"/>
            <a:r>
              <a:rPr lang="en-US" sz="1600" dirty="0">
                <a:solidFill>
                  <a:srgbClr val="000000"/>
                </a:solidFill>
                <a:latin typeface="Lucida Grande"/>
              </a:rPr>
              <a:t>    • A mouse containing the </a:t>
            </a:r>
            <a:r>
              <a:rPr lang="en-US" sz="1600" b="1" dirty="0">
                <a:solidFill>
                  <a:srgbClr val="000000"/>
                </a:solidFill>
                <a:latin typeface="Lucida Grande"/>
              </a:rPr>
              <a:t>mouse</a:t>
            </a:r>
            <a:r>
              <a:rPr lang="en-US" sz="1600" dirty="0">
                <a:solidFill>
                  <a:srgbClr val="000000"/>
                </a:solidFill>
                <a:latin typeface="Lucida Grande"/>
              </a:rPr>
              <a:t> ZRS region with the different </a:t>
            </a:r>
            <a:r>
              <a:rPr lang="en-US" sz="1600" b="1" dirty="0">
                <a:solidFill>
                  <a:srgbClr val="000000"/>
                </a:solidFill>
                <a:latin typeface="Lucida Grande"/>
              </a:rPr>
              <a:t>mouse</a:t>
            </a:r>
            <a:r>
              <a:rPr lang="en-US" sz="1600" dirty="0">
                <a:solidFill>
                  <a:srgbClr val="000000"/>
                </a:solidFill>
                <a:latin typeface="Lucida Grande"/>
              </a:rPr>
              <a:t> mutations (M100081, </a:t>
            </a:r>
            <a:r>
              <a:rPr lang="en-US" sz="1600" i="1" dirty="0" err="1">
                <a:solidFill>
                  <a:srgbClr val="000000"/>
                </a:solidFill>
                <a:latin typeface="Lucida Grande"/>
              </a:rPr>
              <a:t>Hx</a:t>
            </a:r>
            <a:r>
              <a:rPr lang="en-US" sz="1600" dirty="0" smtClean="0">
                <a:solidFill>
                  <a:srgbClr val="000000"/>
                </a:solidFill>
                <a:latin typeface="Lucida Grande"/>
              </a:rPr>
              <a:t>)</a:t>
            </a:r>
          </a:p>
          <a:p>
            <a:pPr marL="234950" indent="-234950"/>
            <a:endParaRPr lang="en-US" sz="1600" dirty="0">
              <a:solidFill>
                <a:srgbClr val="000000"/>
              </a:solidFill>
              <a:latin typeface="Lucida Grande"/>
            </a:endParaRPr>
          </a:p>
          <a:p>
            <a:pPr marL="234950" indent="-234950"/>
            <a:r>
              <a:rPr lang="en-US" sz="1600" dirty="0">
                <a:solidFill>
                  <a:srgbClr val="000000"/>
                </a:solidFill>
                <a:latin typeface="Lucida Grande"/>
              </a:rPr>
              <a:t>    • A mouse containing the </a:t>
            </a:r>
            <a:r>
              <a:rPr lang="en-US" sz="1600" b="1" dirty="0">
                <a:solidFill>
                  <a:srgbClr val="000000"/>
                </a:solidFill>
                <a:latin typeface="Lucida Grande"/>
              </a:rPr>
              <a:t>cat</a:t>
            </a:r>
            <a:r>
              <a:rPr lang="en-US" sz="1600" dirty="0">
                <a:solidFill>
                  <a:srgbClr val="000000"/>
                </a:solidFill>
                <a:latin typeface="Lucida Grande"/>
              </a:rPr>
              <a:t> ZRS region with two of the different </a:t>
            </a:r>
            <a:r>
              <a:rPr lang="en-US" sz="1600" b="1" dirty="0">
                <a:solidFill>
                  <a:srgbClr val="000000"/>
                </a:solidFill>
                <a:latin typeface="Lucida Grande"/>
              </a:rPr>
              <a:t>cat</a:t>
            </a:r>
            <a:r>
              <a:rPr lang="en-US" sz="1600" dirty="0">
                <a:solidFill>
                  <a:srgbClr val="000000"/>
                </a:solidFill>
                <a:latin typeface="Lucida Grande"/>
              </a:rPr>
              <a:t> mutations (</a:t>
            </a:r>
            <a:r>
              <a:rPr lang="en-US" sz="1600" i="1" dirty="0" err="1">
                <a:solidFill>
                  <a:srgbClr val="000000"/>
                </a:solidFill>
                <a:latin typeface="Lucida Grande"/>
              </a:rPr>
              <a:t>Hw</a:t>
            </a:r>
            <a:r>
              <a:rPr lang="en-US" sz="1600" dirty="0">
                <a:solidFill>
                  <a:srgbClr val="000000"/>
                </a:solidFill>
                <a:latin typeface="Lucida Grande"/>
              </a:rPr>
              <a:t> and </a:t>
            </a:r>
            <a:r>
              <a:rPr lang="en-US" sz="1600" i="1" dirty="0">
                <a:solidFill>
                  <a:srgbClr val="000000"/>
                </a:solidFill>
                <a:latin typeface="Lucida Grande"/>
              </a:rPr>
              <a:t>UK2</a:t>
            </a:r>
            <a:r>
              <a:rPr lang="en-US" sz="1600" dirty="0" smtClean="0">
                <a:solidFill>
                  <a:srgbClr val="000000"/>
                </a:solidFill>
                <a:latin typeface="Lucida Grande"/>
              </a:rPr>
              <a:t>)</a:t>
            </a:r>
          </a:p>
          <a:p>
            <a:pPr marL="234950" indent="-234950"/>
            <a:endParaRPr lang="en-US" sz="1600" dirty="0">
              <a:solidFill>
                <a:srgbClr val="000000"/>
              </a:solidFill>
              <a:latin typeface="Lucida Grande"/>
            </a:endParaRPr>
          </a:p>
          <a:p>
            <a:pPr marL="234950" indent="-234950"/>
            <a:r>
              <a:rPr lang="en-US" sz="1600" dirty="0">
                <a:solidFill>
                  <a:srgbClr val="000000"/>
                </a:solidFill>
                <a:latin typeface="Lucida Grande"/>
              </a:rPr>
              <a:t>    • A mouse containing the </a:t>
            </a:r>
            <a:r>
              <a:rPr lang="en-US" sz="1600" b="1" dirty="0">
                <a:solidFill>
                  <a:srgbClr val="000000"/>
                </a:solidFill>
                <a:latin typeface="Lucida Grande"/>
              </a:rPr>
              <a:t>mouse</a:t>
            </a:r>
            <a:r>
              <a:rPr lang="en-US" sz="1600" dirty="0">
                <a:solidFill>
                  <a:srgbClr val="000000"/>
                </a:solidFill>
                <a:latin typeface="Lucida Grande"/>
              </a:rPr>
              <a:t> ZRS region with the two different </a:t>
            </a:r>
            <a:r>
              <a:rPr lang="en-US" sz="1600" b="1" dirty="0">
                <a:solidFill>
                  <a:srgbClr val="000000"/>
                </a:solidFill>
                <a:latin typeface="Lucida Grande"/>
              </a:rPr>
              <a:t>cat</a:t>
            </a:r>
            <a:r>
              <a:rPr lang="en-US" sz="1600" dirty="0">
                <a:solidFill>
                  <a:srgbClr val="000000"/>
                </a:solidFill>
                <a:latin typeface="Lucida Grande"/>
              </a:rPr>
              <a:t> mutations was created</a:t>
            </a:r>
          </a:p>
        </p:txBody>
      </p:sp>
      <p:sp>
        <p:nvSpPr>
          <p:cNvPr id="3" name="Rectangle 2"/>
          <p:cNvSpPr/>
          <p:nvPr/>
        </p:nvSpPr>
        <p:spPr>
          <a:xfrm>
            <a:off x="457200" y="5715000"/>
            <a:ext cx="8229600" cy="738664"/>
          </a:xfrm>
          <a:prstGeom prst="rect">
            <a:avLst/>
          </a:prstGeom>
        </p:spPr>
        <p:txBody>
          <a:bodyPr wrap="square">
            <a:spAutoFit/>
          </a:bodyPr>
          <a:lstStyle/>
          <a:p>
            <a:r>
              <a:rPr lang="en-US" sz="1400" dirty="0">
                <a:solidFill>
                  <a:srgbClr val="000000"/>
                </a:solidFill>
                <a:latin typeface="Lucida Grande"/>
              </a:rPr>
              <a:t>Lettice, L. A., Hill, A. E., </a:t>
            </a:r>
            <a:r>
              <a:rPr lang="en-US" sz="1400" dirty="0" err="1">
                <a:solidFill>
                  <a:srgbClr val="000000"/>
                </a:solidFill>
                <a:latin typeface="Lucida Grande"/>
              </a:rPr>
              <a:t>Devenney</a:t>
            </a:r>
            <a:r>
              <a:rPr lang="en-US" sz="1400" dirty="0">
                <a:solidFill>
                  <a:srgbClr val="000000"/>
                </a:solidFill>
                <a:latin typeface="Lucida Grande"/>
              </a:rPr>
              <a:t>, P. S., &amp; Hill, R. E. (2008). Point mutations in a distant sonic hedgehog cis-regulator generate a variable regulatory output responsible for </a:t>
            </a:r>
            <a:r>
              <a:rPr lang="en-US" sz="1400" dirty="0" err="1">
                <a:solidFill>
                  <a:srgbClr val="000000"/>
                </a:solidFill>
                <a:latin typeface="Lucida Grande"/>
              </a:rPr>
              <a:t>preaxial</a:t>
            </a:r>
            <a:r>
              <a:rPr lang="en-US" sz="1400" dirty="0">
                <a:solidFill>
                  <a:srgbClr val="000000"/>
                </a:solidFill>
                <a:latin typeface="Lucida Grande"/>
              </a:rPr>
              <a:t> polydactyly. Human Molecular Genetics, 17(7), 978-985. doi:10.1093/</a:t>
            </a:r>
            <a:r>
              <a:rPr lang="en-US" sz="1400" dirty="0" err="1">
                <a:solidFill>
                  <a:srgbClr val="000000"/>
                </a:solidFill>
                <a:latin typeface="Lucida Grande"/>
              </a:rPr>
              <a:t>hmg</a:t>
            </a:r>
            <a:r>
              <a:rPr lang="en-US" sz="1400" dirty="0">
                <a:solidFill>
                  <a:srgbClr val="000000"/>
                </a:solidFill>
                <a:latin typeface="Lucida Grande"/>
              </a:rPr>
              <a:t>/ddm370</a:t>
            </a:r>
            <a:endParaRPr lang="en-US" sz="1400" dirty="0"/>
          </a:p>
        </p:txBody>
      </p:sp>
      <p:sp>
        <p:nvSpPr>
          <p:cNvPr id="4" name="TextBox 3"/>
          <p:cNvSpPr txBox="1"/>
          <p:nvPr/>
        </p:nvSpPr>
        <p:spPr>
          <a:xfrm>
            <a:off x="938561" y="228600"/>
            <a:ext cx="7748239" cy="830997"/>
          </a:xfrm>
          <a:prstGeom prst="rect">
            <a:avLst/>
          </a:prstGeom>
          <a:noFill/>
        </p:spPr>
        <p:txBody>
          <a:bodyPr wrap="square" rtlCol="0">
            <a:spAutoFit/>
          </a:bodyPr>
          <a:lstStyle/>
          <a:p>
            <a:r>
              <a:rPr lang="en-US" dirty="0" smtClean="0"/>
              <a:t>ZRS – ZPA regulatory sequence is a enhancer element conserved across mammalian species</a:t>
            </a:r>
            <a:endParaRPr lang="en-US" dirty="0"/>
          </a:p>
        </p:txBody>
      </p:sp>
      <p:sp>
        <p:nvSpPr>
          <p:cNvPr id="5" name="TextBox 4"/>
          <p:cNvSpPr txBox="1"/>
          <p:nvPr/>
        </p:nvSpPr>
        <p:spPr>
          <a:xfrm>
            <a:off x="457200" y="1290935"/>
            <a:ext cx="5410200" cy="461665"/>
          </a:xfrm>
          <a:prstGeom prst="rect">
            <a:avLst/>
          </a:prstGeom>
          <a:noFill/>
        </p:spPr>
        <p:txBody>
          <a:bodyPr wrap="square" rtlCol="0">
            <a:spAutoFit/>
          </a:bodyPr>
          <a:lstStyle/>
          <a:p>
            <a:r>
              <a:rPr lang="en-US" dirty="0" smtClean="0"/>
              <a:t>Making reporter constructs in mouse</a:t>
            </a:r>
            <a:endParaRPr lang="en-US" dirty="0"/>
          </a:p>
        </p:txBody>
      </p:sp>
    </p:spTree>
    <p:extLst>
      <p:ext uri="{BB962C8B-B14F-4D97-AF65-F5344CB8AC3E}">
        <p14:creationId xmlns:p14="http://schemas.microsoft.com/office/powerpoint/2010/main" val="1981267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451" b="1">
                <a:latin typeface="Arial" panose="020B0604020202020204" pitchFamily="34" charset="0"/>
              </a:rPr>
              <a:t>Transgenic analysis of the human and mouse mutations showing the variable expression output.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521" y="6283081"/>
            <a:ext cx="2534400" cy="505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1423081"/>
            <a:ext cx="7804800" cy="40060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71041" y="597204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a:latin typeface="Arial" panose="020B0604020202020204" pitchFamily="34" charset="0"/>
              </a:rPr>
              <a:t>Laura A. Lettice et al. Hum. Mol. Genet. 2008;17:978-985</a:t>
            </a:r>
          </a:p>
        </p:txBody>
      </p:sp>
      <p:sp>
        <p:nvSpPr>
          <p:cNvPr id="3077" name="Text Box 5"/>
          <p:cNvSpPr txBox="1">
            <a:spLocks noChangeArrowheads="1"/>
          </p:cNvSpPr>
          <p:nvPr/>
        </p:nvSpPr>
        <p:spPr bwMode="auto">
          <a:xfrm>
            <a:off x="97920" y="645012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907">
                <a:latin typeface="Arial" panose="020B0604020202020204" pitchFamily="34" charset="0"/>
              </a:rPr>
              <a:t>© 2007 The Author(s)</a:t>
            </a:r>
            <a:r>
              <a:rPr lang="ar-SA" altLang="en-US" sz="907">
                <a:latin typeface="Arial" panose="020B0604020202020204" pitchFamily="34" charset="0"/>
                <a:cs typeface="Arial" panose="020B0604020202020204" pitchFamily="34" charset="0"/>
              </a:rPr>
              <a:t>‏</a:t>
            </a:r>
            <a:endParaRPr lang="en-GB" altLang="en-US" sz="907">
              <a:latin typeface="Arial" panose="020B0604020202020204" pitchFamily="34" charset="0"/>
            </a:endParaRPr>
          </a:p>
        </p:txBody>
      </p:sp>
    </p:spTree>
    <p:extLst>
      <p:ext uri="{BB962C8B-B14F-4D97-AF65-F5344CB8AC3E}">
        <p14:creationId xmlns:p14="http://schemas.microsoft.com/office/powerpoint/2010/main" val="26292523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451" b="1">
                <a:latin typeface="Arial" panose="020B0604020202020204" pitchFamily="34" charset="0"/>
              </a:rPr>
              <a:t>Limb bud expression in transgenic embryos expressing the cat mutations.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521" y="6283081"/>
            <a:ext cx="2534400" cy="505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841" y="979561"/>
            <a:ext cx="386208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643841" y="597204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a:latin typeface="Arial" panose="020B0604020202020204" pitchFamily="34" charset="0"/>
              </a:rPr>
              <a:t>Laura A. Lettice et al. Hum. Mol. Genet. 2008;17:978-985</a:t>
            </a:r>
          </a:p>
        </p:txBody>
      </p:sp>
      <p:sp>
        <p:nvSpPr>
          <p:cNvPr id="3077" name="Text Box 5"/>
          <p:cNvSpPr txBox="1">
            <a:spLocks noChangeArrowheads="1"/>
          </p:cNvSpPr>
          <p:nvPr/>
        </p:nvSpPr>
        <p:spPr bwMode="auto">
          <a:xfrm>
            <a:off x="97920" y="645012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907">
                <a:latin typeface="Arial" panose="020B0604020202020204" pitchFamily="34" charset="0"/>
              </a:rPr>
              <a:t>© 2007 The Author(s)</a:t>
            </a:r>
            <a:r>
              <a:rPr lang="ar-SA" altLang="en-US" sz="907">
                <a:latin typeface="Arial" panose="020B0604020202020204" pitchFamily="34" charset="0"/>
                <a:cs typeface="Arial" panose="020B0604020202020204" pitchFamily="34" charset="0"/>
              </a:rPr>
              <a:t>‏</a:t>
            </a:r>
            <a:endParaRPr lang="en-GB" altLang="en-US" sz="907">
              <a:latin typeface="Arial" panose="020B0604020202020204" pitchFamily="34" charset="0"/>
            </a:endParaRPr>
          </a:p>
        </p:txBody>
      </p:sp>
    </p:spTree>
    <p:extLst>
      <p:ext uri="{BB962C8B-B14F-4D97-AF65-F5344CB8AC3E}">
        <p14:creationId xmlns:p14="http://schemas.microsoft.com/office/powerpoint/2010/main" val="14700810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685800" y="228600"/>
            <a:ext cx="7772400" cy="914400"/>
          </a:xfrm>
        </p:spPr>
        <p:txBody>
          <a:bodyPr/>
          <a:lstStyle/>
          <a:p>
            <a:pPr eaLnBrk="1" hangingPunct="1">
              <a:defRPr/>
            </a:pPr>
            <a:r>
              <a:rPr lang="en-US" smtClean="0">
                <a:cs typeface="+mj-cs"/>
              </a:rPr>
              <a:t>early limb bud formation</a:t>
            </a:r>
          </a:p>
        </p:txBody>
      </p:sp>
      <p:sp>
        <p:nvSpPr>
          <p:cNvPr id="478215" name="Text Box 7"/>
          <p:cNvSpPr txBox="1">
            <a:spLocks noChangeArrowheads="1"/>
          </p:cNvSpPr>
          <p:nvPr/>
        </p:nvSpPr>
        <p:spPr bwMode="auto">
          <a:xfrm>
            <a:off x="228600" y="1905000"/>
            <a:ext cx="2057400" cy="4093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2000" dirty="0" err="1">
                <a:cs typeface="+mn-cs"/>
              </a:rPr>
              <a:t>Hox</a:t>
            </a:r>
            <a:r>
              <a:rPr lang="en-US" sz="2000" dirty="0">
                <a:cs typeface="+mn-cs"/>
              </a:rPr>
              <a:t> genes define limb </a:t>
            </a:r>
            <a:r>
              <a:rPr lang="en-US" sz="2000" dirty="0" smtClean="0">
                <a:cs typeface="+mn-cs"/>
              </a:rPr>
              <a:t>fields</a:t>
            </a:r>
          </a:p>
          <a:p>
            <a:pPr>
              <a:defRPr/>
            </a:pPr>
            <a:endParaRPr lang="en-US" sz="2000" dirty="0">
              <a:cs typeface="+mn-cs"/>
            </a:endParaRPr>
          </a:p>
          <a:p>
            <a:pPr>
              <a:defRPr/>
            </a:pPr>
            <a:r>
              <a:rPr lang="en-US" sz="2000" dirty="0" smtClean="0">
                <a:cs typeface="+mn-cs"/>
              </a:rPr>
              <a:t>Example fore limb formed just anterior to Hox6 expression domain</a:t>
            </a:r>
            <a:endParaRPr lang="en-US" sz="2000" dirty="0">
              <a:cs typeface="+mn-cs"/>
            </a:endParaRPr>
          </a:p>
          <a:p>
            <a:pPr>
              <a:defRPr/>
            </a:pPr>
            <a:endParaRPr lang="en-US" sz="2000" dirty="0">
              <a:cs typeface="+mn-cs"/>
            </a:endParaRPr>
          </a:p>
          <a:p>
            <a:pPr>
              <a:defRPr/>
            </a:pPr>
            <a:r>
              <a:rPr lang="en-US" sz="2000" dirty="0">
                <a:cs typeface="+mn-cs"/>
              </a:rPr>
              <a:t>Fgf10 is activated in limb </a:t>
            </a:r>
            <a:r>
              <a:rPr lang="en-US" sz="2000" dirty="0" smtClean="0">
                <a:cs typeface="+mn-cs"/>
              </a:rPr>
              <a:t>fields/ limb buds</a:t>
            </a:r>
            <a:endParaRPr lang="en-US" sz="2000" dirty="0">
              <a:cs typeface="+mn-cs"/>
            </a:endParaRPr>
          </a:p>
          <a:p>
            <a:pPr>
              <a:defRPr/>
            </a:pPr>
            <a:endParaRPr lang="en-US" sz="2000" dirty="0">
              <a:cs typeface="+mn-cs"/>
            </a:endParaRPr>
          </a:p>
        </p:txBody>
      </p:sp>
      <p:grpSp>
        <p:nvGrpSpPr>
          <p:cNvPr id="16" name="Group 15"/>
          <p:cNvGrpSpPr/>
          <p:nvPr/>
        </p:nvGrpSpPr>
        <p:grpSpPr>
          <a:xfrm>
            <a:off x="2819400" y="1295400"/>
            <a:ext cx="6083300" cy="6352283"/>
            <a:chOff x="3060700" y="1507108"/>
            <a:chExt cx="6083300" cy="6352283"/>
          </a:xfrm>
        </p:grpSpPr>
        <p:grpSp>
          <p:nvGrpSpPr>
            <p:cNvPr id="9" name="Group 8"/>
            <p:cNvGrpSpPr/>
            <p:nvPr/>
          </p:nvGrpSpPr>
          <p:grpSpPr>
            <a:xfrm>
              <a:off x="3060700" y="2286000"/>
              <a:ext cx="6083300" cy="5573391"/>
              <a:chOff x="2847938" y="1565267"/>
              <a:chExt cx="6083300" cy="5573391"/>
            </a:xfrm>
          </p:grpSpPr>
          <p:grpSp>
            <p:nvGrpSpPr>
              <p:cNvPr id="7" name="Group 6"/>
              <p:cNvGrpSpPr/>
              <p:nvPr/>
            </p:nvGrpSpPr>
            <p:grpSpPr>
              <a:xfrm>
                <a:off x="2847938" y="1905000"/>
                <a:ext cx="6083300" cy="5233658"/>
                <a:chOff x="2847938" y="1905000"/>
                <a:chExt cx="6083300" cy="5233658"/>
              </a:xfrm>
            </p:grpSpPr>
            <p:grpSp>
              <p:nvGrpSpPr>
                <p:cNvPr id="3" name="Group 2"/>
                <p:cNvGrpSpPr/>
                <p:nvPr/>
              </p:nvGrpSpPr>
              <p:grpSpPr>
                <a:xfrm>
                  <a:off x="2847938" y="1905000"/>
                  <a:ext cx="6083300" cy="4561029"/>
                  <a:chOff x="546100" y="2296971"/>
                  <a:chExt cx="6083300" cy="4561029"/>
                </a:xfrm>
              </p:grpSpPr>
              <p:pic>
                <p:nvPicPr>
                  <p:cNvPr id="5" name="Picture 1028" descr="DevBio9e-Fig-19-07-0.jpg                                       008627DAMacintosh HD                   C4AC2B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 y="2296971"/>
                    <a:ext cx="6070600" cy="456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648200" y="4267200"/>
                    <a:ext cx="1981200" cy="135710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Rectangle 1"/>
                <p:cNvSpPr/>
                <p:nvPr/>
              </p:nvSpPr>
              <p:spPr>
                <a:xfrm>
                  <a:off x="8383793" y="2046429"/>
                  <a:ext cx="533400" cy="342148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Rectangle 10"/>
                <p:cNvSpPr/>
                <p:nvPr/>
              </p:nvSpPr>
              <p:spPr>
                <a:xfrm>
                  <a:off x="6948693" y="3717172"/>
                  <a:ext cx="1787637" cy="342148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pic>
            <p:nvPicPr>
              <p:cNvPr id="6" name="Picture 1028" descr="devbio8e-fig-11-45-2"/>
              <p:cNvPicPr>
                <a:picLocks noChangeAspect="1" noChangeArrowheads="1"/>
              </p:cNvPicPr>
              <p:nvPr/>
            </p:nvPicPr>
            <p:blipFill>
              <a:blip r:embed="rId3">
                <a:extLst>
                  <a:ext uri="{28A0092B-C50C-407E-A947-70E740481C1C}">
                    <a14:useLocalDpi xmlns:a14="http://schemas.microsoft.com/office/drawing/2010/main" val="0"/>
                  </a:ext>
                </a:extLst>
              </a:blip>
              <a:srcRect t="14572" b="20714"/>
              <a:stretch>
                <a:fillRect/>
              </a:stretch>
            </p:blipFill>
            <p:spPr bwMode="auto">
              <a:xfrm>
                <a:off x="2847938" y="1565267"/>
                <a:ext cx="5673725" cy="2752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cxnSp>
          <p:nvCxnSpPr>
            <p:cNvPr id="13" name="Straight Arrow Connector 12"/>
            <p:cNvCxnSpPr/>
            <p:nvPr/>
          </p:nvCxnSpPr>
          <p:spPr>
            <a:xfrm>
              <a:off x="5410200" y="1905000"/>
              <a:ext cx="0" cy="5334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flipH="1" flipV="1">
              <a:off x="4583654" y="3817548"/>
              <a:ext cx="5005" cy="5334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4733810" y="1507108"/>
              <a:ext cx="1330814" cy="338554"/>
            </a:xfrm>
            <a:prstGeom prst="rect">
              <a:avLst/>
            </a:prstGeom>
            <a:noFill/>
          </p:spPr>
          <p:txBody>
            <a:bodyPr wrap="none" rtlCol="0">
              <a:spAutoFit/>
            </a:bodyPr>
            <a:lstStyle/>
            <a:p>
              <a:r>
                <a:rPr lang="en-US" sz="1600" dirty="0" smtClean="0"/>
                <a:t>Chicken wing</a:t>
              </a:r>
              <a:endParaRPr lang="en-US" sz="1600" dirty="0"/>
            </a:p>
          </p:txBody>
        </p:sp>
        <p:sp>
          <p:nvSpPr>
            <p:cNvPr id="20" name="TextBox 19"/>
            <p:cNvSpPr txBox="1"/>
            <p:nvPr/>
          </p:nvSpPr>
          <p:spPr>
            <a:xfrm>
              <a:off x="3918247" y="4300343"/>
              <a:ext cx="1499128" cy="338554"/>
            </a:xfrm>
            <a:prstGeom prst="rect">
              <a:avLst/>
            </a:prstGeom>
            <a:noFill/>
          </p:spPr>
          <p:txBody>
            <a:bodyPr wrap="none" rtlCol="0">
              <a:spAutoFit/>
            </a:bodyPr>
            <a:lstStyle/>
            <a:p>
              <a:r>
                <a:rPr lang="en-US" sz="1600" dirty="0" smtClean="0"/>
                <a:t>Mouse front leg</a:t>
              </a:r>
              <a:endParaRPr lang="en-US" sz="1600"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descr="DevBio9e-Fig-13-03-1R.jpg                                      0089455FMacintosh HD                   C4AC2B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438400"/>
            <a:ext cx="5181600" cy="389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8210" name="Rectangle 2"/>
          <p:cNvSpPr>
            <a:spLocks noGrp="1" noChangeArrowheads="1"/>
          </p:cNvSpPr>
          <p:nvPr>
            <p:ph type="title"/>
          </p:nvPr>
        </p:nvSpPr>
        <p:spPr>
          <a:xfrm>
            <a:off x="685800" y="228600"/>
            <a:ext cx="7772400" cy="914400"/>
          </a:xfrm>
        </p:spPr>
        <p:txBody>
          <a:bodyPr/>
          <a:lstStyle/>
          <a:p>
            <a:pPr eaLnBrk="1" hangingPunct="1">
              <a:defRPr/>
            </a:pPr>
            <a:r>
              <a:rPr lang="en-US" smtClean="0">
                <a:cs typeface="+mj-cs"/>
              </a:rPr>
              <a:t>early limb bud formation</a:t>
            </a:r>
          </a:p>
        </p:txBody>
      </p:sp>
      <p:sp>
        <p:nvSpPr>
          <p:cNvPr id="478215" name="Text Box 7"/>
          <p:cNvSpPr txBox="1">
            <a:spLocks noChangeArrowheads="1"/>
          </p:cNvSpPr>
          <p:nvPr/>
        </p:nvSpPr>
        <p:spPr bwMode="auto">
          <a:xfrm>
            <a:off x="381000" y="2819400"/>
            <a:ext cx="3429000"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000" dirty="0" err="1">
                <a:cs typeface="+mn-cs"/>
              </a:rPr>
              <a:t>Hox</a:t>
            </a:r>
            <a:r>
              <a:rPr lang="en-US" sz="2000" dirty="0">
                <a:cs typeface="+mn-cs"/>
              </a:rPr>
              <a:t> genes define limb fields</a:t>
            </a:r>
          </a:p>
          <a:p>
            <a:pPr>
              <a:defRPr/>
            </a:pPr>
            <a:r>
              <a:rPr lang="en-US" sz="2000" dirty="0"/>
              <a:t>Fgf10 is activated in limb fields</a:t>
            </a:r>
          </a:p>
          <a:p>
            <a:pPr>
              <a:defRPr/>
            </a:pPr>
            <a:endParaRPr lang="en-US" sz="2000" dirty="0">
              <a:cs typeface="+mn-cs"/>
            </a:endParaRPr>
          </a:p>
          <a:p>
            <a:pPr>
              <a:defRPr/>
            </a:pPr>
            <a:endParaRPr lang="en-US" sz="2000" dirty="0">
              <a:cs typeface="+mn-cs"/>
            </a:endParaRPr>
          </a:p>
          <a:p>
            <a:pPr>
              <a:defRPr/>
            </a:pPr>
            <a:r>
              <a:rPr lang="en-US" sz="2000" dirty="0">
                <a:cs typeface="+mn-cs"/>
              </a:rPr>
              <a:t>Skeletal and muscle precursors from the mesoderm migrate into the forming limb bud</a:t>
            </a:r>
          </a:p>
          <a:p>
            <a:pPr>
              <a:defRPr/>
            </a:pPr>
            <a:endParaRPr lang="en-US" sz="2000" dirty="0">
              <a:cs typeface="+mn-cs"/>
            </a:endParaRPr>
          </a:p>
          <a:p>
            <a:pPr>
              <a:defRPr/>
            </a:pPr>
            <a:endParaRPr lang="en-US" sz="2000" dirty="0">
              <a:cs typeface="+mn-cs"/>
            </a:endParaRPr>
          </a:p>
        </p:txBody>
      </p:sp>
    </p:spTree>
    <p:extLst>
      <p:ext uri="{BB962C8B-B14F-4D97-AF65-F5344CB8AC3E}">
        <p14:creationId xmlns:p14="http://schemas.microsoft.com/office/powerpoint/2010/main" val="3458402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pPr eaLnBrk="1" hangingPunct="1">
              <a:defRPr/>
            </a:pPr>
            <a:r>
              <a:rPr lang="en-US" sz="3600" smtClean="0">
                <a:cs typeface="+mj-cs"/>
              </a:rPr>
              <a:t>FGF10 in mesodermal mesenchyme</a:t>
            </a:r>
            <a:endParaRPr lang="en-US" smtClean="0">
              <a:cs typeface="+mj-cs"/>
            </a:endParaRPr>
          </a:p>
        </p:txBody>
      </p:sp>
      <p:pic>
        <p:nvPicPr>
          <p:cNvPr id="17410" name="Picture 3" descr="DevBio9e-Fig-13-05-0.jpg                                       0089455FMacintosh HD                   C4AC2B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813" y="966788"/>
            <a:ext cx="6554787" cy="492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9236" name="Text Box 4"/>
          <p:cNvSpPr txBox="1">
            <a:spLocks noChangeArrowheads="1"/>
          </p:cNvSpPr>
          <p:nvPr/>
        </p:nvSpPr>
        <p:spPr bwMode="auto">
          <a:xfrm>
            <a:off x="533400" y="5334000"/>
            <a:ext cx="4951997" cy="1323439"/>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cs typeface="+mn-cs"/>
              </a:rPr>
              <a:t>Figure </a:t>
            </a:r>
            <a:r>
              <a:rPr lang="en-US" dirty="0" smtClean="0">
                <a:cs typeface="+mn-cs"/>
              </a:rPr>
              <a:t>19.10 </a:t>
            </a:r>
            <a:r>
              <a:rPr lang="en-US" dirty="0">
                <a:cs typeface="+mn-cs"/>
              </a:rPr>
              <a:t>-</a:t>
            </a:r>
          </a:p>
          <a:p>
            <a:pPr>
              <a:defRPr/>
            </a:pPr>
            <a:endParaRPr lang="en-US" dirty="0">
              <a:cs typeface="+mn-cs"/>
            </a:endParaRPr>
          </a:p>
          <a:p>
            <a:pPr>
              <a:defRPr/>
            </a:pPr>
            <a:r>
              <a:rPr lang="en-US" sz="1600" dirty="0">
                <a:cs typeface="+mn-cs"/>
              </a:rPr>
              <a:t>fgf10 expression in lateral plate mesoderm</a:t>
            </a:r>
          </a:p>
          <a:p>
            <a:pPr>
              <a:defRPr/>
            </a:pPr>
            <a:r>
              <a:rPr lang="en-US" sz="1600" dirty="0">
                <a:cs typeface="+mn-cs"/>
              </a:rPr>
              <a:t>ectopic limb formed by placement of fgf10 beads or cells </a:t>
            </a:r>
          </a:p>
        </p:txBody>
      </p:sp>
      <p:sp>
        <p:nvSpPr>
          <p:cNvPr id="3" name="TextBox 2"/>
          <p:cNvSpPr txBox="1"/>
          <p:nvPr/>
        </p:nvSpPr>
        <p:spPr>
          <a:xfrm>
            <a:off x="2057400" y="378767"/>
            <a:ext cx="4719562" cy="461665"/>
          </a:xfrm>
          <a:prstGeom prst="rect">
            <a:avLst/>
          </a:prstGeom>
          <a:noFill/>
        </p:spPr>
        <p:txBody>
          <a:bodyPr wrap="none" rtlCol="0">
            <a:spAutoFit/>
          </a:bodyPr>
          <a:lstStyle/>
          <a:p>
            <a:r>
              <a:rPr lang="en-US" dirty="0" smtClean="0"/>
              <a:t>Bead of FGF10 induces ectopic limb</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658906" y="333487"/>
            <a:ext cx="7772400" cy="1143000"/>
          </a:xfrm>
        </p:spPr>
        <p:txBody>
          <a:bodyPr/>
          <a:lstStyle/>
          <a:p>
            <a:pPr eaLnBrk="1" hangingPunct="1">
              <a:defRPr/>
            </a:pPr>
            <a:r>
              <a:rPr lang="en-US" sz="2800" dirty="0" smtClean="0">
                <a:cs typeface="+mj-cs"/>
              </a:rPr>
              <a:t>Tbx5 and Tbx4 (Pitx1) help distinguish fore and hind limb identity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558" y="1639599"/>
            <a:ext cx="6935096" cy="5211229"/>
          </a:xfrm>
          <a:prstGeom prst="rect">
            <a:avLst/>
          </a:prstGeom>
        </p:spPr>
      </p:pic>
      <p:sp>
        <p:nvSpPr>
          <p:cNvPr id="479236" name="Text Box 4"/>
          <p:cNvSpPr txBox="1">
            <a:spLocks noChangeArrowheads="1"/>
          </p:cNvSpPr>
          <p:nvPr/>
        </p:nvSpPr>
        <p:spPr bwMode="auto">
          <a:xfrm>
            <a:off x="6019800" y="5562600"/>
            <a:ext cx="1757212" cy="83099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cs typeface="+mn-cs"/>
              </a:rPr>
              <a:t>Figure </a:t>
            </a:r>
            <a:r>
              <a:rPr lang="en-US" dirty="0" smtClean="0">
                <a:cs typeface="+mn-cs"/>
              </a:rPr>
              <a:t>19.10</a:t>
            </a:r>
            <a:endParaRPr lang="en-US" dirty="0">
              <a:cs typeface="+mn-cs"/>
            </a:endParaRPr>
          </a:p>
          <a:p>
            <a:pPr>
              <a:defRPr/>
            </a:pPr>
            <a:endParaRPr lang="en-US" dirty="0">
              <a:cs typeface="+mn-cs"/>
            </a:endParaRPr>
          </a:p>
        </p:txBody>
      </p:sp>
      <p:sp>
        <p:nvSpPr>
          <p:cNvPr id="6" name="TextBox 5"/>
          <p:cNvSpPr txBox="1"/>
          <p:nvPr/>
        </p:nvSpPr>
        <p:spPr>
          <a:xfrm>
            <a:off x="1952730" y="5410200"/>
            <a:ext cx="2377574" cy="369332"/>
          </a:xfrm>
          <a:prstGeom prst="rect">
            <a:avLst/>
          </a:prstGeom>
          <a:noFill/>
        </p:spPr>
        <p:txBody>
          <a:bodyPr wrap="none" rtlCol="0">
            <a:spAutoFit/>
          </a:bodyPr>
          <a:lstStyle/>
          <a:p>
            <a:r>
              <a:rPr lang="en-US" sz="1800" dirty="0" smtClean="0"/>
              <a:t>also Pitx1 in hind limbs</a:t>
            </a:r>
            <a:endParaRPr lang="en-US" sz="1800" dirty="0"/>
          </a:p>
        </p:txBody>
      </p:sp>
    </p:spTree>
    <p:extLst>
      <p:ext uri="{BB962C8B-B14F-4D97-AF65-F5344CB8AC3E}">
        <p14:creationId xmlns:p14="http://schemas.microsoft.com/office/powerpoint/2010/main" val="3541788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658906" y="333487"/>
            <a:ext cx="7772400" cy="1143000"/>
          </a:xfrm>
        </p:spPr>
        <p:txBody>
          <a:bodyPr/>
          <a:lstStyle/>
          <a:p>
            <a:pPr eaLnBrk="1" hangingPunct="1">
              <a:defRPr/>
            </a:pPr>
            <a:r>
              <a:rPr lang="en-US" sz="2800" dirty="0" smtClean="0">
                <a:cs typeface="+mj-cs"/>
              </a:rPr>
              <a:t>Tbx5 and Tbx4 (Pitx1) help distinguish fore and hind limb identity</a:t>
            </a:r>
          </a:p>
        </p:txBody>
      </p:sp>
      <p:sp>
        <p:nvSpPr>
          <p:cNvPr id="479236" name="Text Box 4"/>
          <p:cNvSpPr txBox="1">
            <a:spLocks noChangeArrowheads="1"/>
          </p:cNvSpPr>
          <p:nvPr/>
        </p:nvSpPr>
        <p:spPr bwMode="auto">
          <a:xfrm>
            <a:off x="685800" y="5257800"/>
            <a:ext cx="1757212" cy="83099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cs typeface="+mn-cs"/>
              </a:rPr>
              <a:t>Figure </a:t>
            </a:r>
            <a:r>
              <a:rPr lang="en-US" dirty="0" smtClean="0">
                <a:cs typeface="+mn-cs"/>
              </a:rPr>
              <a:t>19.10</a:t>
            </a:r>
            <a:endParaRPr lang="en-US" dirty="0">
              <a:cs typeface="+mn-cs"/>
            </a:endParaRPr>
          </a:p>
          <a:p>
            <a:pPr>
              <a:defRPr/>
            </a:pPr>
            <a:endParaRPr lang="en-US" dirty="0">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799" y="3489570"/>
            <a:ext cx="4343401" cy="32637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371600"/>
            <a:ext cx="4875641" cy="3663696"/>
          </a:xfrm>
          <a:prstGeom prst="rect">
            <a:avLst/>
          </a:prstGeom>
        </p:spPr>
      </p:pic>
      <p:sp>
        <p:nvSpPr>
          <p:cNvPr id="7" name="TextBox 6"/>
          <p:cNvSpPr txBox="1"/>
          <p:nvPr/>
        </p:nvSpPr>
        <p:spPr>
          <a:xfrm>
            <a:off x="1219200" y="3962400"/>
            <a:ext cx="2140330" cy="338554"/>
          </a:xfrm>
          <a:prstGeom prst="rect">
            <a:avLst/>
          </a:prstGeom>
          <a:noFill/>
        </p:spPr>
        <p:txBody>
          <a:bodyPr wrap="none" rtlCol="0">
            <a:spAutoFit/>
          </a:bodyPr>
          <a:lstStyle/>
          <a:p>
            <a:r>
              <a:rPr lang="en-US" sz="1600" dirty="0" smtClean="0"/>
              <a:t>also Pitx1 in hind limbs</a:t>
            </a:r>
            <a:endParaRPr lang="en-US" sz="1600" dirty="0"/>
          </a:p>
        </p:txBody>
      </p:sp>
      <p:sp>
        <p:nvSpPr>
          <p:cNvPr id="2" name="TextBox 1"/>
          <p:cNvSpPr txBox="1"/>
          <p:nvPr/>
        </p:nvSpPr>
        <p:spPr>
          <a:xfrm>
            <a:off x="4116917" y="3962400"/>
            <a:ext cx="1676400" cy="707886"/>
          </a:xfrm>
          <a:prstGeom prst="rect">
            <a:avLst/>
          </a:prstGeom>
          <a:noFill/>
        </p:spPr>
        <p:txBody>
          <a:bodyPr wrap="square" rtlCol="0">
            <a:spAutoFit/>
          </a:bodyPr>
          <a:lstStyle/>
          <a:p>
            <a:r>
              <a:rPr lang="en-US" sz="2000" dirty="0" smtClean="0"/>
              <a:t>TBX5 expression</a:t>
            </a:r>
            <a:endParaRPr lang="en-US" sz="2000" dirty="0"/>
          </a:p>
        </p:txBody>
      </p:sp>
      <p:sp>
        <p:nvSpPr>
          <p:cNvPr id="8" name="TextBox 7"/>
          <p:cNvSpPr txBox="1"/>
          <p:nvPr/>
        </p:nvSpPr>
        <p:spPr>
          <a:xfrm>
            <a:off x="4116917" y="5508126"/>
            <a:ext cx="1676400" cy="707886"/>
          </a:xfrm>
          <a:prstGeom prst="rect">
            <a:avLst/>
          </a:prstGeom>
          <a:noFill/>
        </p:spPr>
        <p:txBody>
          <a:bodyPr wrap="square" rtlCol="0">
            <a:spAutoFit/>
          </a:bodyPr>
          <a:lstStyle/>
          <a:p>
            <a:r>
              <a:rPr lang="en-US" sz="2000" dirty="0" smtClean="0"/>
              <a:t>TBX4 expression</a:t>
            </a:r>
            <a:endParaRPr lang="en-US" sz="2000" dirty="0"/>
          </a:p>
        </p:txBody>
      </p:sp>
    </p:spTree>
    <p:extLst>
      <p:ext uri="{BB962C8B-B14F-4D97-AF65-F5344CB8AC3E}">
        <p14:creationId xmlns:p14="http://schemas.microsoft.com/office/powerpoint/2010/main" val="2408423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4" y="914400"/>
            <a:ext cx="5867400" cy="5867400"/>
          </a:xfrm>
          <a:prstGeom prst="rect">
            <a:avLst/>
          </a:prstGeom>
        </p:spPr>
      </p:pic>
      <p:sp>
        <p:nvSpPr>
          <p:cNvPr id="4" name="TextBox 3"/>
          <p:cNvSpPr txBox="1"/>
          <p:nvPr/>
        </p:nvSpPr>
        <p:spPr>
          <a:xfrm>
            <a:off x="4648200" y="5257800"/>
            <a:ext cx="4262321" cy="1200329"/>
          </a:xfrm>
          <a:prstGeom prst="rect">
            <a:avLst/>
          </a:prstGeom>
          <a:noFill/>
        </p:spPr>
        <p:txBody>
          <a:bodyPr wrap="none" rtlCol="0">
            <a:spAutoFit/>
          </a:bodyPr>
          <a:lstStyle/>
          <a:p>
            <a:r>
              <a:rPr lang="en-US" dirty="0" smtClean="0"/>
              <a:t>AER – apical ectodermal ridge</a:t>
            </a:r>
          </a:p>
          <a:p>
            <a:r>
              <a:rPr lang="en-US" dirty="0" smtClean="0"/>
              <a:t>ZPA – zone of polarizing activity</a:t>
            </a:r>
          </a:p>
          <a:p>
            <a:r>
              <a:rPr lang="en-US" dirty="0" smtClean="0"/>
              <a:t>PZ – Progress zone</a:t>
            </a:r>
            <a:endParaRPr lang="en-US" dirty="0"/>
          </a:p>
        </p:txBody>
      </p:sp>
      <p:sp>
        <p:nvSpPr>
          <p:cNvPr id="2" name="Title 1"/>
          <p:cNvSpPr>
            <a:spLocks noGrp="1"/>
          </p:cNvSpPr>
          <p:nvPr>
            <p:ph type="title"/>
          </p:nvPr>
        </p:nvSpPr>
        <p:spPr/>
        <p:txBody>
          <a:bodyPr/>
          <a:lstStyle/>
          <a:p>
            <a:r>
              <a:rPr lang="en-US" dirty="0" smtClean="0"/>
              <a:t>Limb bud developmental zones</a:t>
            </a:r>
            <a:endParaRPr lang="en-US" dirty="0"/>
          </a:p>
        </p:txBody>
      </p:sp>
    </p:spTree>
    <p:extLst>
      <p:ext uri="{BB962C8B-B14F-4D97-AF65-F5344CB8AC3E}">
        <p14:creationId xmlns:p14="http://schemas.microsoft.com/office/powerpoint/2010/main" val="920244815"/>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6196</TotalTime>
  <Words>1533</Words>
  <Application>Microsoft Office PowerPoint</Application>
  <PresentationFormat>On-screen Show (4:3)</PresentationFormat>
  <Paragraphs>125</Paragraphs>
  <Slides>33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ＭＳ Ｐゴシック</vt:lpstr>
      <vt:lpstr>Arial</vt:lpstr>
      <vt:lpstr>Lucida Grande</vt:lpstr>
      <vt:lpstr>msgothic</vt:lpstr>
      <vt:lpstr>Times New Roman</vt:lpstr>
      <vt:lpstr>Wingdings</vt:lpstr>
      <vt:lpstr>Default Design</vt:lpstr>
      <vt:lpstr>PowerPoint Presentation</vt:lpstr>
      <vt:lpstr>Tetrapod Limb development</vt:lpstr>
      <vt:lpstr>Tetrapod Limb development</vt:lpstr>
      <vt:lpstr>early limb bud formation</vt:lpstr>
      <vt:lpstr>early limb bud formation</vt:lpstr>
      <vt:lpstr>FGF10 in mesodermal mesenchyme</vt:lpstr>
      <vt:lpstr>Tbx5 and Tbx4 (Pitx1) help distinguish fore and hind limb identity</vt:lpstr>
      <vt:lpstr>Tbx5 and Tbx4 (Pitx1) help distinguish fore and hind limb identity</vt:lpstr>
      <vt:lpstr>Limb bud developmental zones</vt:lpstr>
      <vt:lpstr>Apical Ectodermal Ridge (AER)</vt:lpstr>
      <vt:lpstr>Fgf8 expression in AER</vt:lpstr>
      <vt:lpstr>AER functions </vt:lpstr>
      <vt:lpstr>PowerPoint Presentation</vt:lpstr>
      <vt:lpstr>PowerPoint Presentation</vt:lpstr>
      <vt:lpstr>PowerPoint Presentation</vt:lpstr>
      <vt:lpstr>PowerPoint Presentation</vt:lpstr>
      <vt:lpstr>PowerPoint Presentation</vt:lpstr>
      <vt:lpstr>PowerPoint Presentation</vt:lpstr>
      <vt:lpstr>hox genes help specify identity of structures along proximal distal limb</vt:lpstr>
      <vt:lpstr>Hoxa11 Hoxd11 double mutants in mouse</vt:lpstr>
      <vt:lpstr>mutations in HoxD13 in human</vt:lpstr>
      <vt:lpstr>PowerPoint Presentation</vt:lpstr>
      <vt:lpstr>ZPA - zone of polarizing activity</vt:lpstr>
      <vt:lpstr>sonic hedgehog is active component of ZPA</vt:lpstr>
      <vt:lpstr>sonic hedgehog is active component of ZPA</vt:lpstr>
      <vt:lpstr>concentration and time of shh exposure determines digit fate</vt:lpstr>
      <vt:lpstr>sonic hedgehog enhancer mutation</vt:lpstr>
      <vt:lpstr>PowerPoint Presentation</vt:lpstr>
      <vt:lpstr>PowerPoint Presentation</vt:lpstr>
      <vt:lpstr>PowerPoint Presentation</vt:lpstr>
      <vt:lpstr>PowerPoint Presentation</vt:lpstr>
      <vt:lpstr>PowerPoint Presentation</vt:lpstr>
      <vt:lpstr>PowerPoint Presentation</vt:lpstr>
    </vt:vector>
  </TitlesOfParts>
  <Company>North Carolina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 Estes</dc:creator>
  <cp:lastModifiedBy>Bob Franks</cp:lastModifiedBy>
  <cp:revision>552</cp:revision>
  <dcterms:created xsi:type="dcterms:W3CDTF">2003-01-16T18:11:39Z</dcterms:created>
  <dcterms:modified xsi:type="dcterms:W3CDTF">2018-04-02T20:39:37Z</dcterms:modified>
</cp:coreProperties>
</file>