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332" r:id="rId2"/>
    <p:sldId id="256" r:id="rId3"/>
    <p:sldId id="299" r:id="rId4"/>
    <p:sldId id="257" r:id="rId5"/>
    <p:sldId id="258" r:id="rId6"/>
    <p:sldId id="259" r:id="rId7"/>
    <p:sldId id="264" r:id="rId8"/>
    <p:sldId id="260" r:id="rId9"/>
    <p:sldId id="316" r:id="rId10"/>
    <p:sldId id="317" r:id="rId11"/>
    <p:sldId id="262" r:id="rId12"/>
    <p:sldId id="265" r:id="rId13"/>
    <p:sldId id="304" r:id="rId14"/>
    <p:sldId id="305" r:id="rId15"/>
    <p:sldId id="325" r:id="rId16"/>
    <p:sldId id="328" r:id="rId17"/>
    <p:sldId id="268" r:id="rId18"/>
    <p:sldId id="269" r:id="rId19"/>
    <p:sldId id="276" r:id="rId20"/>
    <p:sldId id="318" r:id="rId21"/>
    <p:sldId id="329" r:id="rId22"/>
    <p:sldId id="270" r:id="rId23"/>
    <p:sldId id="331" r:id="rId24"/>
    <p:sldId id="330" r:id="rId25"/>
    <p:sldId id="272" r:id="rId26"/>
    <p:sldId id="278" r:id="rId27"/>
    <p:sldId id="273" r:id="rId28"/>
    <p:sldId id="319" r:id="rId29"/>
    <p:sldId id="279" r:id="rId30"/>
    <p:sldId id="301" r:id="rId31"/>
    <p:sldId id="281" r:id="rId32"/>
    <p:sldId id="320" r:id="rId33"/>
    <p:sldId id="282" r:id="rId34"/>
    <p:sldId id="283" r:id="rId35"/>
    <p:sldId id="297" r:id="rId36"/>
    <p:sldId id="327" r:id="rId37"/>
    <p:sldId id="30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2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542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542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542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0A1D9EF-59D7-4803-95C5-396D877743A2}" type="slidenum">
              <a:rPr lang="en-US" altLang="en-US"/>
              <a:pPr/>
              <a:t>‹#›</a:t>
            </a:fld>
            <a:endParaRPr lang="en-US" altLang="en-US"/>
          </a:p>
        </p:txBody>
      </p:sp>
    </p:spTree>
    <p:extLst>
      <p:ext uri="{BB962C8B-B14F-4D97-AF65-F5344CB8AC3E}">
        <p14:creationId xmlns:p14="http://schemas.microsoft.com/office/powerpoint/2010/main" val="250321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675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75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en-US"/>
          </a:p>
        </p:txBody>
      </p:sp>
      <p:sp>
        <p:nvSpPr>
          <p:cNvPr id="675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7FC2DBE-1E96-4AED-BCDB-E3839D5D31F0}" type="slidenum">
              <a:rPr lang="en-US" altLang="en-US"/>
              <a:pPr/>
              <a:t>‹#›</a:t>
            </a:fld>
            <a:endParaRPr lang="en-US" altLang="en-US"/>
          </a:p>
        </p:txBody>
      </p:sp>
    </p:spTree>
    <p:extLst>
      <p:ext uri="{BB962C8B-B14F-4D97-AF65-F5344CB8AC3E}">
        <p14:creationId xmlns:p14="http://schemas.microsoft.com/office/powerpoint/2010/main" val="35718756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AAA68F-5324-44C6-9126-193DAE4C6137}" type="slidenum">
              <a:rPr lang="en-US" altLang="en-US"/>
              <a:pPr/>
              <a:t>‹#›</a:t>
            </a:fld>
            <a:endParaRPr lang="en-US" altLang="en-US"/>
          </a:p>
        </p:txBody>
      </p:sp>
    </p:spTree>
    <p:extLst>
      <p:ext uri="{BB962C8B-B14F-4D97-AF65-F5344CB8AC3E}">
        <p14:creationId xmlns:p14="http://schemas.microsoft.com/office/powerpoint/2010/main" val="74161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E0458F0-9C73-40A8-92AD-51DD2A7C6E80}" type="slidenum">
              <a:rPr lang="en-US" altLang="en-US"/>
              <a:pPr/>
              <a:t>‹#›</a:t>
            </a:fld>
            <a:endParaRPr lang="en-US" altLang="en-US"/>
          </a:p>
        </p:txBody>
      </p:sp>
    </p:spTree>
    <p:extLst>
      <p:ext uri="{BB962C8B-B14F-4D97-AF65-F5344CB8AC3E}">
        <p14:creationId xmlns:p14="http://schemas.microsoft.com/office/powerpoint/2010/main" val="79273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B279E2-D738-4399-8294-B451425D6FF1}" type="slidenum">
              <a:rPr lang="en-US" altLang="en-US"/>
              <a:pPr/>
              <a:t>‹#›</a:t>
            </a:fld>
            <a:endParaRPr lang="en-US" altLang="en-US"/>
          </a:p>
        </p:txBody>
      </p:sp>
    </p:spTree>
    <p:extLst>
      <p:ext uri="{BB962C8B-B14F-4D97-AF65-F5344CB8AC3E}">
        <p14:creationId xmlns:p14="http://schemas.microsoft.com/office/powerpoint/2010/main" val="256152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A76246-FB82-437F-9893-8636E4F5BA07}" type="slidenum">
              <a:rPr lang="en-US" altLang="en-US"/>
              <a:pPr/>
              <a:t>‹#›</a:t>
            </a:fld>
            <a:endParaRPr lang="en-US" altLang="en-US"/>
          </a:p>
        </p:txBody>
      </p:sp>
    </p:spTree>
    <p:extLst>
      <p:ext uri="{BB962C8B-B14F-4D97-AF65-F5344CB8AC3E}">
        <p14:creationId xmlns:p14="http://schemas.microsoft.com/office/powerpoint/2010/main" val="108009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4DB8E7-2588-4F18-852E-FDBA185FDA11}" type="slidenum">
              <a:rPr lang="en-US" altLang="en-US"/>
              <a:pPr/>
              <a:t>‹#›</a:t>
            </a:fld>
            <a:endParaRPr lang="en-US" altLang="en-US"/>
          </a:p>
        </p:txBody>
      </p:sp>
    </p:spTree>
    <p:extLst>
      <p:ext uri="{BB962C8B-B14F-4D97-AF65-F5344CB8AC3E}">
        <p14:creationId xmlns:p14="http://schemas.microsoft.com/office/powerpoint/2010/main" val="311722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424FC1-258E-4516-BA42-C05E4008A1FC}" type="slidenum">
              <a:rPr lang="en-US" altLang="en-US"/>
              <a:pPr/>
              <a:t>‹#›</a:t>
            </a:fld>
            <a:endParaRPr lang="en-US" altLang="en-US"/>
          </a:p>
        </p:txBody>
      </p:sp>
    </p:spTree>
    <p:extLst>
      <p:ext uri="{BB962C8B-B14F-4D97-AF65-F5344CB8AC3E}">
        <p14:creationId xmlns:p14="http://schemas.microsoft.com/office/powerpoint/2010/main" val="107385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9E95B92-8E8B-44ED-A860-E040F19380B3}" type="slidenum">
              <a:rPr lang="en-US" altLang="en-US"/>
              <a:pPr/>
              <a:t>‹#›</a:t>
            </a:fld>
            <a:endParaRPr lang="en-US" altLang="en-US"/>
          </a:p>
        </p:txBody>
      </p:sp>
    </p:spTree>
    <p:extLst>
      <p:ext uri="{BB962C8B-B14F-4D97-AF65-F5344CB8AC3E}">
        <p14:creationId xmlns:p14="http://schemas.microsoft.com/office/powerpoint/2010/main" val="19530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526500D-8F87-43F3-B0EB-2D2AF5EED430}" type="slidenum">
              <a:rPr lang="en-US" altLang="en-US"/>
              <a:pPr/>
              <a:t>‹#›</a:t>
            </a:fld>
            <a:endParaRPr lang="en-US" altLang="en-US"/>
          </a:p>
        </p:txBody>
      </p:sp>
    </p:spTree>
    <p:extLst>
      <p:ext uri="{BB962C8B-B14F-4D97-AF65-F5344CB8AC3E}">
        <p14:creationId xmlns:p14="http://schemas.microsoft.com/office/powerpoint/2010/main" val="271940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A088B1C-7164-4C8D-A19E-31269570F725}" type="slidenum">
              <a:rPr lang="en-US" altLang="en-US"/>
              <a:pPr/>
              <a:t>‹#›</a:t>
            </a:fld>
            <a:endParaRPr lang="en-US" altLang="en-US"/>
          </a:p>
        </p:txBody>
      </p:sp>
    </p:spTree>
    <p:extLst>
      <p:ext uri="{BB962C8B-B14F-4D97-AF65-F5344CB8AC3E}">
        <p14:creationId xmlns:p14="http://schemas.microsoft.com/office/powerpoint/2010/main" val="110397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63348A-1166-4D79-A71B-075E670006D0}" type="slidenum">
              <a:rPr lang="en-US" altLang="en-US"/>
              <a:pPr/>
              <a:t>‹#›</a:t>
            </a:fld>
            <a:endParaRPr lang="en-US" altLang="en-US"/>
          </a:p>
        </p:txBody>
      </p:sp>
    </p:spTree>
    <p:extLst>
      <p:ext uri="{BB962C8B-B14F-4D97-AF65-F5344CB8AC3E}">
        <p14:creationId xmlns:p14="http://schemas.microsoft.com/office/powerpoint/2010/main" val="287891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B080CC-AB4F-4369-B765-44287D1DE75E}" type="slidenum">
              <a:rPr lang="en-US" altLang="en-US"/>
              <a:pPr/>
              <a:t>‹#›</a:t>
            </a:fld>
            <a:endParaRPr lang="en-US" altLang="en-US"/>
          </a:p>
        </p:txBody>
      </p:sp>
    </p:spTree>
    <p:extLst>
      <p:ext uri="{BB962C8B-B14F-4D97-AF65-F5344CB8AC3E}">
        <p14:creationId xmlns:p14="http://schemas.microsoft.com/office/powerpoint/2010/main" val="62989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Times"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Times"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FF1A6FA6-F72A-4CE5-9CA6-AFD0AC9FEF2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953000"/>
            <a:ext cx="6858000" cy="2308324"/>
          </a:xfrm>
          <a:prstGeom prst="rect">
            <a:avLst/>
          </a:prstGeom>
          <a:noFill/>
        </p:spPr>
        <p:txBody>
          <a:bodyPr wrap="square" rtlCol="0">
            <a:spAutoFit/>
          </a:bodyPr>
          <a:lstStyle/>
          <a:p>
            <a:r>
              <a:rPr lang="en-US" dirty="0" smtClean="0"/>
              <a:t>Watch Kingsley video for discussion  April 11</a:t>
            </a:r>
            <a:r>
              <a:rPr lang="en-US" baseline="30000" dirty="0" smtClean="0"/>
              <a:t>th</a:t>
            </a:r>
          </a:p>
          <a:p>
            <a:r>
              <a:rPr lang="en-US" dirty="0" smtClean="0"/>
              <a:t>Everyone is responsible for explanation of figures/images from the video slide presentation. I am not assigning figures.  All of you will be responsible and called upon at random. </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8498889" cy="4333592"/>
          </a:xfrm>
          <a:prstGeom prst="rect">
            <a:avLst/>
          </a:prstGeom>
        </p:spPr>
      </p:pic>
    </p:spTree>
    <p:extLst>
      <p:ext uri="{BB962C8B-B14F-4D97-AF65-F5344CB8AC3E}">
        <p14:creationId xmlns:p14="http://schemas.microsoft.com/office/powerpoint/2010/main" val="46097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a:xfrm>
            <a:off x="685800" y="304800"/>
            <a:ext cx="7772400" cy="1143000"/>
          </a:xfrm>
        </p:spPr>
        <p:txBody>
          <a:bodyPr/>
          <a:lstStyle/>
          <a:p>
            <a:pPr eaLnBrk="1" hangingPunct="1">
              <a:defRPr/>
            </a:pPr>
            <a:r>
              <a:rPr lang="en-US" smtClean="0">
                <a:ea typeface="+mj-ea"/>
                <a:cs typeface="+mj-cs"/>
              </a:rPr>
              <a:t>Three spine stickleback fish</a:t>
            </a:r>
          </a:p>
        </p:txBody>
      </p:sp>
      <p:pic>
        <p:nvPicPr>
          <p:cNvPr id="24578" name="Picture 1027" descr="DevBio8e-Fig-23-03-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1295400"/>
            <a:ext cx="640238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1028"/>
          <p:cNvSpPr txBox="1">
            <a:spLocks noChangeArrowheads="1"/>
          </p:cNvSpPr>
          <p:nvPr/>
        </p:nvSpPr>
        <p:spPr bwMode="auto">
          <a:xfrm>
            <a:off x="290538" y="5266591"/>
            <a:ext cx="160332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dirty="0">
              <a:latin typeface="Times" charset="0"/>
              <a:ea typeface="ＭＳ Ｐゴシック" charset="0"/>
            </a:endParaRPr>
          </a:p>
          <a:p>
            <a:pPr>
              <a:defRPr/>
            </a:pPr>
            <a:r>
              <a:rPr lang="en-US" dirty="0">
                <a:latin typeface="Times" charset="0"/>
                <a:ea typeface="ＭＳ Ｐゴシック" charset="0"/>
              </a:rPr>
              <a:t>Figure </a:t>
            </a:r>
            <a:r>
              <a:rPr lang="en-US" dirty="0" smtClean="0">
                <a:latin typeface="Times" charset="0"/>
                <a:ea typeface="ＭＳ Ｐゴシック" charset="0"/>
              </a:rPr>
              <a:t>26.1</a:t>
            </a:r>
          </a:p>
        </p:txBody>
      </p:sp>
      <p:sp>
        <p:nvSpPr>
          <p:cNvPr id="2" name="TextBox 1"/>
          <p:cNvSpPr txBox="1"/>
          <p:nvPr/>
        </p:nvSpPr>
        <p:spPr>
          <a:xfrm>
            <a:off x="523735" y="6192455"/>
            <a:ext cx="7882359" cy="707886"/>
          </a:xfrm>
          <a:prstGeom prst="rect">
            <a:avLst/>
          </a:prstGeom>
          <a:noFill/>
        </p:spPr>
        <p:txBody>
          <a:bodyPr wrap="square" rtlCol="0">
            <a:spAutoFit/>
          </a:bodyPr>
          <a:lstStyle/>
          <a:p>
            <a:r>
              <a:rPr lang="en-US" sz="2000" dirty="0" smtClean="0"/>
              <a:t>Quantitative trait Loci (QTL) analysis – link genotype to phenotype – </a:t>
            </a:r>
            <a:r>
              <a:rPr lang="en-US" sz="2000" dirty="0" err="1" smtClean="0"/>
              <a:t>multigenic</a:t>
            </a:r>
            <a:r>
              <a:rPr lang="en-US" sz="2000" dirty="0" smtClean="0"/>
              <a:t> – major effect</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defRPr/>
            </a:pPr>
            <a:r>
              <a:rPr lang="en-US" smtClean="0">
                <a:ea typeface="+mj-ea"/>
                <a:cs typeface="+mj-cs"/>
              </a:rPr>
              <a:t>Three spine stickleback fish</a:t>
            </a:r>
          </a:p>
        </p:txBody>
      </p:sp>
      <p:pic>
        <p:nvPicPr>
          <p:cNvPr id="59394" name="Picture 3" descr="DevBio8e-Fig-23-03-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640238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457200" y="6248400"/>
            <a:ext cx="21050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David Kingsley</a:t>
            </a:r>
          </a:p>
        </p:txBody>
      </p:sp>
      <p:sp>
        <p:nvSpPr>
          <p:cNvPr id="8198" name="Rectangle 6"/>
          <p:cNvSpPr>
            <a:spLocks noChangeArrowheads="1"/>
          </p:cNvSpPr>
          <p:nvPr/>
        </p:nvSpPr>
        <p:spPr bwMode="auto">
          <a:xfrm>
            <a:off x="0" y="4953000"/>
            <a:ext cx="6248400" cy="1371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8197" name="Text Box 5"/>
          <p:cNvSpPr txBox="1">
            <a:spLocks noChangeArrowheads="1"/>
          </p:cNvSpPr>
          <p:nvPr/>
        </p:nvSpPr>
        <p:spPr bwMode="auto">
          <a:xfrm>
            <a:off x="5257800" y="1676400"/>
            <a:ext cx="3886200" cy="410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Fresh water species thought to have evolved from the Marine species about 12, 000 years ago </a:t>
            </a:r>
          </a:p>
          <a:p>
            <a:pPr>
              <a:defRPr/>
            </a:pPr>
            <a:endParaRPr lang="en-US">
              <a:latin typeface="Times" charset="0"/>
              <a:ea typeface="ＭＳ Ｐゴシック" charset="0"/>
            </a:endParaRPr>
          </a:p>
          <a:p>
            <a:pPr>
              <a:defRPr/>
            </a:pPr>
            <a:r>
              <a:rPr lang="en-US">
                <a:latin typeface="Times" charset="0"/>
                <a:ea typeface="ＭＳ Ｐゴシック" charset="0"/>
              </a:rPr>
              <a:t>spine vs. no spine</a:t>
            </a:r>
          </a:p>
          <a:p>
            <a:pPr>
              <a:defRPr/>
            </a:pPr>
            <a:endParaRPr lang="en-US">
              <a:latin typeface="Times" charset="0"/>
              <a:ea typeface="ＭＳ Ｐゴシック" charset="0"/>
            </a:endParaRPr>
          </a:p>
          <a:p>
            <a:pPr>
              <a:defRPr/>
            </a:pPr>
            <a:r>
              <a:rPr lang="en-US">
                <a:latin typeface="Times" charset="0"/>
                <a:ea typeface="ＭＳ Ｐゴシック" charset="0"/>
              </a:rPr>
              <a:t>can still cross the two species</a:t>
            </a:r>
          </a:p>
          <a:p>
            <a:pPr>
              <a:defRPr/>
            </a:pPr>
            <a:endParaRPr lang="en-US">
              <a:latin typeface="Times" charset="0"/>
              <a:ea typeface="ＭＳ Ｐゴシック" charset="0"/>
            </a:endParaRPr>
          </a:p>
          <a:p>
            <a:pPr>
              <a:defRPr/>
            </a:pPr>
            <a:r>
              <a:rPr lang="en-US">
                <a:latin typeface="Times" charset="0"/>
                <a:ea typeface="ＭＳ Ｐゴシック" charset="0"/>
              </a:rPr>
              <a:t>look for genes associated with absence of spine</a:t>
            </a:r>
          </a:p>
        </p:txBody>
      </p:sp>
      <p:sp>
        <p:nvSpPr>
          <p:cNvPr id="8199" name="Rectangle 7"/>
          <p:cNvSpPr>
            <a:spLocks noChangeArrowheads="1"/>
          </p:cNvSpPr>
          <p:nvPr/>
        </p:nvSpPr>
        <p:spPr bwMode="auto">
          <a:xfrm>
            <a:off x="762000" y="1295400"/>
            <a:ext cx="1143000" cy="434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8200" name="Text Box 8"/>
          <p:cNvSpPr txBox="1">
            <a:spLocks noChangeArrowheads="1"/>
          </p:cNvSpPr>
          <p:nvPr/>
        </p:nvSpPr>
        <p:spPr bwMode="auto">
          <a:xfrm>
            <a:off x="669925" y="1981200"/>
            <a:ext cx="13874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Marine species</a:t>
            </a:r>
          </a:p>
        </p:txBody>
      </p:sp>
      <p:sp>
        <p:nvSpPr>
          <p:cNvPr id="8201" name="Text Box 9"/>
          <p:cNvSpPr txBox="1">
            <a:spLocks noChangeArrowheads="1"/>
          </p:cNvSpPr>
          <p:nvPr/>
        </p:nvSpPr>
        <p:spPr bwMode="auto">
          <a:xfrm>
            <a:off x="762000" y="3460750"/>
            <a:ext cx="12954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Fresh water species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1143000"/>
          </a:xfrm>
        </p:spPr>
        <p:txBody>
          <a:bodyPr/>
          <a:lstStyle/>
          <a:p>
            <a:pPr eaLnBrk="1" hangingPunct="1">
              <a:defRPr/>
            </a:pPr>
            <a:r>
              <a:rPr lang="en-US" smtClean="0">
                <a:ea typeface="+mj-ea"/>
                <a:cs typeface="+mj-cs"/>
              </a:rPr>
              <a:t>Three spine stickleback fish</a:t>
            </a:r>
          </a:p>
        </p:txBody>
      </p:sp>
      <p:pic>
        <p:nvPicPr>
          <p:cNvPr id="60418" name="Picture 3" descr="DevBio8e-Fig-23-03-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6402388"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457200" y="6248400"/>
            <a:ext cx="21050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David Kingsley</a:t>
            </a:r>
          </a:p>
        </p:txBody>
      </p:sp>
      <p:sp>
        <p:nvSpPr>
          <p:cNvPr id="11271" name="Text Box 7"/>
          <p:cNvSpPr txBox="1">
            <a:spLocks noChangeArrowheads="1"/>
          </p:cNvSpPr>
          <p:nvPr/>
        </p:nvSpPr>
        <p:spPr bwMode="auto">
          <a:xfrm>
            <a:off x="5334000" y="1600200"/>
            <a:ext cx="3581400" cy="435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a:latin typeface="Times" charset="0"/>
                <a:ea typeface="ＭＳ Ｐゴシック" charset="0"/>
              </a:rPr>
              <a:t>Region of Chromosome 7</a:t>
            </a:r>
          </a:p>
          <a:p>
            <a:pPr>
              <a:defRPr/>
            </a:pPr>
            <a:endParaRPr lang="en-US" sz="2000">
              <a:latin typeface="Times" charset="0"/>
              <a:ea typeface="ＭＳ Ｐゴシック" charset="0"/>
            </a:endParaRPr>
          </a:p>
          <a:p>
            <a:pPr>
              <a:defRPr/>
            </a:pPr>
            <a:r>
              <a:rPr lang="en-US" sz="2000">
                <a:latin typeface="Times" charset="0"/>
                <a:ea typeface="ＭＳ Ｐゴシック" charset="0"/>
              </a:rPr>
              <a:t>Pitx1 - candidate transcription factor gene (from mouse work)</a:t>
            </a:r>
          </a:p>
          <a:p>
            <a:pPr>
              <a:defRPr/>
            </a:pPr>
            <a:endParaRPr lang="en-US" sz="2000">
              <a:latin typeface="Times" charset="0"/>
              <a:ea typeface="ＭＳ Ｐゴシック" charset="0"/>
            </a:endParaRPr>
          </a:p>
          <a:p>
            <a:pPr>
              <a:defRPr/>
            </a:pPr>
            <a:r>
              <a:rPr lang="en-US" sz="2000">
                <a:latin typeface="Times" charset="0"/>
                <a:ea typeface="ＭＳ Ｐゴシック" charset="0"/>
              </a:rPr>
              <a:t>Amino acid sequences of marine Pitx1 and freshwater Pitx1 were identical</a:t>
            </a:r>
          </a:p>
          <a:p>
            <a:pPr>
              <a:defRPr/>
            </a:pPr>
            <a:endParaRPr lang="en-US" sz="2000">
              <a:latin typeface="Times" charset="0"/>
              <a:ea typeface="ＭＳ Ｐゴシック" charset="0"/>
            </a:endParaRPr>
          </a:p>
          <a:p>
            <a:pPr>
              <a:defRPr/>
            </a:pPr>
            <a:r>
              <a:rPr lang="en-US" sz="2000">
                <a:latin typeface="Times" charset="0"/>
                <a:ea typeface="ＭＳ Ｐゴシック" charset="0"/>
              </a:rPr>
              <a:t>Expression patterns were different</a:t>
            </a:r>
          </a:p>
          <a:p>
            <a:pPr>
              <a:defRPr/>
            </a:pPr>
            <a:endParaRPr lang="en-US" sz="2000">
              <a:latin typeface="Times" charset="0"/>
              <a:ea typeface="ＭＳ Ｐゴシック" charset="0"/>
            </a:endParaRPr>
          </a:p>
          <a:p>
            <a:pPr>
              <a:defRPr/>
            </a:pPr>
            <a:r>
              <a:rPr lang="en-US" sz="2000">
                <a:latin typeface="Times" charset="0"/>
                <a:ea typeface="ＭＳ Ｐゴシック" charset="0"/>
              </a:rPr>
              <a:t>Mutation in an enhancer element in freshwater species</a:t>
            </a:r>
            <a:endParaRPr lang="en-US">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descr="NRG-logo-poste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248400"/>
            <a:ext cx="1905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590550" y="5227638"/>
            <a:ext cx="784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GB" altLang="en-US" sz="1200">
                <a:latin typeface="Arial" panose="020B0604020202020204" pitchFamily="34" charset="0"/>
              </a:rPr>
              <a:t>Wray </a:t>
            </a:r>
            <a:r>
              <a:rPr lang="en-GB" altLang="en-US" sz="1200" i="1">
                <a:latin typeface="Arial" panose="020B0604020202020204" pitchFamily="34" charset="0"/>
              </a:rPr>
              <a:t>Nature Reviews Genetics</a:t>
            </a:r>
            <a:r>
              <a:rPr lang="en-GB" altLang="en-US" sz="1200">
                <a:latin typeface="Arial" panose="020B0604020202020204" pitchFamily="34" charset="0"/>
              </a:rPr>
              <a:t> </a:t>
            </a:r>
            <a:r>
              <a:rPr lang="en-GB" altLang="en-US" sz="1200" b="1">
                <a:latin typeface="Arial" panose="020B0604020202020204" pitchFamily="34" charset="0"/>
              </a:rPr>
              <a:t>8</a:t>
            </a:r>
            <a:r>
              <a:rPr lang="en-GB" altLang="en-US" sz="1200">
                <a:latin typeface="Arial" panose="020B0604020202020204" pitchFamily="34" charset="0"/>
              </a:rPr>
              <a:t>, 206</a:t>
            </a:r>
            <a:r>
              <a:rPr lang="en-GB" altLang="en-US" sz="1200">
                <a:latin typeface="Arial" panose="020B0604020202020204" pitchFamily="34" charset="0"/>
                <a:cs typeface="Arial" panose="020B0604020202020204" pitchFamily="34" charset="0"/>
              </a:rPr>
              <a:t>–</a:t>
            </a:r>
            <a:r>
              <a:rPr lang="en-GB" altLang="en-US" sz="1200">
                <a:latin typeface="Arial" panose="020B0604020202020204" pitchFamily="34" charset="0"/>
              </a:rPr>
              <a:t>216 (March 2007) | doi:10.1038/nrg2063</a:t>
            </a:r>
          </a:p>
        </p:txBody>
      </p:sp>
      <p:pic>
        <p:nvPicPr>
          <p:cNvPr id="25604" name="Picture 4" descr="D:\Leena\Slides\nrg\feb 10\nrg2063-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838200"/>
            <a:ext cx="4338637" cy="42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5"/>
          <p:cNvSpPr>
            <a:spLocks noChangeArrowheads="1"/>
          </p:cNvSpPr>
          <p:nvPr/>
        </p:nvSpPr>
        <p:spPr bwMode="auto">
          <a:xfrm>
            <a:off x="2095500" y="2012950"/>
            <a:ext cx="4953000" cy="2286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51206" name="Rectangle 6"/>
          <p:cNvSpPr>
            <a:spLocks noChangeArrowheads="1"/>
          </p:cNvSpPr>
          <p:nvPr/>
        </p:nvSpPr>
        <p:spPr bwMode="auto">
          <a:xfrm>
            <a:off x="2073275" y="3630613"/>
            <a:ext cx="4953000" cy="2286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51207" name="Rectangle 7"/>
          <p:cNvSpPr>
            <a:spLocks noChangeArrowheads="1"/>
          </p:cNvSpPr>
          <p:nvPr/>
        </p:nvSpPr>
        <p:spPr bwMode="auto">
          <a:xfrm>
            <a:off x="2095500" y="2360613"/>
            <a:ext cx="4953000" cy="228600"/>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51208" name="Text Box 8"/>
          <p:cNvSpPr txBox="1">
            <a:spLocks noChangeArrowheads="1"/>
          </p:cNvSpPr>
          <p:nvPr/>
        </p:nvSpPr>
        <p:spPr bwMode="auto">
          <a:xfrm>
            <a:off x="577850" y="258763"/>
            <a:ext cx="77676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charset="0"/>
                <a:ea typeface="ＭＳ Ｐゴシック" charset="0"/>
              </a:rPr>
              <a:t>Cis-regulatory mutations associated with a trait difference</a:t>
            </a:r>
          </a:p>
        </p:txBody>
      </p:sp>
      <p:sp>
        <p:nvSpPr>
          <p:cNvPr id="51209" name="Text Box 9"/>
          <p:cNvSpPr txBox="1">
            <a:spLocks noChangeArrowheads="1"/>
          </p:cNvSpPr>
          <p:nvPr/>
        </p:nvSpPr>
        <p:spPr bwMode="auto">
          <a:xfrm>
            <a:off x="6981825" y="2290763"/>
            <a:ext cx="2162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charset="0"/>
                <a:ea typeface="ＭＳ Ｐゴシック" charset="0"/>
              </a:rPr>
              <a:t>Lactose persistence</a:t>
            </a:r>
            <a:endParaRPr lang="en-US">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1026" descr="NRG-logo-poste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248400"/>
            <a:ext cx="1905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1027"/>
          <p:cNvSpPr txBox="1">
            <a:spLocks noChangeArrowheads="1"/>
          </p:cNvSpPr>
          <p:nvPr/>
        </p:nvSpPr>
        <p:spPr bwMode="auto">
          <a:xfrm>
            <a:off x="590550" y="5700713"/>
            <a:ext cx="7848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1pPr>
            <a:lvl2pPr marL="742950" indent="-28575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2pPr>
            <a:lvl3pPr marL="1143000" indent="-22860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3pPr>
            <a:lvl4pPr marL="1600200" indent="-22860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4pPr>
            <a:lvl5pPr marL="2057400" indent="-228600" defTabSz="828675">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n-GB" altLang="en-US" sz="1200">
                <a:latin typeface="Arial" panose="020B0604020202020204" pitchFamily="34" charset="0"/>
              </a:rPr>
              <a:t>Wray </a:t>
            </a:r>
            <a:r>
              <a:rPr lang="en-GB" altLang="en-US" sz="1200" i="1">
                <a:latin typeface="Arial" panose="020B0604020202020204" pitchFamily="34" charset="0"/>
              </a:rPr>
              <a:t>Nature Reviews Genetics</a:t>
            </a:r>
            <a:r>
              <a:rPr lang="en-GB" altLang="en-US" sz="1200">
                <a:latin typeface="Arial" panose="020B0604020202020204" pitchFamily="34" charset="0"/>
              </a:rPr>
              <a:t> </a:t>
            </a:r>
            <a:r>
              <a:rPr lang="en-GB" altLang="en-US" sz="1200" b="1">
                <a:latin typeface="Arial" panose="020B0604020202020204" pitchFamily="34" charset="0"/>
              </a:rPr>
              <a:t>8</a:t>
            </a:r>
            <a:r>
              <a:rPr lang="en-GB" altLang="en-US" sz="1200">
                <a:latin typeface="Arial" panose="020B0604020202020204" pitchFamily="34" charset="0"/>
              </a:rPr>
              <a:t>, 206</a:t>
            </a:r>
            <a:r>
              <a:rPr lang="en-GB" altLang="en-US" sz="1200">
                <a:latin typeface="Arial" panose="020B0604020202020204" pitchFamily="34" charset="0"/>
                <a:cs typeface="Arial" panose="020B0604020202020204" pitchFamily="34" charset="0"/>
              </a:rPr>
              <a:t>–</a:t>
            </a:r>
            <a:r>
              <a:rPr lang="en-GB" altLang="en-US" sz="1200">
                <a:latin typeface="Arial" panose="020B0604020202020204" pitchFamily="34" charset="0"/>
              </a:rPr>
              <a:t>216 (March 2007) | doi:10.1038/nrg2063</a:t>
            </a:r>
          </a:p>
        </p:txBody>
      </p:sp>
      <p:pic>
        <p:nvPicPr>
          <p:cNvPr id="27652" name="Picture 1028" descr="D:\Leena\Slides\nrg\feb 10\nrg2063-f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3590925"/>
            <a:ext cx="7462837"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029"/>
          <p:cNvSpPr>
            <a:spLocks noChangeArrowheads="1"/>
          </p:cNvSpPr>
          <p:nvPr/>
        </p:nvSpPr>
        <p:spPr bwMode="auto">
          <a:xfrm>
            <a:off x="527050" y="3149600"/>
            <a:ext cx="8089900" cy="1219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52230" name="Text Box 1030"/>
          <p:cNvSpPr txBox="1">
            <a:spLocks noChangeArrowheads="1"/>
          </p:cNvSpPr>
          <p:nvPr/>
        </p:nvSpPr>
        <p:spPr bwMode="auto">
          <a:xfrm>
            <a:off x="320675" y="1852613"/>
            <a:ext cx="8570913" cy="178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457200" indent="-457200">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defRPr/>
            </a:pPr>
            <a:r>
              <a:rPr lang="en-US" sz="2200" i="1" dirty="0" smtClean="0"/>
              <a:t>LCT</a:t>
            </a:r>
            <a:r>
              <a:rPr lang="en-US" sz="2200" dirty="0" smtClean="0"/>
              <a:t> gene encodes lactase - ability to digest lactose from milk</a:t>
            </a:r>
          </a:p>
          <a:p>
            <a:pPr>
              <a:buFontTx/>
              <a:buChar char="•"/>
              <a:defRPr/>
            </a:pPr>
            <a:endParaRPr lang="en-US" sz="2200" dirty="0" smtClean="0"/>
          </a:p>
          <a:p>
            <a:pPr>
              <a:buFontTx/>
              <a:buChar char="•"/>
              <a:defRPr/>
            </a:pPr>
            <a:r>
              <a:rPr lang="en-US" sz="2200" dirty="0" smtClean="0"/>
              <a:t>likely evolved in association with pastoralism (7,500 years ago)</a:t>
            </a:r>
          </a:p>
          <a:p>
            <a:pPr>
              <a:buFontTx/>
              <a:buChar char="•"/>
              <a:defRPr/>
            </a:pPr>
            <a:endParaRPr lang="en-US" sz="2200" dirty="0" smtClean="0"/>
          </a:p>
          <a:p>
            <a:pPr>
              <a:buFontTx/>
              <a:buChar char="•"/>
              <a:defRPr/>
            </a:pPr>
            <a:r>
              <a:rPr lang="en-US" sz="2200" dirty="0" smtClean="0"/>
              <a:t>mutations in </a:t>
            </a:r>
            <a:r>
              <a:rPr lang="en-US" sz="2200" dirty="0" err="1" smtClean="0"/>
              <a:t>cis</a:t>
            </a:r>
            <a:r>
              <a:rPr lang="en-US" sz="2200" dirty="0" smtClean="0"/>
              <a:t>-regulatory region increase expression of LCT in adult</a:t>
            </a:r>
            <a:endParaRPr lang="en-US" dirty="0" smtClean="0"/>
          </a:p>
        </p:txBody>
      </p:sp>
      <p:sp>
        <p:nvSpPr>
          <p:cNvPr id="52231" name="Text Box 1031"/>
          <p:cNvSpPr txBox="1">
            <a:spLocks noChangeArrowheads="1"/>
          </p:cNvSpPr>
          <p:nvPr/>
        </p:nvSpPr>
        <p:spPr bwMode="auto">
          <a:xfrm>
            <a:off x="704850" y="241300"/>
            <a:ext cx="8020050" cy="1230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dirty="0">
                <a:latin typeface="Times" charset="0"/>
                <a:ea typeface="ＭＳ Ｐゴシック" charset="0"/>
              </a:rPr>
              <a:t>Evolution Still in Humans?</a:t>
            </a:r>
          </a:p>
          <a:p>
            <a:pPr>
              <a:spcBef>
                <a:spcPct val="50000"/>
              </a:spcBef>
              <a:defRPr/>
            </a:pPr>
            <a:r>
              <a:rPr lang="en-US" sz="2800" b="1" dirty="0" err="1">
                <a:latin typeface="Times" charset="0"/>
                <a:ea typeface="ＭＳ Ｐゴシック" charset="0"/>
              </a:rPr>
              <a:t>Cis</a:t>
            </a:r>
            <a:r>
              <a:rPr lang="en-US" sz="2800" b="1" dirty="0">
                <a:latin typeface="Times" charset="0"/>
                <a:ea typeface="ＭＳ Ｐゴシック" charset="0"/>
              </a:rPr>
              <a:t>-regulatory mutations in human populations</a:t>
            </a:r>
            <a:endParaRPr lang="en-US" sz="2800" dirty="0">
              <a:latin typeface="Times" charset="0"/>
              <a:ea typeface="ＭＳ Ｐゴシック" charset="0"/>
            </a:endParaRPr>
          </a:p>
        </p:txBody>
      </p:sp>
      <p:sp>
        <p:nvSpPr>
          <p:cNvPr id="52232" name="Text Box 1032"/>
          <p:cNvSpPr txBox="1">
            <a:spLocks noChangeArrowheads="1"/>
          </p:cNvSpPr>
          <p:nvPr/>
        </p:nvSpPr>
        <p:spPr bwMode="auto">
          <a:xfrm>
            <a:off x="568325" y="4030663"/>
            <a:ext cx="35845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charset="0"/>
                <a:ea typeface="ＭＳ Ｐゴシック" charset="0"/>
              </a:rPr>
              <a:t>independently evolved four times</a:t>
            </a:r>
            <a:endParaRPr lang="en-US">
              <a:latin typeface="Times" charset="0"/>
              <a:ea typeface="ＭＳ Ｐゴシック" charset="0"/>
            </a:endParaRPr>
          </a:p>
        </p:txBody>
      </p:sp>
      <p:sp>
        <p:nvSpPr>
          <p:cNvPr id="52233" name="Line 1033"/>
          <p:cNvSpPr>
            <a:spLocks noChangeShapeType="1"/>
          </p:cNvSpPr>
          <p:nvPr/>
        </p:nvSpPr>
        <p:spPr bwMode="auto">
          <a:xfrm>
            <a:off x="1930400" y="4419600"/>
            <a:ext cx="215900" cy="33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04800"/>
            <a:ext cx="7772400" cy="1143000"/>
          </a:xfrm>
        </p:spPr>
        <p:txBody>
          <a:bodyPr/>
          <a:lstStyle/>
          <a:p>
            <a:pPr>
              <a:defRPr/>
            </a:pPr>
            <a:r>
              <a:rPr lang="en-US" dirty="0" smtClean="0">
                <a:ea typeface="+mj-ea"/>
              </a:rPr>
              <a:t>Evolution still in humans?</a:t>
            </a:r>
            <a:endParaRPr lang="en-US" dirty="0">
              <a:ea typeface="+mj-ea"/>
            </a:endParaRPr>
          </a:p>
        </p:txBody>
      </p:sp>
      <p:sp>
        <p:nvSpPr>
          <p:cNvPr id="28674" name="TextBox 3"/>
          <p:cNvSpPr txBox="1">
            <a:spLocks noChangeArrowheads="1"/>
          </p:cNvSpPr>
          <p:nvPr/>
        </p:nvSpPr>
        <p:spPr bwMode="auto">
          <a:xfrm>
            <a:off x="533400" y="1358900"/>
            <a:ext cx="7251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NY Times – Science Section</a:t>
            </a:r>
          </a:p>
          <a:p>
            <a:r>
              <a:rPr lang="en-US" altLang="en-US" b="1"/>
              <a:t>Scientists Cite Fastest Case of Human Evolution</a:t>
            </a:r>
          </a:p>
          <a:p>
            <a:r>
              <a:rPr lang="en-US" altLang="en-US" sz="1600"/>
              <a:t>JULY 1, 2010 </a:t>
            </a:r>
          </a:p>
        </p:txBody>
      </p:sp>
      <p:sp>
        <p:nvSpPr>
          <p:cNvPr id="28675" name="TextBox 7"/>
          <p:cNvSpPr txBox="1">
            <a:spLocks noChangeArrowheads="1"/>
          </p:cNvSpPr>
          <p:nvPr/>
        </p:nvSpPr>
        <p:spPr bwMode="auto">
          <a:xfrm>
            <a:off x="469900" y="2540000"/>
            <a:ext cx="8001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800" dirty="0"/>
              <a:t>Comparing the genomes of Tibetans and Han Chinese, the majority ethnic group in China, the biologists found that at least 30 genes had undergone evolutionary change in the Tibetans as they adapted to life on the high plateau.  </a:t>
            </a:r>
          </a:p>
          <a:p>
            <a:endParaRPr lang="en-US" altLang="en-US" sz="1800" dirty="0"/>
          </a:p>
          <a:p>
            <a:r>
              <a:rPr lang="en-US" altLang="en-US" sz="1800" dirty="0"/>
              <a:t>3,000 years (but could be more like 7-10K)</a:t>
            </a:r>
          </a:p>
          <a:p>
            <a:endParaRPr lang="en-US" altLang="en-US" sz="1800" dirty="0"/>
          </a:p>
          <a:p>
            <a:r>
              <a:rPr lang="en-US" altLang="en-US" sz="1800" dirty="0"/>
              <a:t>Hypoxia-inducible factor 2-alpha, or HIF2a. - Tibetans with the favored version have fewer red blood cells and hence less hemoglobin in their blood.</a:t>
            </a:r>
          </a:p>
          <a:p>
            <a:endParaRPr lang="en-US" altLang="en-US" sz="1800" dirty="0"/>
          </a:p>
          <a:p>
            <a:r>
              <a:rPr lang="en-US" altLang="en-US" sz="1800" dirty="0"/>
              <a:t>The finding explains why Tibetans do not get mountain sickness but raises the question of how they compensate for the lack of oxygen if not by making extra red blood cells</a:t>
            </a:r>
          </a:p>
          <a:p>
            <a:endParaRPr lang="en-US" altLang="en-US" sz="1800" dirty="0"/>
          </a:p>
          <a:p>
            <a:r>
              <a:rPr lang="en-US" altLang="en-US" sz="1800" dirty="0"/>
              <a:t>http://nyti.ms/1HsLHYu</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Evolution still in humans?</a:t>
            </a:r>
            <a:endParaRPr lang="en-US" dirty="0">
              <a:ea typeface="+mj-ea"/>
            </a:endParaRPr>
          </a:p>
        </p:txBody>
      </p:sp>
      <p:sp>
        <p:nvSpPr>
          <p:cNvPr id="29698" name="TextBox 2"/>
          <p:cNvSpPr txBox="1">
            <a:spLocks noChangeArrowheads="1"/>
          </p:cNvSpPr>
          <p:nvPr/>
        </p:nvSpPr>
        <p:spPr bwMode="auto">
          <a:xfrm>
            <a:off x="368300" y="2971800"/>
            <a:ext cx="3100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http://nyti.ms/19eHixM</a:t>
            </a:r>
          </a:p>
        </p:txBody>
      </p:sp>
      <p:sp>
        <p:nvSpPr>
          <p:cNvPr id="29699" name="TextBox 3"/>
          <p:cNvSpPr txBox="1">
            <a:spLocks noChangeArrowheads="1"/>
          </p:cNvSpPr>
          <p:nvPr/>
        </p:nvSpPr>
        <p:spPr bwMode="auto">
          <a:xfrm>
            <a:off x="571500" y="1714500"/>
            <a:ext cx="7251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Science Times  - NY Times</a:t>
            </a:r>
          </a:p>
          <a:p>
            <a:r>
              <a:rPr lang="en-US" altLang="en-US" b="1"/>
              <a:t>An Unlikely Driver of Evolution: Arsenic</a:t>
            </a:r>
          </a:p>
          <a:p>
            <a:r>
              <a:rPr lang="en-US" altLang="en-US" sz="1800"/>
              <a:t>MARCH 12, 2015 </a:t>
            </a:r>
          </a:p>
        </p:txBody>
      </p:sp>
      <p:pic>
        <p:nvPicPr>
          <p:cNvPr id="2970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84600" y="2984500"/>
            <a:ext cx="50673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5"/>
          <p:cNvSpPr txBox="1">
            <a:spLocks noChangeArrowheads="1"/>
          </p:cNvSpPr>
          <p:nvPr/>
        </p:nvSpPr>
        <p:spPr bwMode="auto">
          <a:xfrm>
            <a:off x="317500" y="37846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800"/>
              <a:t>Atacama Desert straddles the Andes Mountains, reaching into parts of Chile, Peru, Bolivia and Argentina. </a:t>
            </a:r>
          </a:p>
        </p:txBody>
      </p:sp>
      <p:sp>
        <p:nvSpPr>
          <p:cNvPr id="29702" name="TextBox 6"/>
          <p:cNvSpPr txBox="1">
            <a:spLocks noChangeArrowheads="1"/>
          </p:cNvSpPr>
          <p:nvPr/>
        </p:nvSpPr>
        <p:spPr bwMode="auto">
          <a:xfrm>
            <a:off x="444500" y="5892800"/>
            <a:ext cx="7683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800"/>
              <a:t>The people who carried the protective mutation were able to detoxify the arsenic faster, perhaps by making extra copies of the AS3MT enzyme. AS3MT is a liver enzyme that helps detoxify.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ea typeface="+mj-ea"/>
                <a:cs typeface="+mj-cs"/>
              </a:rPr>
              <a:t>Mechanisms of Macroevolutionary Change</a:t>
            </a:r>
          </a:p>
        </p:txBody>
      </p:sp>
      <p:sp>
        <p:nvSpPr>
          <p:cNvPr id="14339" name="Text Box 3"/>
          <p:cNvSpPr txBox="1">
            <a:spLocks noChangeArrowheads="1"/>
          </p:cNvSpPr>
          <p:nvPr/>
        </p:nvSpPr>
        <p:spPr bwMode="auto">
          <a:xfrm>
            <a:off x="3910013" y="3448050"/>
            <a:ext cx="4605337"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Heterotopy - change in the location</a:t>
            </a:r>
          </a:p>
          <a:p>
            <a:pPr>
              <a:defRPr/>
            </a:pPr>
            <a:endParaRPr lang="en-US">
              <a:latin typeface="Times" charset="0"/>
              <a:ea typeface="ＭＳ Ｐゴシック" charset="0"/>
            </a:endParaRPr>
          </a:p>
          <a:p>
            <a:pPr>
              <a:defRPr/>
            </a:pPr>
            <a:r>
              <a:rPr lang="en-US">
                <a:latin typeface="Times" charset="0"/>
                <a:ea typeface="ＭＳ Ｐゴシック" charset="0"/>
              </a:rPr>
              <a:t>Heterochrony - change in the timing</a:t>
            </a:r>
          </a:p>
          <a:p>
            <a:pPr>
              <a:defRPr/>
            </a:pPr>
            <a:endParaRPr lang="en-US">
              <a:latin typeface="Times" charset="0"/>
              <a:ea typeface="ＭＳ Ｐゴシック" charset="0"/>
            </a:endParaRPr>
          </a:p>
          <a:p>
            <a:pPr>
              <a:defRPr/>
            </a:pPr>
            <a:r>
              <a:rPr lang="en-US">
                <a:latin typeface="Times" charset="0"/>
                <a:ea typeface="ＭＳ Ｐゴシック" charset="0"/>
              </a:rPr>
              <a:t>Heterometry - change in the amount</a:t>
            </a:r>
          </a:p>
          <a:p>
            <a:pPr>
              <a:defRPr/>
            </a:pPr>
            <a:endParaRPr lang="en-US">
              <a:latin typeface="Times" charset="0"/>
              <a:ea typeface="ＭＳ Ｐゴシック" charset="0"/>
            </a:endParaRPr>
          </a:p>
          <a:p>
            <a:pPr>
              <a:defRPr/>
            </a:pPr>
            <a:r>
              <a:rPr lang="en-US">
                <a:latin typeface="Times" charset="0"/>
                <a:ea typeface="ＭＳ Ｐゴシック" charset="0"/>
              </a:rPr>
              <a:t>Heterotypy - change in the kind</a:t>
            </a:r>
          </a:p>
        </p:txBody>
      </p:sp>
      <p:sp>
        <p:nvSpPr>
          <p:cNvPr id="14340" name="Text Box 4"/>
          <p:cNvSpPr txBox="1">
            <a:spLocks noChangeArrowheads="1"/>
          </p:cNvSpPr>
          <p:nvPr/>
        </p:nvSpPr>
        <p:spPr bwMode="auto">
          <a:xfrm>
            <a:off x="2514600" y="2609850"/>
            <a:ext cx="3698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Changes in gene expression</a:t>
            </a:r>
          </a:p>
        </p:txBody>
      </p:sp>
      <p:pic>
        <p:nvPicPr>
          <p:cNvPr id="31748" name="Picture 5" descr="devo.jpg                                                       0003579Eseuss                          BCDA99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505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752600" y="6172200"/>
            <a:ext cx="746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charset="0"/>
                <a:ea typeface="ＭＳ Ｐゴシック" charset="0"/>
              </a:rPr>
              <a:t>DEVO</a:t>
            </a:r>
            <a:endParaRPr lang="en-US">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1143000"/>
          </a:xfrm>
        </p:spPr>
        <p:txBody>
          <a:bodyPr/>
          <a:lstStyle/>
          <a:p>
            <a:pPr eaLnBrk="1" hangingPunct="1">
              <a:defRPr/>
            </a:pPr>
            <a:r>
              <a:rPr lang="en-US" smtClean="0">
                <a:ea typeface="+mj-ea"/>
                <a:cs typeface="+mj-cs"/>
              </a:rPr>
              <a:t>Heterotopy</a:t>
            </a:r>
          </a:p>
        </p:txBody>
      </p:sp>
      <p:sp>
        <p:nvSpPr>
          <p:cNvPr id="15363" name="Text Box 3"/>
          <p:cNvSpPr txBox="1">
            <a:spLocks noChangeArrowheads="1"/>
          </p:cNvSpPr>
          <p:nvPr/>
        </p:nvSpPr>
        <p:spPr bwMode="auto">
          <a:xfrm>
            <a:off x="228600" y="1371600"/>
            <a:ext cx="5291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Change in the location of gene expression</a:t>
            </a:r>
          </a:p>
        </p:txBody>
      </p:sp>
      <p:pic>
        <p:nvPicPr>
          <p:cNvPr id="32771" name="Picture 4" descr="DevBio8e-Fig-23-08-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8288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457200" y="2470150"/>
            <a:ext cx="2682875" cy="191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Gremlin gene - inhibitor of BMP</a:t>
            </a:r>
          </a:p>
          <a:p>
            <a:pPr>
              <a:defRPr/>
            </a:pPr>
            <a:endParaRPr lang="en-US">
              <a:latin typeface="Times" charset="0"/>
              <a:ea typeface="ＭＳ Ｐゴシック" charset="0"/>
            </a:endParaRPr>
          </a:p>
          <a:p>
            <a:pPr>
              <a:defRPr/>
            </a:pPr>
            <a:r>
              <a:rPr lang="en-US">
                <a:latin typeface="Times" charset="0"/>
                <a:ea typeface="ＭＳ Ｐゴシック" charset="0"/>
              </a:rPr>
              <a:t>BMP initiates apoptosis</a:t>
            </a:r>
          </a:p>
        </p:txBody>
      </p:sp>
      <p:sp>
        <p:nvSpPr>
          <p:cNvPr id="15366" name="Text Box 6"/>
          <p:cNvSpPr txBox="1">
            <a:spLocks noChangeArrowheads="1"/>
          </p:cNvSpPr>
          <p:nvPr/>
        </p:nvSpPr>
        <p:spPr bwMode="auto">
          <a:xfrm>
            <a:off x="457200" y="5867400"/>
            <a:ext cx="739016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location of gremlin gene expression alters structure of foot</a:t>
            </a:r>
          </a:p>
          <a:p>
            <a:pPr>
              <a:defRPr/>
            </a:pPr>
            <a:r>
              <a:rPr lang="en-US" dirty="0">
                <a:latin typeface="Times" charset="0"/>
                <a:ea typeface="ＭＳ Ｐゴシック" charset="0"/>
              </a:rPr>
              <a:t>Gilbert </a:t>
            </a:r>
            <a:r>
              <a:rPr lang="en-US" dirty="0" smtClean="0">
                <a:latin typeface="Times" charset="0"/>
                <a:ea typeface="ＭＳ Ｐゴシック" charset="0"/>
              </a:rPr>
              <a:t>p650 Ch19 – edition 11.</a:t>
            </a:r>
            <a:endParaRPr lang="en-US" dirty="0">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152400"/>
            <a:ext cx="7772400" cy="1143000"/>
          </a:xfrm>
        </p:spPr>
        <p:txBody>
          <a:bodyPr/>
          <a:lstStyle/>
          <a:p>
            <a:pPr eaLnBrk="1" hangingPunct="1">
              <a:defRPr/>
            </a:pPr>
            <a:r>
              <a:rPr lang="en-US" smtClean="0">
                <a:ea typeface="+mj-ea"/>
                <a:cs typeface="+mj-cs"/>
              </a:rPr>
              <a:t>Chick foot development</a:t>
            </a:r>
          </a:p>
        </p:txBody>
      </p:sp>
      <p:sp>
        <p:nvSpPr>
          <p:cNvPr id="22533" name="Text Box 1029"/>
          <p:cNvSpPr txBox="1">
            <a:spLocks noChangeArrowheads="1"/>
          </p:cNvSpPr>
          <p:nvPr/>
        </p:nvSpPr>
        <p:spPr bwMode="auto">
          <a:xfrm>
            <a:off x="152400" y="1828800"/>
            <a:ext cx="3276600"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charset="0"/>
                <a:ea typeface="ＭＳ Ｐゴシック" charset="0"/>
              </a:defRPr>
            </a:lvl1pPr>
            <a:lvl2pPr marL="1649413">
              <a:defRPr sz="2400">
                <a:solidFill>
                  <a:schemeClr val="tx1"/>
                </a:solidFill>
                <a:latin typeface="Times" charset="0"/>
                <a:ea typeface="ＭＳ Ｐゴシック" charset="0"/>
              </a:defRPr>
            </a:lvl2pPr>
            <a:lvl3pPr marL="1763713">
              <a:defRPr sz="2400">
                <a:solidFill>
                  <a:schemeClr val="tx1"/>
                </a:solidFill>
                <a:latin typeface="Times" charset="0"/>
                <a:ea typeface="ＭＳ Ｐゴシック" charset="0"/>
              </a:defRPr>
            </a:lvl3pPr>
            <a:lvl4pPr marL="1878013">
              <a:defRPr sz="2400">
                <a:solidFill>
                  <a:schemeClr val="tx1"/>
                </a:solidFill>
                <a:latin typeface="Times" charset="0"/>
                <a:ea typeface="ＭＳ Ｐゴシック" charset="0"/>
              </a:defRPr>
            </a:lvl4pPr>
            <a:lvl5pPr marL="1992313">
              <a:defRPr sz="2400">
                <a:solidFill>
                  <a:schemeClr val="tx1"/>
                </a:solidFill>
                <a:latin typeface="Times" charset="0"/>
                <a:ea typeface="ＭＳ Ｐゴシック" charset="0"/>
              </a:defRPr>
            </a:lvl5pPr>
            <a:lvl6pPr marL="2449513" eaLnBrk="0" fontAlgn="base" hangingPunct="0">
              <a:spcBef>
                <a:spcPct val="0"/>
              </a:spcBef>
              <a:spcAft>
                <a:spcPct val="0"/>
              </a:spcAft>
              <a:defRPr sz="2400">
                <a:solidFill>
                  <a:schemeClr val="tx1"/>
                </a:solidFill>
                <a:latin typeface="Times" charset="0"/>
                <a:ea typeface="ＭＳ Ｐゴシック" charset="0"/>
              </a:defRPr>
            </a:lvl6pPr>
            <a:lvl7pPr marL="2906713" eaLnBrk="0" fontAlgn="base" hangingPunct="0">
              <a:spcBef>
                <a:spcPct val="0"/>
              </a:spcBef>
              <a:spcAft>
                <a:spcPct val="0"/>
              </a:spcAft>
              <a:defRPr sz="2400">
                <a:solidFill>
                  <a:schemeClr val="tx1"/>
                </a:solidFill>
                <a:latin typeface="Times" charset="0"/>
                <a:ea typeface="ＭＳ Ｐゴシック" charset="0"/>
              </a:defRPr>
            </a:lvl7pPr>
            <a:lvl8pPr marL="3363913" eaLnBrk="0" fontAlgn="base" hangingPunct="0">
              <a:spcBef>
                <a:spcPct val="0"/>
              </a:spcBef>
              <a:spcAft>
                <a:spcPct val="0"/>
              </a:spcAft>
              <a:defRPr sz="2400">
                <a:solidFill>
                  <a:schemeClr val="tx1"/>
                </a:solidFill>
                <a:latin typeface="Times" charset="0"/>
                <a:ea typeface="ＭＳ Ｐゴシック" charset="0"/>
              </a:defRPr>
            </a:lvl8pPr>
            <a:lvl9pPr marL="3821113" eaLnBrk="0" fontAlgn="base" hangingPunct="0">
              <a:spcBef>
                <a:spcPct val="0"/>
              </a:spcBef>
              <a:spcAft>
                <a:spcPct val="0"/>
              </a:spcAft>
              <a:defRPr sz="2400">
                <a:solidFill>
                  <a:schemeClr val="tx1"/>
                </a:solidFill>
                <a:latin typeface="Times" charset="0"/>
                <a:ea typeface="ＭＳ Ｐゴシック" charset="0"/>
              </a:defRPr>
            </a:lvl9pPr>
          </a:lstStyle>
          <a:p>
            <a:pPr>
              <a:defRPr/>
            </a:pPr>
            <a:endParaRPr lang="en-US" smtClean="0"/>
          </a:p>
          <a:p>
            <a:pPr>
              <a:defRPr/>
            </a:pPr>
            <a:endParaRPr lang="en-US" smtClean="0"/>
          </a:p>
          <a:p>
            <a:pPr>
              <a:defRPr/>
            </a:pPr>
            <a:r>
              <a:rPr lang="en-US" smtClean="0"/>
              <a:t>soak beads in Germlin protein</a:t>
            </a:r>
          </a:p>
          <a:p>
            <a:pPr>
              <a:defRPr/>
            </a:pPr>
            <a:endParaRPr lang="en-US" smtClean="0"/>
          </a:p>
          <a:p>
            <a:pPr>
              <a:defRPr/>
            </a:pPr>
            <a:r>
              <a:rPr lang="en-US" smtClean="0"/>
              <a:t>place beads between toes of developing chicken</a:t>
            </a:r>
          </a:p>
          <a:p>
            <a:pPr>
              <a:defRPr/>
            </a:pPr>
            <a:endParaRPr lang="en-US" smtClean="0"/>
          </a:p>
          <a:p>
            <a:pPr>
              <a:defRPr/>
            </a:pPr>
            <a:r>
              <a:rPr lang="en-US" smtClean="0"/>
              <a:t>webbing is maintained</a:t>
            </a:r>
          </a:p>
        </p:txBody>
      </p:sp>
      <p:pic>
        <p:nvPicPr>
          <p:cNvPr id="33795" name="Picture 1031" descr="DevBio8e-Fig-16-25-0.jpg                                       00000ACB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00200"/>
            <a:ext cx="5272088"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032"/>
          <p:cNvSpPr txBox="1">
            <a:spLocks noChangeArrowheads="1"/>
          </p:cNvSpPr>
          <p:nvPr/>
        </p:nvSpPr>
        <p:spPr bwMode="auto">
          <a:xfrm>
            <a:off x="3886200" y="5334000"/>
            <a:ext cx="2286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atin typeface="Times" charset="0"/>
                <a:ea typeface="ＭＳ Ｐゴシック" charset="0"/>
              </a:rPr>
              <a:t>negative control beads</a:t>
            </a:r>
          </a:p>
        </p:txBody>
      </p:sp>
      <p:sp>
        <p:nvSpPr>
          <p:cNvPr id="22537" name="Text Box 1033"/>
          <p:cNvSpPr txBox="1">
            <a:spLocks noChangeArrowheads="1"/>
          </p:cNvSpPr>
          <p:nvPr/>
        </p:nvSpPr>
        <p:spPr bwMode="auto">
          <a:xfrm>
            <a:off x="6172200" y="5334000"/>
            <a:ext cx="2314575" cy="82232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atin typeface="Times" charset="0"/>
                <a:ea typeface="ＭＳ Ｐゴシック" charset="0"/>
              </a:rPr>
              <a:t>gremlin-soaked beads</a:t>
            </a:r>
          </a:p>
        </p:txBody>
      </p:sp>
      <p:sp>
        <p:nvSpPr>
          <p:cNvPr id="22538" name="Text Box 1034"/>
          <p:cNvSpPr txBox="1">
            <a:spLocks noChangeArrowheads="1"/>
          </p:cNvSpPr>
          <p:nvPr/>
        </p:nvSpPr>
        <p:spPr bwMode="auto">
          <a:xfrm>
            <a:off x="288925" y="1355725"/>
            <a:ext cx="73199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latin typeface="Times" charset="0"/>
                <a:ea typeface="ＭＳ Ｐゴシック" charset="0"/>
              </a:rPr>
              <a:t>Experimental manipulation on developing chicken foot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58800"/>
            <a:ext cx="7848600" cy="741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050" name="Rectangle 2"/>
          <p:cNvSpPr>
            <a:spLocks noGrp="1" noChangeArrowheads="1"/>
          </p:cNvSpPr>
          <p:nvPr>
            <p:ph type="title"/>
          </p:nvPr>
        </p:nvSpPr>
        <p:spPr>
          <a:xfrm>
            <a:off x="685800" y="228600"/>
            <a:ext cx="7772400" cy="1143000"/>
          </a:xfrm>
        </p:spPr>
        <p:txBody>
          <a:bodyPr/>
          <a:lstStyle/>
          <a:p>
            <a:pPr eaLnBrk="1" hangingPunct="1">
              <a:defRPr/>
            </a:pPr>
            <a:r>
              <a:rPr lang="en-US" sz="3600" b="1" smtClean="0">
                <a:solidFill>
                  <a:schemeClr val="bg1"/>
                </a:solidFill>
                <a:ea typeface="+mj-ea"/>
                <a:cs typeface="+mj-cs"/>
              </a:rPr>
              <a:t>Developmental Mechanisms of Evolutionary Change</a:t>
            </a:r>
            <a:endParaRPr lang="en-US" smtClean="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8" descr="DevBio9e-Fig-19-07-0.jpg                                       008627DA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729" y="-383507"/>
            <a:ext cx="9235895" cy="693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403690" y="200526"/>
            <a:ext cx="6353916" cy="3216442"/>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80898" name="Rectangle 1026"/>
          <p:cNvSpPr>
            <a:spLocks noGrp="1" noChangeArrowheads="1"/>
          </p:cNvSpPr>
          <p:nvPr>
            <p:ph type="title"/>
          </p:nvPr>
        </p:nvSpPr>
        <p:spPr>
          <a:xfrm>
            <a:off x="685800" y="200526"/>
            <a:ext cx="7772400" cy="1143000"/>
          </a:xfrm>
        </p:spPr>
        <p:txBody>
          <a:bodyPr/>
          <a:lstStyle/>
          <a:p>
            <a:pPr eaLnBrk="1" hangingPunct="1">
              <a:defRPr/>
            </a:pPr>
            <a:r>
              <a:rPr lang="en-US" dirty="0" smtClean="0">
                <a:ea typeface="+mj-ea"/>
                <a:cs typeface="+mj-cs"/>
              </a:rPr>
              <a:t>Heterotopy - snake limb loss</a:t>
            </a:r>
          </a:p>
        </p:txBody>
      </p:sp>
      <p:sp>
        <p:nvSpPr>
          <p:cNvPr id="2" name="TextBox 1"/>
          <p:cNvSpPr txBox="1"/>
          <p:nvPr/>
        </p:nvSpPr>
        <p:spPr>
          <a:xfrm>
            <a:off x="1118936" y="1343526"/>
            <a:ext cx="3819646" cy="4524315"/>
          </a:xfrm>
          <a:prstGeom prst="rect">
            <a:avLst/>
          </a:prstGeom>
          <a:noFill/>
        </p:spPr>
        <p:txBody>
          <a:bodyPr wrap="square" rtlCol="0">
            <a:spAutoFit/>
          </a:bodyPr>
          <a:lstStyle/>
          <a:p>
            <a:r>
              <a:rPr lang="en-US" dirty="0" smtClean="0"/>
              <a:t>Forelimb is placed anterior to a HOXC6 only region</a:t>
            </a:r>
          </a:p>
          <a:p>
            <a:endParaRPr lang="en-US" dirty="0"/>
          </a:p>
          <a:p>
            <a:r>
              <a:rPr lang="en-US" dirty="0" smtClean="0"/>
              <a:t>In snakes Hox6 and Hox8 always overlap and specify thoracic segments (ribs)</a:t>
            </a:r>
          </a:p>
          <a:p>
            <a:endParaRPr lang="en-US" dirty="0"/>
          </a:p>
          <a:p>
            <a:r>
              <a:rPr lang="en-US" dirty="0" smtClean="0"/>
              <a:t>Hind limb reduction is a different mechanism – Loss of AER (apical ectodermal ridge) the growing tip of the limb bud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ea typeface="+mj-ea"/>
                <a:cs typeface="+mj-cs"/>
              </a:rPr>
              <a:t>Mechanisms of Macroevolutionary Change</a:t>
            </a:r>
          </a:p>
        </p:txBody>
      </p:sp>
      <p:sp>
        <p:nvSpPr>
          <p:cNvPr id="14339" name="Text Box 3"/>
          <p:cNvSpPr txBox="1">
            <a:spLocks noChangeArrowheads="1"/>
          </p:cNvSpPr>
          <p:nvPr/>
        </p:nvSpPr>
        <p:spPr bwMode="auto">
          <a:xfrm>
            <a:off x="3910013" y="3448050"/>
            <a:ext cx="4932825"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Heterotopy - change in the location</a:t>
            </a:r>
          </a:p>
          <a:p>
            <a:pPr>
              <a:defRPr/>
            </a:pPr>
            <a:endParaRPr lang="en-US" dirty="0">
              <a:latin typeface="Times" charset="0"/>
              <a:ea typeface="ＭＳ Ｐゴシック" charset="0"/>
            </a:endParaRPr>
          </a:p>
          <a:p>
            <a:pPr>
              <a:defRPr/>
            </a:pPr>
            <a:r>
              <a:rPr lang="en-US" b="1" dirty="0">
                <a:latin typeface="Times" charset="0"/>
                <a:ea typeface="ＭＳ Ｐゴシック" charset="0"/>
              </a:rPr>
              <a:t>Heterochrony - change in the timing</a:t>
            </a:r>
          </a:p>
          <a:p>
            <a:pPr>
              <a:defRPr/>
            </a:pPr>
            <a:endParaRPr lang="en-US" b="1" dirty="0">
              <a:latin typeface="Times" charset="0"/>
              <a:ea typeface="ＭＳ Ｐゴシック" charset="0"/>
            </a:endParaRPr>
          </a:p>
          <a:p>
            <a:pPr>
              <a:defRPr/>
            </a:pPr>
            <a:r>
              <a:rPr lang="en-US" dirty="0" err="1">
                <a:latin typeface="Times" charset="0"/>
                <a:ea typeface="ＭＳ Ｐゴシック" charset="0"/>
              </a:rPr>
              <a:t>Heterometry</a:t>
            </a:r>
            <a:r>
              <a:rPr lang="en-US" dirty="0">
                <a:latin typeface="Times" charset="0"/>
                <a:ea typeface="ＭＳ Ｐゴシック" charset="0"/>
              </a:rPr>
              <a:t> - change in the amount</a:t>
            </a:r>
          </a:p>
          <a:p>
            <a:pPr>
              <a:defRPr/>
            </a:pPr>
            <a:endParaRPr lang="en-US" dirty="0">
              <a:latin typeface="Times" charset="0"/>
              <a:ea typeface="ＭＳ Ｐゴシック" charset="0"/>
            </a:endParaRPr>
          </a:p>
          <a:p>
            <a:pPr>
              <a:defRPr/>
            </a:pPr>
            <a:r>
              <a:rPr lang="en-US" dirty="0" err="1">
                <a:latin typeface="Times" charset="0"/>
                <a:ea typeface="ＭＳ Ｐゴシック" charset="0"/>
              </a:rPr>
              <a:t>Heterotypy</a:t>
            </a:r>
            <a:r>
              <a:rPr lang="en-US" dirty="0">
                <a:latin typeface="Times" charset="0"/>
                <a:ea typeface="ＭＳ Ｐゴシック" charset="0"/>
              </a:rPr>
              <a:t> - change in the kind</a:t>
            </a:r>
          </a:p>
        </p:txBody>
      </p:sp>
      <p:sp>
        <p:nvSpPr>
          <p:cNvPr id="14340" name="Text Box 4"/>
          <p:cNvSpPr txBox="1">
            <a:spLocks noChangeArrowheads="1"/>
          </p:cNvSpPr>
          <p:nvPr/>
        </p:nvSpPr>
        <p:spPr bwMode="auto">
          <a:xfrm>
            <a:off x="2514600" y="2609850"/>
            <a:ext cx="3698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Changes in gene expression</a:t>
            </a:r>
          </a:p>
        </p:txBody>
      </p:sp>
      <p:pic>
        <p:nvPicPr>
          <p:cNvPr id="31748" name="Picture 5" descr="devo.jpg                                                       0003579Eseuss                          BCDA99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505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752600" y="6172200"/>
            <a:ext cx="746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charset="0"/>
                <a:ea typeface="ＭＳ Ｐゴシック" charset="0"/>
              </a:rPr>
              <a:t>DEVO</a:t>
            </a:r>
            <a:endParaRPr lang="en-US">
              <a:latin typeface="Times" charset="0"/>
              <a:ea typeface="ＭＳ Ｐゴシック" charset="0"/>
            </a:endParaRPr>
          </a:p>
        </p:txBody>
      </p:sp>
    </p:spTree>
    <p:extLst>
      <p:ext uri="{BB962C8B-B14F-4D97-AF65-F5344CB8AC3E}">
        <p14:creationId xmlns:p14="http://schemas.microsoft.com/office/powerpoint/2010/main" val="800420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7927" y="37227"/>
            <a:ext cx="7772400" cy="1143000"/>
          </a:xfrm>
        </p:spPr>
        <p:txBody>
          <a:bodyPr/>
          <a:lstStyle/>
          <a:p>
            <a:pPr eaLnBrk="1" hangingPunct="1">
              <a:defRPr/>
            </a:pPr>
            <a:r>
              <a:rPr lang="en-US" dirty="0" smtClean="0">
                <a:ea typeface="+mj-ea"/>
                <a:cs typeface="+mj-cs"/>
              </a:rPr>
              <a:t>Heterochrony</a:t>
            </a:r>
          </a:p>
        </p:txBody>
      </p:sp>
      <p:sp>
        <p:nvSpPr>
          <p:cNvPr id="16393" name="Text Box 9"/>
          <p:cNvSpPr txBox="1">
            <a:spLocks noChangeArrowheads="1"/>
          </p:cNvSpPr>
          <p:nvPr/>
        </p:nvSpPr>
        <p:spPr bwMode="auto">
          <a:xfrm>
            <a:off x="2386153" y="951627"/>
            <a:ext cx="50371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change in the timing of gene expression</a:t>
            </a:r>
          </a:p>
        </p:txBody>
      </p:sp>
      <p:pic>
        <p:nvPicPr>
          <p:cNvPr id="35843" name="Picture 10" descr="DevBio9e-Fig-19-08-0.jpg                                       008627DA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8884" y="1892300"/>
            <a:ext cx="6110287"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 Box 11"/>
          <p:cNvSpPr txBox="1">
            <a:spLocks noChangeArrowheads="1"/>
          </p:cNvSpPr>
          <p:nvPr/>
        </p:nvSpPr>
        <p:spPr bwMode="auto">
          <a:xfrm>
            <a:off x="239249" y="1663700"/>
            <a:ext cx="4656841"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latin typeface="Times" charset="0"/>
                <a:ea typeface="ＭＳ Ｐゴシック" charset="0"/>
              </a:rPr>
              <a:t>Duration of </a:t>
            </a:r>
            <a:r>
              <a:rPr lang="en-US" dirty="0" smtClean="0">
                <a:latin typeface="Times" charset="0"/>
                <a:ea typeface="ＭＳ Ｐゴシック" charset="0"/>
              </a:rPr>
              <a:t>Apical ectodermal ridge (AER) </a:t>
            </a:r>
            <a:r>
              <a:rPr lang="en-US" dirty="0">
                <a:latin typeface="Times" charset="0"/>
                <a:ea typeface="ＭＳ Ｐゴシック" charset="0"/>
              </a:rPr>
              <a:t>and its secretion of </a:t>
            </a:r>
            <a:r>
              <a:rPr lang="en-US" dirty="0" smtClean="0">
                <a:latin typeface="Times" charset="0"/>
                <a:ea typeface="ＭＳ Ｐゴシック" charset="0"/>
              </a:rPr>
              <a:t>FGF8</a:t>
            </a:r>
          </a:p>
          <a:p>
            <a:pPr>
              <a:defRPr/>
            </a:pPr>
            <a:endParaRPr lang="en-US" dirty="0">
              <a:latin typeface="Times" charset="0"/>
              <a:ea typeface="ＭＳ Ｐゴシック" charset="0"/>
            </a:endParaRPr>
          </a:p>
          <a:p>
            <a:pPr>
              <a:defRPr/>
            </a:pPr>
            <a:r>
              <a:rPr lang="en-US" dirty="0" smtClean="0">
                <a:latin typeface="Times" charset="0"/>
                <a:ea typeface="ＭＳ Ｐゴシック" charset="0"/>
              </a:rPr>
              <a:t>Maintains growth of the underlying mesenchyme</a:t>
            </a:r>
          </a:p>
          <a:p>
            <a:pPr>
              <a:defRPr/>
            </a:pPr>
            <a:endParaRPr lang="en-US" dirty="0">
              <a:latin typeface="Times" charset="0"/>
              <a:ea typeface="ＭＳ Ｐゴシック" charset="0"/>
            </a:endParaRPr>
          </a:p>
          <a:p>
            <a:pPr>
              <a:defRPr/>
            </a:pPr>
            <a:r>
              <a:rPr lang="en-US" dirty="0" smtClean="0">
                <a:latin typeface="Times" charset="0"/>
                <a:ea typeface="ＭＳ Ｐゴシック" charset="0"/>
              </a:rPr>
              <a:t>If AER activity is cut short – loss of limb – </a:t>
            </a:r>
            <a:r>
              <a:rPr lang="en-US" dirty="0" err="1" smtClean="0">
                <a:latin typeface="Times" charset="0"/>
                <a:ea typeface="ＭＳ Ｐゴシック" charset="0"/>
              </a:rPr>
              <a:t>Hindlimb</a:t>
            </a:r>
            <a:r>
              <a:rPr lang="en-US" dirty="0" smtClean="0">
                <a:latin typeface="Times" charset="0"/>
                <a:ea typeface="ＭＳ Ｐゴシック" charset="0"/>
              </a:rPr>
              <a:t> reduction in whale</a:t>
            </a:r>
          </a:p>
          <a:p>
            <a:pPr>
              <a:defRPr/>
            </a:pPr>
            <a:endParaRPr lang="en-US" dirty="0">
              <a:latin typeface="Times" charset="0"/>
              <a:ea typeface="ＭＳ Ｐゴシック" charset="0"/>
            </a:endParaRPr>
          </a:p>
          <a:p>
            <a:pPr>
              <a:defRPr/>
            </a:pPr>
            <a:r>
              <a:rPr lang="en-US" dirty="0" smtClean="0">
                <a:latin typeface="Times" charset="0"/>
                <a:ea typeface="ＭＳ Ｐゴシック" charset="0"/>
              </a:rPr>
              <a:t>If AER activity is extended  - hyperphalangy (extra long digits) fins of dolphins and whales in fore limbs</a:t>
            </a:r>
          </a:p>
          <a:p>
            <a:pPr>
              <a:defRPr/>
            </a:pPr>
            <a:endParaRPr lang="en-US" dirty="0">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287" y="169635"/>
            <a:ext cx="5991113" cy="830997"/>
          </a:xfrm>
          <a:prstGeom prst="rect">
            <a:avLst/>
          </a:prstGeom>
          <a:noFill/>
        </p:spPr>
        <p:txBody>
          <a:bodyPr wrap="square" rtlCol="0">
            <a:spAutoFit/>
          </a:bodyPr>
          <a:lstStyle/>
          <a:p>
            <a:r>
              <a:rPr lang="en-US" b="1" dirty="0" smtClean="0"/>
              <a:t>Different ways to alter limb development over evolutionary time</a:t>
            </a:r>
            <a:endParaRPr lang="en-US" b="1" dirty="0"/>
          </a:p>
        </p:txBody>
      </p:sp>
      <p:sp>
        <p:nvSpPr>
          <p:cNvPr id="3" name="TextBox 2"/>
          <p:cNvSpPr txBox="1"/>
          <p:nvPr/>
        </p:nvSpPr>
        <p:spPr>
          <a:xfrm>
            <a:off x="228600" y="1066800"/>
            <a:ext cx="5943600" cy="6370975"/>
          </a:xfrm>
          <a:prstGeom prst="rect">
            <a:avLst/>
          </a:prstGeom>
          <a:noFill/>
        </p:spPr>
        <p:txBody>
          <a:bodyPr wrap="square" rtlCol="0">
            <a:spAutoFit/>
          </a:bodyPr>
          <a:lstStyle/>
          <a:p>
            <a:r>
              <a:rPr lang="en-US" dirty="0" smtClean="0"/>
              <a:t>Stickle back fish </a:t>
            </a:r>
            <a:r>
              <a:rPr lang="en-US" dirty="0" err="1" smtClean="0"/>
              <a:t>hindlimb</a:t>
            </a:r>
            <a:r>
              <a:rPr lang="en-US" dirty="0" smtClean="0"/>
              <a:t> reduction – pelvic spine reduction – </a:t>
            </a:r>
            <a:r>
              <a:rPr lang="en-US" dirty="0" err="1" smtClean="0"/>
              <a:t>PitX</a:t>
            </a:r>
            <a:r>
              <a:rPr lang="en-US" dirty="0" smtClean="0"/>
              <a:t> TF expression is reduced specifically </a:t>
            </a:r>
            <a:r>
              <a:rPr lang="en-US" dirty="0"/>
              <a:t>in</a:t>
            </a:r>
            <a:r>
              <a:rPr lang="en-US" dirty="0" smtClean="0"/>
              <a:t> early </a:t>
            </a:r>
            <a:r>
              <a:rPr lang="en-US" dirty="0" err="1" smtClean="0"/>
              <a:t>hindlimb</a:t>
            </a:r>
            <a:r>
              <a:rPr lang="en-US" dirty="0" smtClean="0"/>
              <a:t> limb bud.</a:t>
            </a:r>
          </a:p>
          <a:p>
            <a:endParaRPr lang="en-US" dirty="0"/>
          </a:p>
          <a:p>
            <a:r>
              <a:rPr lang="en-US" dirty="0" smtClean="0"/>
              <a:t>Snakes – forelimb reduction – alteration of Hox6 and Hox8 gene expression prevents formation of limb bud in forelimb area.  Expansion of thoracic vertebrae and ribs.</a:t>
            </a:r>
          </a:p>
          <a:p>
            <a:endParaRPr lang="en-US" dirty="0"/>
          </a:p>
          <a:p>
            <a:r>
              <a:rPr lang="en-US" dirty="0" smtClean="0"/>
              <a:t>Whales – </a:t>
            </a:r>
            <a:r>
              <a:rPr lang="en-US" dirty="0" err="1" smtClean="0"/>
              <a:t>hindlimb</a:t>
            </a:r>
            <a:r>
              <a:rPr lang="en-US" dirty="0" smtClean="0"/>
              <a:t> reduction disruption of AER activity – molecular function unknown.</a:t>
            </a:r>
          </a:p>
          <a:p>
            <a:endParaRPr lang="en-US" dirty="0" smtClean="0"/>
          </a:p>
          <a:p>
            <a:r>
              <a:rPr lang="en-US" dirty="0"/>
              <a:t>D</a:t>
            </a:r>
            <a:r>
              <a:rPr lang="en-US" dirty="0" smtClean="0"/>
              <a:t>olphin forelimb (flipper) -  </a:t>
            </a:r>
            <a:r>
              <a:rPr lang="en-US" dirty="0" err="1" smtClean="0"/>
              <a:t>heterochronic</a:t>
            </a:r>
            <a:r>
              <a:rPr lang="en-US" dirty="0" smtClean="0"/>
              <a:t> expression of FGF8 in phalanges. </a:t>
            </a:r>
          </a:p>
          <a:p>
            <a:endParaRPr lang="en-US" dirty="0"/>
          </a:p>
          <a:p>
            <a:endParaRPr lang="en-US" dirty="0"/>
          </a:p>
        </p:txBody>
      </p:sp>
      <p:pic>
        <p:nvPicPr>
          <p:cNvPr id="4" name="Picture 1027" descr="DevBio8e-Fig-23-03-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126" y="533400"/>
            <a:ext cx="2948274"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DevBio9e-Fig-19-08-0.jpg                                       008627DA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613" y="4414706"/>
            <a:ext cx="3354387" cy="251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727960"/>
            <a:ext cx="2415540" cy="1539240"/>
          </a:xfrm>
          <a:prstGeom prst="rect">
            <a:avLst/>
          </a:prstGeom>
        </p:spPr>
      </p:pic>
    </p:spTree>
    <p:extLst>
      <p:ext uri="{BB962C8B-B14F-4D97-AF65-F5344CB8AC3E}">
        <p14:creationId xmlns:p14="http://schemas.microsoft.com/office/powerpoint/2010/main" val="149322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ea typeface="+mj-ea"/>
                <a:cs typeface="+mj-cs"/>
              </a:rPr>
              <a:t>Mechanisms of Macroevolutionary Change</a:t>
            </a:r>
          </a:p>
        </p:txBody>
      </p:sp>
      <p:sp>
        <p:nvSpPr>
          <p:cNvPr id="14339" name="Text Box 3"/>
          <p:cNvSpPr txBox="1">
            <a:spLocks noChangeArrowheads="1"/>
          </p:cNvSpPr>
          <p:nvPr/>
        </p:nvSpPr>
        <p:spPr bwMode="auto">
          <a:xfrm>
            <a:off x="3910013" y="3448050"/>
            <a:ext cx="4932825"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Heterotopy - change in the location</a:t>
            </a:r>
          </a:p>
          <a:p>
            <a:pPr>
              <a:defRPr/>
            </a:pPr>
            <a:endParaRPr lang="en-US" dirty="0">
              <a:latin typeface="Times" charset="0"/>
              <a:ea typeface="ＭＳ Ｐゴシック" charset="0"/>
            </a:endParaRPr>
          </a:p>
          <a:p>
            <a:pPr>
              <a:defRPr/>
            </a:pPr>
            <a:r>
              <a:rPr lang="en-US" dirty="0">
                <a:latin typeface="Times" charset="0"/>
                <a:ea typeface="ＭＳ Ｐゴシック" charset="0"/>
              </a:rPr>
              <a:t>Heterochrony - change in the timing</a:t>
            </a:r>
          </a:p>
          <a:p>
            <a:pPr>
              <a:defRPr/>
            </a:pPr>
            <a:endParaRPr lang="en-US" b="1" dirty="0">
              <a:latin typeface="Times" charset="0"/>
              <a:ea typeface="ＭＳ Ｐゴシック" charset="0"/>
            </a:endParaRPr>
          </a:p>
          <a:p>
            <a:pPr>
              <a:defRPr/>
            </a:pPr>
            <a:r>
              <a:rPr lang="en-US" b="1" dirty="0" err="1">
                <a:latin typeface="Times" charset="0"/>
                <a:ea typeface="ＭＳ Ｐゴシック" charset="0"/>
              </a:rPr>
              <a:t>Heterometry</a:t>
            </a:r>
            <a:r>
              <a:rPr lang="en-US" b="1" dirty="0">
                <a:latin typeface="Times" charset="0"/>
                <a:ea typeface="ＭＳ Ｐゴシック" charset="0"/>
              </a:rPr>
              <a:t> - change in the amount</a:t>
            </a:r>
          </a:p>
          <a:p>
            <a:pPr>
              <a:defRPr/>
            </a:pPr>
            <a:endParaRPr lang="en-US" dirty="0">
              <a:latin typeface="Times" charset="0"/>
              <a:ea typeface="ＭＳ Ｐゴシック" charset="0"/>
            </a:endParaRPr>
          </a:p>
          <a:p>
            <a:pPr>
              <a:defRPr/>
            </a:pPr>
            <a:r>
              <a:rPr lang="en-US" dirty="0" err="1">
                <a:latin typeface="Times" charset="0"/>
                <a:ea typeface="ＭＳ Ｐゴシック" charset="0"/>
              </a:rPr>
              <a:t>Heterotypy</a:t>
            </a:r>
            <a:r>
              <a:rPr lang="en-US" dirty="0">
                <a:latin typeface="Times" charset="0"/>
                <a:ea typeface="ＭＳ Ｐゴシック" charset="0"/>
              </a:rPr>
              <a:t> - change in the kind</a:t>
            </a:r>
          </a:p>
        </p:txBody>
      </p:sp>
      <p:sp>
        <p:nvSpPr>
          <p:cNvPr id="14340" name="Text Box 4"/>
          <p:cNvSpPr txBox="1">
            <a:spLocks noChangeArrowheads="1"/>
          </p:cNvSpPr>
          <p:nvPr/>
        </p:nvSpPr>
        <p:spPr bwMode="auto">
          <a:xfrm>
            <a:off x="2514600" y="2609850"/>
            <a:ext cx="3698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Changes in gene expression</a:t>
            </a:r>
          </a:p>
        </p:txBody>
      </p:sp>
      <p:pic>
        <p:nvPicPr>
          <p:cNvPr id="31748" name="Picture 5" descr="devo.jpg                                                       0003579Eseuss                          BCDA99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33800"/>
            <a:ext cx="3505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752600" y="6172200"/>
            <a:ext cx="7461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charset="0"/>
                <a:ea typeface="ＭＳ Ｐゴシック" charset="0"/>
              </a:rPr>
              <a:t>DEVO</a:t>
            </a:r>
            <a:endParaRPr lang="en-US">
              <a:latin typeface="Times" charset="0"/>
              <a:ea typeface="ＭＳ Ｐゴシック" charset="0"/>
            </a:endParaRPr>
          </a:p>
        </p:txBody>
      </p:sp>
    </p:spTree>
    <p:extLst>
      <p:ext uri="{BB962C8B-B14F-4D97-AF65-F5344CB8AC3E}">
        <p14:creationId xmlns:p14="http://schemas.microsoft.com/office/powerpoint/2010/main" val="1290451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ea typeface="+mj-ea"/>
                <a:cs typeface="+mj-cs"/>
              </a:rPr>
              <a:t>Heterometry</a:t>
            </a:r>
          </a:p>
        </p:txBody>
      </p:sp>
      <p:sp>
        <p:nvSpPr>
          <p:cNvPr id="18435" name="Text Box 3"/>
          <p:cNvSpPr txBox="1">
            <a:spLocks noChangeArrowheads="1"/>
          </p:cNvSpPr>
          <p:nvPr/>
        </p:nvSpPr>
        <p:spPr bwMode="auto">
          <a:xfrm>
            <a:off x="669925" y="2117725"/>
            <a:ext cx="6069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 in amount of gene product or structure</a:t>
            </a:r>
            <a:endParaRPr lang="en-US">
              <a:latin typeface="Times" charset="0"/>
              <a:ea typeface="ＭＳ Ｐゴシック" charset="0"/>
            </a:endParaRPr>
          </a:p>
        </p:txBody>
      </p:sp>
      <p:sp>
        <p:nvSpPr>
          <p:cNvPr id="18436" name="Text Box 4"/>
          <p:cNvSpPr txBox="1">
            <a:spLocks noChangeArrowheads="1"/>
          </p:cNvSpPr>
          <p:nvPr/>
        </p:nvSpPr>
        <p:spPr bwMode="auto">
          <a:xfrm>
            <a:off x="593725" y="3108325"/>
            <a:ext cx="32924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Darwin</a:t>
            </a:r>
            <a:r>
              <a:rPr lang="ja-JP" altLang="en-US">
                <a:latin typeface="Arial" panose="020B0604020202020204" pitchFamily="34" charset="0"/>
              </a:rPr>
              <a:t>’</a:t>
            </a:r>
            <a:r>
              <a:rPr lang="en-US" altLang="ja-JP"/>
              <a:t>s Finches</a:t>
            </a:r>
          </a:p>
          <a:p>
            <a:endParaRPr lang="en-US" altLang="en-US"/>
          </a:p>
          <a:p>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arwin's_finches.jpeg                                          0003579Eseuss                          BCDA99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184400"/>
            <a:ext cx="4953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noChangeArrowheads="1"/>
          </p:cNvSpPr>
          <p:nvPr>
            <p:ph type="title"/>
          </p:nvPr>
        </p:nvSpPr>
        <p:spPr/>
        <p:txBody>
          <a:bodyPr/>
          <a:lstStyle/>
          <a:p>
            <a:pPr eaLnBrk="1" hangingPunct="1">
              <a:defRPr/>
            </a:pPr>
            <a:r>
              <a:rPr lang="en-US" smtClean="0">
                <a:ea typeface="+mj-ea"/>
                <a:cs typeface="+mj-cs"/>
              </a:rPr>
              <a:t>Heterometry</a:t>
            </a:r>
          </a:p>
        </p:txBody>
      </p:sp>
      <p:sp>
        <p:nvSpPr>
          <p:cNvPr id="24580" name="Text Box 4"/>
          <p:cNvSpPr txBox="1">
            <a:spLocks noChangeArrowheads="1"/>
          </p:cNvSpPr>
          <p:nvPr/>
        </p:nvSpPr>
        <p:spPr bwMode="auto">
          <a:xfrm>
            <a:off x="669925" y="2117725"/>
            <a:ext cx="4214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 in amount of expression</a:t>
            </a:r>
            <a:endParaRPr lang="en-US">
              <a:latin typeface="Times" charset="0"/>
              <a:ea typeface="ＭＳ Ｐゴシック" charset="0"/>
            </a:endParaRPr>
          </a:p>
        </p:txBody>
      </p:sp>
      <p:sp>
        <p:nvSpPr>
          <p:cNvPr id="24581" name="Text Box 5"/>
          <p:cNvSpPr txBox="1">
            <a:spLocks noChangeArrowheads="1"/>
          </p:cNvSpPr>
          <p:nvPr/>
        </p:nvSpPr>
        <p:spPr bwMode="auto">
          <a:xfrm>
            <a:off x="593725" y="3108325"/>
            <a:ext cx="329247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Darwin</a:t>
            </a:r>
            <a:r>
              <a:rPr lang="ja-JP" altLang="en-US">
                <a:latin typeface="Arial" panose="020B0604020202020204" pitchFamily="34" charset="0"/>
              </a:rPr>
              <a:t>’</a:t>
            </a:r>
            <a:r>
              <a:rPr lang="en-US" altLang="ja-JP"/>
              <a:t>s Finches</a:t>
            </a:r>
          </a:p>
          <a:p>
            <a:endParaRPr lang="en-US" altLang="en-US"/>
          </a:p>
          <a:p>
            <a:r>
              <a:rPr lang="en-US" altLang="en-US" b="1"/>
              <a:t>adaptive radiation  -</a:t>
            </a:r>
            <a:endParaRPr lang="en-US" altLang="en-US"/>
          </a:p>
          <a:p>
            <a:r>
              <a:rPr lang="en-US" altLang="en-US"/>
              <a:t>rapid speciation of a single species to fill different ecological niches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DevBio8e-Fig-23-17-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5613"/>
            <a:ext cx="8535988"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ChangeArrowheads="1"/>
          </p:cNvSpPr>
          <p:nvPr/>
        </p:nvSpPr>
        <p:spPr bwMode="auto">
          <a:xfrm>
            <a:off x="-609600" y="228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4400">
                <a:solidFill>
                  <a:schemeClr val="tx2"/>
                </a:solidFill>
                <a:latin typeface="Times" charset="0"/>
                <a:ea typeface="ＭＳ Ｐゴシック" charset="0"/>
              </a:rPr>
              <a:t>Heterometry</a:t>
            </a:r>
          </a:p>
        </p:txBody>
      </p:sp>
      <p:sp>
        <p:nvSpPr>
          <p:cNvPr id="19462" name="Text Box 6"/>
          <p:cNvSpPr txBox="1">
            <a:spLocks noChangeArrowheads="1"/>
          </p:cNvSpPr>
          <p:nvPr/>
        </p:nvSpPr>
        <p:spPr bwMode="auto">
          <a:xfrm>
            <a:off x="3935413" y="1676400"/>
            <a:ext cx="1322387"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ea typeface="ＭＳ Ｐゴシック" charset="0"/>
              </a:rPr>
              <a:t>ground feeders - (seeds)</a:t>
            </a:r>
          </a:p>
        </p:txBody>
      </p:sp>
      <p:sp>
        <p:nvSpPr>
          <p:cNvPr id="19463" name="Text Box 7"/>
          <p:cNvSpPr txBox="1">
            <a:spLocks noChangeArrowheads="1"/>
          </p:cNvSpPr>
          <p:nvPr/>
        </p:nvSpPr>
        <p:spPr bwMode="auto">
          <a:xfrm>
            <a:off x="3962400" y="4876800"/>
            <a:ext cx="14478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ea typeface="ＭＳ Ｐゴシック" charset="0"/>
              </a:rPr>
              <a:t>cactus feeders - (bugs and flowers) </a:t>
            </a:r>
          </a:p>
        </p:txBody>
      </p:sp>
      <p:sp>
        <p:nvSpPr>
          <p:cNvPr id="19466" name="Line 10"/>
          <p:cNvSpPr>
            <a:spLocks noChangeShapeType="1"/>
          </p:cNvSpPr>
          <p:nvPr/>
        </p:nvSpPr>
        <p:spPr bwMode="auto">
          <a:xfrm>
            <a:off x="762000" y="4114800"/>
            <a:ext cx="8001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19467" name="Rectangle 11"/>
          <p:cNvSpPr>
            <a:spLocks noChangeArrowheads="1"/>
          </p:cNvSpPr>
          <p:nvPr/>
        </p:nvSpPr>
        <p:spPr bwMode="auto">
          <a:xfrm>
            <a:off x="581025" y="43910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charset="0"/>
              <a:ea typeface="ＭＳ Ｐゴシック" charset="0"/>
            </a:endParaRPr>
          </a:p>
        </p:txBody>
      </p:sp>
      <p:sp>
        <p:nvSpPr>
          <p:cNvPr id="2" name="TextBox 1"/>
          <p:cNvSpPr txBox="1"/>
          <p:nvPr/>
        </p:nvSpPr>
        <p:spPr>
          <a:xfrm>
            <a:off x="762000" y="6198542"/>
            <a:ext cx="2322095" cy="461665"/>
          </a:xfrm>
          <a:prstGeom prst="rect">
            <a:avLst/>
          </a:prstGeom>
          <a:noFill/>
        </p:spPr>
        <p:txBody>
          <a:bodyPr wrap="square" rtlCol="0">
            <a:spAutoFit/>
          </a:bodyPr>
          <a:lstStyle/>
          <a:p>
            <a:r>
              <a:rPr lang="en-US" dirty="0" smtClean="0"/>
              <a:t>Figure 26.8-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DevBio8e-Fig-23-17-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5613"/>
            <a:ext cx="8535988"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ChangeArrowheads="1"/>
          </p:cNvSpPr>
          <p:nvPr/>
        </p:nvSpPr>
        <p:spPr bwMode="auto">
          <a:xfrm>
            <a:off x="-609600" y="228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4400">
                <a:solidFill>
                  <a:schemeClr val="tx2"/>
                </a:solidFill>
                <a:latin typeface="Times" charset="0"/>
                <a:ea typeface="ＭＳ Ｐゴシック" charset="0"/>
              </a:rPr>
              <a:t>Heterometry</a:t>
            </a:r>
          </a:p>
        </p:txBody>
      </p:sp>
      <p:sp>
        <p:nvSpPr>
          <p:cNvPr id="81924" name="Text Box 4"/>
          <p:cNvSpPr txBox="1">
            <a:spLocks noChangeArrowheads="1"/>
          </p:cNvSpPr>
          <p:nvPr/>
        </p:nvSpPr>
        <p:spPr bwMode="auto">
          <a:xfrm>
            <a:off x="3935413" y="1676400"/>
            <a:ext cx="1322387"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ea typeface="ＭＳ Ｐゴシック" charset="0"/>
              </a:rPr>
              <a:t>ground feeders - (seeds)</a:t>
            </a:r>
          </a:p>
        </p:txBody>
      </p:sp>
      <p:sp>
        <p:nvSpPr>
          <p:cNvPr id="81925" name="Text Box 5"/>
          <p:cNvSpPr txBox="1">
            <a:spLocks noChangeArrowheads="1"/>
          </p:cNvSpPr>
          <p:nvPr/>
        </p:nvSpPr>
        <p:spPr bwMode="auto">
          <a:xfrm>
            <a:off x="3962400" y="4876800"/>
            <a:ext cx="14478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Times" charset="0"/>
                <a:ea typeface="ＭＳ Ｐゴシック" charset="0"/>
              </a:rPr>
              <a:t>cactus feeders - (bugs and flowers) </a:t>
            </a:r>
          </a:p>
        </p:txBody>
      </p:sp>
      <p:sp>
        <p:nvSpPr>
          <p:cNvPr id="81927" name="Text Box 7"/>
          <p:cNvSpPr txBox="1">
            <a:spLocks noChangeArrowheads="1"/>
          </p:cNvSpPr>
          <p:nvPr/>
        </p:nvSpPr>
        <p:spPr bwMode="auto">
          <a:xfrm>
            <a:off x="838200" y="4648200"/>
            <a:ext cx="25304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higher levels of noggin, a BMP inhibitor</a:t>
            </a:r>
          </a:p>
        </p:txBody>
      </p:sp>
      <p:sp>
        <p:nvSpPr>
          <p:cNvPr id="81928" name="Line 8"/>
          <p:cNvSpPr>
            <a:spLocks noChangeShapeType="1"/>
          </p:cNvSpPr>
          <p:nvPr/>
        </p:nvSpPr>
        <p:spPr bwMode="auto">
          <a:xfrm>
            <a:off x="762000" y="4114800"/>
            <a:ext cx="8001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81929" name="Rectangle 9"/>
          <p:cNvSpPr>
            <a:spLocks noChangeArrowheads="1"/>
          </p:cNvSpPr>
          <p:nvPr/>
        </p:nvSpPr>
        <p:spPr bwMode="auto">
          <a:xfrm>
            <a:off x="581025" y="43910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0"/>
            <a:ext cx="7772400" cy="1143000"/>
          </a:xfrm>
        </p:spPr>
        <p:txBody>
          <a:bodyPr/>
          <a:lstStyle/>
          <a:p>
            <a:pPr eaLnBrk="1" hangingPunct="1"/>
            <a:r>
              <a:rPr lang="en-US" altLang="en-US" smtClean="0"/>
              <a:t>Test in chicken</a:t>
            </a:r>
            <a:br>
              <a:rPr lang="en-US" altLang="en-US" smtClean="0"/>
            </a:br>
            <a:r>
              <a:rPr lang="en-US" altLang="en-US" sz="1800" smtClean="0">
                <a:latin typeface="Times New Roman" panose="02020603050405020304" pitchFamily="18" charset="0"/>
              </a:rPr>
              <a:t>Abzhanov et al. 2004, </a:t>
            </a:r>
            <a:r>
              <a:rPr lang="en-US" altLang="en-US" sz="1800" smtClean="0">
                <a:solidFill>
                  <a:srgbClr val="000000"/>
                </a:solidFill>
                <a:latin typeface="Times New Roman" panose="02020603050405020304" pitchFamily="18" charset="0"/>
              </a:rPr>
              <a:t>Science 305: 1462–1465</a:t>
            </a:r>
            <a:endParaRPr lang="en-US" altLang="en-US" sz="1300" smtClean="0">
              <a:solidFill>
                <a:srgbClr val="000000"/>
              </a:solidFill>
              <a:latin typeface="Lucida Grande" pitchFamily="2" charset="0"/>
            </a:endParaRPr>
          </a:p>
        </p:txBody>
      </p:sp>
      <p:sp>
        <p:nvSpPr>
          <p:cNvPr id="25603" name="Text Box 3"/>
          <p:cNvSpPr txBox="1">
            <a:spLocks noChangeArrowheads="1"/>
          </p:cNvSpPr>
          <p:nvPr/>
        </p:nvSpPr>
        <p:spPr bwMode="auto">
          <a:xfrm>
            <a:off x="1905000" y="3429000"/>
            <a:ext cx="2690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expression of BMP4</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133350"/>
            <a:ext cx="4502150" cy="672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5605" name="Text Box 5"/>
          <p:cNvSpPr txBox="1">
            <a:spLocks noChangeArrowheads="1"/>
          </p:cNvSpPr>
          <p:nvPr/>
        </p:nvSpPr>
        <p:spPr bwMode="auto">
          <a:xfrm>
            <a:off x="1676400" y="5334000"/>
            <a:ext cx="2808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expression of Noggin</a:t>
            </a:r>
          </a:p>
        </p:txBody>
      </p:sp>
      <p:sp>
        <p:nvSpPr>
          <p:cNvPr id="25606" name="Text Box 6"/>
          <p:cNvSpPr txBox="1">
            <a:spLocks noChangeArrowheads="1"/>
          </p:cNvSpPr>
          <p:nvPr/>
        </p:nvSpPr>
        <p:spPr bwMode="auto">
          <a:xfrm>
            <a:off x="1881188" y="1600200"/>
            <a:ext cx="21526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negative control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p:nvPr>
        </p:nvSpPr>
        <p:spPr>
          <a:xfrm>
            <a:off x="685800" y="228600"/>
            <a:ext cx="7772400" cy="1143000"/>
          </a:xfrm>
        </p:spPr>
        <p:txBody>
          <a:bodyPr/>
          <a:lstStyle/>
          <a:p>
            <a:pPr eaLnBrk="1" hangingPunct="1">
              <a:defRPr/>
            </a:pPr>
            <a:r>
              <a:rPr lang="en-US" sz="3600" b="1" smtClean="0">
                <a:ea typeface="+mj-ea"/>
                <a:cs typeface="+mj-cs"/>
              </a:rPr>
              <a:t>Developmental Mechanisms of Evolutionary Change</a:t>
            </a:r>
            <a:endParaRPr lang="en-US" smtClean="0">
              <a:ea typeface="+mj-ea"/>
              <a:cs typeface="+mj-cs"/>
            </a:endParaRPr>
          </a:p>
        </p:txBody>
      </p:sp>
      <p:sp>
        <p:nvSpPr>
          <p:cNvPr id="46083" name="Text Box 1027"/>
          <p:cNvSpPr txBox="1">
            <a:spLocks noChangeArrowheads="1"/>
          </p:cNvSpPr>
          <p:nvPr/>
        </p:nvSpPr>
        <p:spPr bwMode="auto">
          <a:xfrm>
            <a:off x="1485900" y="1752600"/>
            <a:ext cx="617061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Evolutionary Developmental Biology - EvoDevo</a:t>
            </a:r>
          </a:p>
          <a:p>
            <a:pPr>
              <a:defRPr/>
            </a:pPr>
            <a:r>
              <a:rPr lang="en-US">
                <a:latin typeface="Times" charset="0"/>
                <a:ea typeface="ＭＳ Ｐゴシック" charset="0"/>
              </a:rPr>
              <a:t>Goal: explain the diversity of life on Earth</a:t>
            </a:r>
          </a:p>
        </p:txBody>
      </p:sp>
      <p:pic>
        <p:nvPicPr>
          <p:cNvPr id="4608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3022600"/>
            <a:ext cx="6121400" cy="383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defRPr/>
            </a:pPr>
            <a:r>
              <a:rPr lang="en-US" smtClean="0">
                <a:ea typeface="+mj-ea"/>
                <a:cs typeface="+mj-cs"/>
              </a:rPr>
              <a:t>Mechanisms of Macroevolutionary Change</a:t>
            </a:r>
          </a:p>
        </p:txBody>
      </p:sp>
      <p:sp>
        <p:nvSpPr>
          <p:cNvPr id="48131" name="Text Box 1027"/>
          <p:cNvSpPr txBox="1">
            <a:spLocks noChangeArrowheads="1"/>
          </p:cNvSpPr>
          <p:nvPr/>
        </p:nvSpPr>
        <p:spPr bwMode="auto">
          <a:xfrm>
            <a:off x="3910013" y="3200400"/>
            <a:ext cx="464903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Times" charset="0"/>
                <a:ea typeface="ＭＳ Ｐゴシック" charset="0"/>
              </a:rPr>
              <a:t>Heterotopy - change in the location</a:t>
            </a:r>
          </a:p>
          <a:p>
            <a:pPr>
              <a:defRPr/>
            </a:pPr>
            <a:endParaRPr lang="en-US" dirty="0">
              <a:latin typeface="Times" charset="0"/>
              <a:ea typeface="ＭＳ Ｐゴシック" charset="0"/>
            </a:endParaRPr>
          </a:p>
          <a:p>
            <a:pPr>
              <a:defRPr/>
            </a:pPr>
            <a:r>
              <a:rPr lang="en-US" dirty="0">
                <a:latin typeface="Times" charset="0"/>
                <a:ea typeface="ＭＳ Ｐゴシック" charset="0"/>
              </a:rPr>
              <a:t>Heterochrony - change in the timing</a:t>
            </a:r>
          </a:p>
          <a:p>
            <a:pPr>
              <a:defRPr/>
            </a:pPr>
            <a:endParaRPr lang="en-US" dirty="0">
              <a:latin typeface="Times" charset="0"/>
              <a:ea typeface="ＭＳ Ｐゴシック" charset="0"/>
            </a:endParaRPr>
          </a:p>
          <a:p>
            <a:pPr>
              <a:defRPr/>
            </a:pPr>
            <a:r>
              <a:rPr lang="en-US" dirty="0" err="1">
                <a:latin typeface="Times" charset="0"/>
                <a:ea typeface="ＭＳ Ｐゴシック" charset="0"/>
              </a:rPr>
              <a:t>Heterometry</a:t>
            </a:r>
            <a:r>
              <a:rPr lang="en-US" dirty="0">
                <a:latin typeface="Times" charset="0"/>
                <a:ea typeface="ＭＳ Ｐゴシック" charset="0"/>
              </a:rPr>
              <a:t> - change in the amount</a:t>
            </a:r>
          </a:p>
          <a:p>
            <a:pPr>
              <a:defRPr/>
            </a:pPr>
            <a:endParaRPr lang="en-US" dirty="0">
              <a:latin typeface="Times" charset="0"/>
              <a:ea typeface="ＭＳ Ｐゴシック" charset="0"/>
            </a:endParaRPr>
          </a:p>
          <a:p>
            <a:pPr>
              <a:defRPr/>
            </a:pPr>
            <a:endParaRPr lang="en-US" dirty="0">
              <a:latin typeface="Times" charset="0"/>
              <a:ea typeface="ＭＳ Ｐゴシック" charset="0"/>
            </a:endParaRPr>
          </a:p>
          <a:p>
            <a:pPr>
              <a:defRPr/>
            </a:pPr>
            <a:r>
              <a:rPr lang="en-US" b="1" dirty="0" err="1">
                <a:latin typeface="Times" charset="0"/>
                <a:ea typeface="ＭＳ Ｐゴシック" charset="0"/>
              </a:rPr>
              <a:t>Heterotypy</a:t>
            </a:r>
            <a:r>
              <a:rPr lang="en-US" b="1" dirty="0">
                <a:latin typeface="Times" charset="0"/>
                <a:ea typeface="ＭＳ Ｐゴシック" charset="0"/>
              </a:rPr>
              <a:t> - change in the kind</a:t>
            </a:r>
          </a:p>
        </p:txBody>
      </p:sp>
      <p:sp>
        <p:nvSpPr>
          <p:cNvPr id="48132" name="Text Box 1028"/>
          <p:cNvSpPr txBox="1">
            <a:spLocks noChangeArrowheads="1"/>
          </p:cNvSpPr>
          <p:nvPr/>
        </p:nvSpPr>
        <p:spPr bwMode="auto">
          <a:xfrm>
            <a:off x="2514600" y="2362200"/>
            <a:ext cx="36988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Changes in gene expression</a:t>
            </a:r>
          </a:p>
        </p:txBody>
      </p:sp>
      <p:sp>
        <p:nvSpPr>
          <p:cNvPr id="48135" name="AutoShape 1031"/>
          <p:cNvSpPr>
            <a:spLocks/>
          </p:cNvSpPr>
          <p:nvPr/>
        </p:nvSpPr>
        <p:spPr bwMode="auto">
          <a:xfrm>
            <a:off x="3581400" y="3352800"/>
            <a:ext cx="304800" cy="1676400"/>
          </a:xfrm>
          <a:prstGeom prst="leftBrace">
            <a:avLst>
              <a:gd name="adj1" fmla="val 45833"/>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8136" name="AutoShape 1032"/>
          <p:cNvSpPr>
            <a:spLocks/>
          </p:cNvSpPr>
          <p:nvPr/>
        </p:nvSpPr>
        <p:spPr bwMode="auto">
          <a:xfrm>
            <a:off x="3657600" y="5562600"/>
            <a:ext cx="304800" cy="762000"/>
          </a:xfrm>
          <a:prstGeom prst="leftBrace">
            <a:avLst>
              <a:gd name="adj1" fmla="val 20833"/>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48137" name="Text Box 1033"/>
          <p:cNvSpPr txBox="1">
            <a:spLocks noChangeArrowheads="1"/>
          </p:cNvSpPr>
          <p:nvPr/>
        </p:nvSpPr>
        <p:spPr bwMode="auto">
          <a:xfrm>
            <a:off x="1889125" y="3581400"/>
            <a:ext cx="24542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regulatory mutations in enhancers</a:t>
            </a:r>
          </a:p>
        </p:txBody>
      </p:sp>
      <p:sp>
        <p:nvSpPr>
          <p:cNvPr id="48138" name="Text Box 1034"/>
          <p:cNvSpPr txBox="1">
            <a:spLocks noChangeArrowheads="1"/>
          </p:cNvSpPr>
          <p:nvPr/>
        </p:nvSpPr>
        <p:spPr bwMode="auto">
          <a:xfrm>
            <a:off x="1752600" y="5365750"/>
            <a:ext cx="18288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a:latin typeface="Times" charset="0"/>
                <a:ea typeface="ＭＳ Ｐゴシック" charset="0"/>
              </a:rPr>
              <a:t>mutations in coding sequence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ea typeface="+mj-ea"/>
                <a:cs typeface="+mj-cs"/>
              </a:rPr>
              <a:t>Heterotypy</a:t>
            </a:r>
          </a:p>
        </p:txBody>
      </p:sp>
      <p:sp>
        <p:nvSpPr>
          <p:cNvPr id="27651" name="Text Box 3"/>
          <p:cNvSpPr txBox="1">
            <a:spLocks noChangeArrowheads="1"/>
          </p:cNvSpPr>
          <p:nvPr/>
        </p:nvSpPr>
        <p:spPr bwMode="auto">
          <a:xfrm>
            <a:off x="838200" y="1828800"/>
            <a:ext cx="5076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 in the kind of protein produced</a:t>
            </a:r>
            <a:endParaRPr lang="en-US">
              <a:latin typeface="Times" charset="0"/>
              <a:ea typeface="ＭＳ Ｐゴシック" charset="0"/>
            </a:endParaRPr>
          </a:p>
        </p:txBody>
      </p:sp>
      <p:sp>
        <p:nvSpPr>
          <p:cNvPr id="27652" name="Text Box 4"/>
          <p:cNvSpPr txBox="1">
            <a:spLocks noChangeArrowheads="1"/>
          </p:cNvSpPr>
          <p:nvPr/>
        </p:nvSpPr>
        <p:spPr bwMode="auto">
          <a:xfrm>
            <a:off x="990600" y="2362200"/>
            <a:ext cx="66452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Why do insects have only six legs while other arthropods can have many more?</a:t>
            </a:r>
          </a:p>
        </p:txBody>
      </p:sp>
      <p:pic>
        <p:nvPicPr>
          <p:cNvPr id="41988" name="Picture 5" descr="Millipede01.jpg                                                0003579Eseuss                          BCDA99F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4090988"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nsect_anatomy.gif                                             0003579Eseuss                          BCDA99F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2672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a:spLocks noGrp="1" noChangeArrowheads="1"/>
          </p:cNvSpPr>
          <p:nvPr>
            <p:ph type="title"/>
          </p:nvPr>
        </p:nvSpPr>
        <p:spPr/>
        <p:txBody>
          <a:bodyPr/>
          <a:lstStyle/>
          <a:p>
            <a:pPr eaLnBrk="1" hangingPunct="1">
              <a:defRPr/>
            </a:pPr>
            <a:r>
              <a:rPr lang="en-US" smtClean="0">
                <a:ea typeface="+mj-ea"/>
                <a:cs typeface="+mj-cs"/>
              </a:rPr>
              <a:t>Heterotypy</a:t>
            </a:r>
          </a:p>
        </p:txBody>
      </p:sp>
      <p:pic>
        <p:nvPicPr>
          <p:cNvPr id="43010" name="Picture 1027" descr="DevBio8e-Fig-23-19-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3" y="1981200"/>
            <a:ext cx="602138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1028"/>
          <p:cNvSpPr txBox="1">
            <a:spLocks noChangeArrowheads="1"/>
          </p:cNvSpPr>
          <p:nvPr/>
        </p:nvSpPr>
        <p:spPr bwMode="auto">
          <a:xfrm>
            <a:off x="522127" y="5933237"/>
            <a:ext cx="2987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Times" charset="0"/>
                <a:ea typeface="ＭＳ Ｐゴシック" charset="0"/>
              </a:rPr>
              <a:t>Fig </a:t>
            </a:r>
            <a:r>
              <a:rPr lang="en-US" dirty="0" smtClean="0">
                <a:latin typeface="Times" charset="0"/>
                <a:ea typeface="ＭＳ Ｐゴシック" charset="0"/>
              </a:rPr>
              <a:t>26.11  </a:t>
            </a:r>
            <a:endParaRPr lang="en-US" dirty="0">
              <a:latin typeface="Times" charset="0"/>
              <a:ea typeface="ＭＳ Ｐゴシック" charset="0"/>
            </a:endParaRPr>
          </a:p>
        </p:txBody>
      </p:sp>
      <p:sp>
        <p:nvSpPr>
          <p:cNvPr id="82950" name="Text Box 1030"/>
          <p:cNvSpPr txBox="1">
            <a:spLocks noChangeArrowheads="1"/>
          </p:cNvSpPr>
          <p:nvPr/>
        </p:nvSpPr>
        <p:spPr bwMode="auto">
          <a:xfrm>
            <a:off x="228600" y="4210050"/>
            <a:ext cx="32004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Times" charset="0"/>
              <a:ea typeface="ＭＳ Ｐゴシック" charset="0"/>
            </a:endParaRPr>
          </a:p>
          <a:p>
            <a:pPr>
              <a:defRPr/>
            </a:pPr>
            <a:endParaRPr lang="en-US">
              <a:latin typeface="Times" charset="0"/>
              <a:ea typeface="ＭＳ Ｐゴシック" charset="0"/>
            </a:endParaRPr>
          </a:p>
          <a:p>
            <a:pPr>
              <a:defRPr/>
            </a:pPr>
            <a:endParaRPr lang="en-US">
              <a:latin typeface="Times" charset="0"/>
              <a:ea typeface="ＭＳ Ｐゴシック" charset="0"/>
            </a:endParaRPr>
          </a:p>
          <a:p>
            <a:pPr>
              <a:defRPr/>
            </a:pPr>
            <a:endParaRPr lang="en-US">
              <a:latin typeface="Times" charset="0"/>
              <a:ea typeface="ＭＳ Ｐゴシック" charset="0"/>
            </a:endParaRPr>
          </a:p>
        </p:txBody>
      </p:sp>
      <p:sp>
        <p:nvSpPr>
          <p:cNvPr id="43013" name="TextBox 1"/>
          <p:cNvSpPr txBox="1">
            <a:spLocks noChangeArrowheads="1"/>
          </p:cNvSpPr>
          <p:nvPr/>
        </p:nvSpPr>
        <p:spPr bwMode="auto">
          <a:xfrm>
            <a:off x="990600" y="36068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ea typeface="+mj-ea"/>
                <a:cs typeface="+mj-cs"/>
              </a:rPr>
              <a:t>Heterotypy</a:t>
            </a:r>
          </a:p>
        </p:txBody>
      </p:sp>
      <p:pic>
        <p:nvPicPr>
          <p:cNvPr id="63490" name="Picture 3" descr="DevBio8e-Fig-23-19-0.jpg                                       00000238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3" y="1981200"/>
            <a:ext cx="6021387"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990600" y="1981200"/>
            <a:ext cx="298767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poly-alanine mutation in insect ancestor - </a:t>
            </a:r>
          </a:p>
          <a:p>
            <a:pPr>
              <a:defRPr/>
            </a:pPr>
            <a:r>
              <a:rPr lang="en-US">
                <a:latin typeface="Times" charset="0"/>
                <a:ea typeface="ＭＳ Ｐゴシック" charset="0"/>
              </a:rPr>
              <a:t>replication slippage </a:t>
            </a:r>
          </a:p>
        </p:txBody>
      </p:sp>
      <p:sp>
        <p:nvSpPr>
          <p:cNvPr id="28677" name="Line 5"/>
          <p:cNvSpPr>
            <a:spLocks noChangeShapeType="1"/>
          </p:cNvSpPr>
          <p:nvPr/>
        </p:nvSpPr>
        <p:spPr bwMode="auto">
          <a:xfrm>
            <a:off x="3505200" y="27432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28678" name="Text Box 6"/>
          <p:cNvSpPr txBox="1">
            <a:spLocks noChangeArrowheads="1"/>
          </p:cNvSpPr>
          <p:nvPr/>
        </p:nvSpPr>
        <p:spPr bwMode="auto">
          <a:xfrm>
            <a:off x="228600" y="4210050"/>
            <a:ext cx="320040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polyalanine tract allows Ubx to repress distal-less transcription</a:t>
            </a:r>
          </a:p>
          <a:p>
            <a:pPr>
              <a:defRPr/>
            </a:pPr>
            <a:endParaRPr lang="en-US">
              <a:latin typeface="Times" charset="0"/>
              <a:ea typeface="ＭＳ Ｐゴシック" charset="0"/>
            </a:endParaRPr>
          </a:p>
          <a:p>
            <a:pPr>
              <a:defRPr/>
            </a:pPr>
            <a:r>
              <a:rPr lang="en-US">
                <a:latin typeface="Times" charset="0"/>
                <a:ea typeface="ＭＳ Ｐゴシック" charset="0"/>
              </a:rPr>
              <a:t>inhibits abdominal legs</a:t>
            </a:r>
          </a:p>
          <a:p>
            <a:pPr>
              <a:defRPr/>
            </a:pPr>
            <a:endParaRPr lang="en-US">
              <a:latin typeface="Times" charset="0"/>
              <a:ea typeface="ＭＳ Ｐゴシック" charset="0"/>
            </a:endParaRPr>
          </a:p>
          <a:p>
            <a:pPr>
              <a:defRPr/>
            </a:pPr>
            <a:endParaRPr lang="en-US">
              <a:latin typeface="Times" charset="0"/>
              <a:ea typeface="ＭＳ Ｐゴシック" charset="0"/>
            </a:endParaRPr>
          </a:p>
        </p:txBody>
      </p:sp>
      <p:sp>
        <p:nvSpPr>
          <p:cNvPr id="28679" name="Text Box 7"/>
          <p:cNvSpPr txBox="1">
            <a:spLocks noChangeArrowheads="1"/>
          </p:cNvSpPr>
          <p:nvPr/>
        </p:nvSpPr>
        <p:spPr bwMode="auto">
          <a:xfrm>
            <a:off x="5181600" y="6172200"/>
            <a:ext cx="2822575"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How to test this idea?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609600"/>
            <a:ext cx="8153400" cy="1143000"/>
          </a:xfrm>
        </p:spPr>
        <p:txBody>
          <a:bodyPr/>
          <a:lstStyle/>
          <a:p>
            <a:pPr eaLnBrk="1" hangingPunct="1">
              <a:defRPr/>
            </a:pPr>
            <a:r>
              <a:rPr lang="en-US" sz="3600" smtClean="0">
                <a:ea typeface="+mj-ea"/>
                <a:cs typeface="+mj-cs"/>
              </a:rPr>
              <a:t>Replication slippage and human disease</a:t>
            </a:r>
            <a:endParaRPr lang="en-US" smtClean="0">
              <a:ea typeface="+mj-ea"/>
              <a:cs typeface="+mj-cs"/>
            </a:endParaRPr>
          </a:p>
        </p:txBody>
      </p:sp>
      <p:sp>
        <p:nvSpPr>
          <p:cNvPr id="29699" name="Text Box 3"/>
          <p:cNvSpPr txBox="1">
            <a:spLocks noChangeArrowheads="1"/>
          </p:cNvSpPr>
          <p:nvPr/>
        </p:nvSpPr>
        <p:spPr bwMode="auto">
          <a:xfrm>
            <a:off x="98854" y="2133600"/>
            <a:ext cx="6378146" cy="341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576263" indent="-576263">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dirty="0"/>
              <a:t>Huntington</a:t>
            </a:r>
            <a:r>
              <a:rPr lang="ja-JP" altLang="en-US" dirty="0">
                <a:latin typeface="Arial" panose="020B0604020202020204" pitchFamily="34" charset="0"/>
              </a:rPr>
              <a:t>’</a:t>
            </a:r>
            <a:r>
              <a:rPr lang="en-US" altLang="ja-JP" dirty="0"/>
              <a:t>s chorea</a:t>
            </a:r>
          </a:p>
          <a:p>
            <a:endParaRPr lang="en-US" altLang="en-US" dirty="0"/>
          </a:p>
          <a:p>
            <a:r>
              <a:rPr lang="en-US" altLang="en-US" i="1" dirty="0"/>
              <a:t>Huntingtin</a:t>
            </a:r>
            <a:r>
              <a:rPr lang="en-US" altLang="en-US" dirty="0"/>
              <a:t> gene</a:t>
            </a:r>
          </a:p>
          <a:p>
            <a:r>
              <a:rPr lang="en-US" altLang="en-US" dirty="0"/>
              <a:t>CAG triplet codon - poly-glutamine tracts</a:t>
            </a:r>
          </a:p>
          <a:p>
            <a:endParaRPr lang="en-US" altLang="en-US" dirty="0"/>
          </a:p>
          <a:p>
            <a:pPr>
              <a:buFontTx/>
              <a:buChar char="•"/>
            </a:pPr>
            <a:r>
              <a:rPr lang="en-US" altLang="en-US" dirty="0" smtClean="0"/>
              <a:t>Normal individuals 7-36 repeats</a:t>
            </a:r>
          </a:p>
          <a:p>
            <a:pPr>
              <a:buFontTx/>
              <a:buChar char="•"/>
            </a:pPr>
            <a:r>
              <a:rPr lang="en-US" altLang="en-US" dirty="0" smtClean="0"/>
              <a:t>Upregulates brain derived neurotrophic factor</a:t>
            </a:r>
          </a:p>
          <a:p>
            <a:pPr>
              <a:buFontTx/>
              <a:buChar char="•"/>
            </a:pPr>
            <a:r>
              <a:rPr lang="en-US" altLang="en-US" dirty="0"/>
              <a:t>Diseased individuals more (up to 250</a:t>
            </a:r>
            <a:r>
              <a:rPr lang="en-US" altLang="en-US" dirty="0" smtClean="0"/>
              <a:t>)</a:t>
            </a:r>
          </a:p>
          <a:p>
            <a:pPr>
              <a:buFontTx/>
              <a:buChar char="•"/>
            </a:pPr>
            <a:r>
              <a:rPr lang="en-US" altLang="en-US" dirty="0" smtClean="0"/>
              <a:t>results </a:t>
            </a:r>
            <a:r>
              <a:rPr lang="en-US" altLang="en-US" dirty="0"/>
              <a:t>in neural cell death</a:t>
            </a: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20850"/>
            <a:ext cx="2413000" cy="341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9701" name="Text Box 5"/>
          <p:cNvSpPr txBox="1">
            <a:spLocks noChangeArrowheads="1"/>
          </p:cNvSpPr>
          <p:nvPr/>
        </p:nvSpPr>
        <p:spPr bwMode="auto">
          <a:xfrm>
            <a:off x="6400800" y="5105400"/>
            <a:ext cx="25447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George Huntington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1143000"/>
          </a:xfrm>
        </p:spPr>
        <p:txBody>
          <a:bodyPr/>
          <a:lstStyle/>
          <a:p>
            <a:pPr eaLnBrk="1" hangingPunct="1">
              <a:defRPr/>
            </a:pPr>
            <a:r>
              <a:rPr lang="en-US" smtClean="0">
                <a:ea typeface="+mj-ea"/>
                <a:cs typeface="+mj-cs"/>
              </a:rPr>
              <a:t>EvoDevo Summary</a:t>
            </a:r>
          </a:p>
        </p:txBody>
      </p:sp>
      <p:sp>
        <p:nvSpPr>
          <p:cNvPr id="44035" name="Text Box 3"/>
          <p:cNvSpPr txBox="1">
            <a:spLocks noChangeArrowheads="1"/>
          </p:cNvSpPr>
          <p:nvPr/>
        </p:nvSpPr>
        <p:spPr bwMode="auto">
          <a:xfrm>
            <a:off x="533400" y="1166813"/>
            <a:ext cx="5110694"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200" b="1" dirty="0">
                <a:latin typeface="Times" charset="0"/>
                <a:ea typeface="ＭＳ Ｐゴシック" charset="0"/>
              </a:rPr>
              <a:t>Preconditions-</a:t>
            </a:r>
          </a:p>
          <a:p>
            <a:pPr>
              <a:defRPr/>
            </a:pPr>
            <a:r>
              <a:rPr lang="en-US" sz="2200" b="1" dirty="0">
                <a:latin typeface="Times" charset="0"/>
                <a:ea typeface="ＭＳ Ｐゴシック" charset="0"/>
              </a:rPr>
              <a:t>	</a:t>
            </a:r>
            <a:r>
              <a:rPr lang="en-US" sz="2200" i="1" dirty="0">
                <a:latin typeface="Times" charset="0"/>
                <a:ea typeface="ＭＳ Ｐゴシック" charset="0"/>
              </a:rPr>
              <a:t>Modules and Molecular Parsimony</a:t>
            </a:r>
            <a:endParaRPr lang="en-US" sz="2200" b="1" dirty="0">
              <a:latin typeface="Times" charset="0"/>
              <a:ea typeface="ＭＳ Ｐゴシック" charset="0"/>
            </a:endParaRPr>
          </a:p>
          <a:p>
            <a:pPr>
              <a:defRPr/>
            </a:pPr>
            <a:r>
              <a:rPr lang="en-US" sz="2200" b="1" dirty="0">
                <a:latin typeface="Times" charset="0"/>
                <a:ea typeface="ＭＳ Ｐゴシック" charset="0"/>
              </a:rPr>
              <a:t>		</a:t>
            </a:r>
            <a:r>
              <a:rPr lang="en-US" sz="2200" dirty="0">
                <a:latin typeface="Times" charset="0"/>
                <a:ea typeface="ＭＳ Ｐゴシック" charset="0"/>
              </a:rPr>
              <a:t>dissociable</a:t>
            </a:r>
            <a:r>
              <a:rPr lang="en-US" sz="2200" b="1" dirty="0">
                <a:latin typeface="Times" charset="0"/>
                <a:ea typeface="ＭＳ Ｐゴシック" charset="0"/>
              </a:rPr>
              <a:t> </a:t>
            </a:r>
          </a:p>
          <a:p>
            <a:pPr>
              <a:defRPr/>
            </a:pPr>
            <a:r>
              <a:rPr lang="en-US" sz="2200" b="1" dirty="0">
                <a:latin typeface="Times" charset="0"/>
                <a:ea typeface="ＭＳ Ｐゴシック" charset="0"/>
              </a:rPr>
              <a:t>		</a:t>
            </a:r>
            <a:r>
              <a:rPr lang="en-US" sz="2200" dirty="0">
                <a:latin typeface="Times" charset="0"/>
                <a:ea typeface="ＭＳ Ｐゴシック" charset="0"/>
              </a:rPr>
              <a:t>duplication and divergence</a:t>
            </a:r>
          </a:p>
          <a:p>
            <a:pPr>
              <a:defRPr/>
            </a:pPr>
            <a:r>
              <a:rPr lang="en-US" sz="2200" dirty="0">
                <a:latin typeface="Times" charset="0"/>
                <a:ea typeface="ＭＳ Ｐゴシック" charset="0"/>
              </a:rPr>
              <a:t>	</a:t>
            </a:r>
          </a:p>
          <a:p>
            <a:pPr>
              <a:defRPr/>
            </a:pPr>
            <a:r>
              <a:rPr lang="en-US" sz="2200" b="1" dirty="0">
                <a:latin typeface="Times" charset="0"/>
                <a:ea typeface="ＭＳ Ｐゴシック" charset="0"/>
              </a:rPr>
              <a:t>Mechanisms -</a:t>
            </a:r>
            <a:r>
              <a:rPr lang="en-US" sz="2200" dirty="0">
                <a:latin typeface="Times" charset="0"/>
                <a:ea typeface="ＭＳ Ｐゴシック" charset="0"/>
              </a:rPr>
              <a:t> </a:t>
            </a:r>
          </a:p>
          <a:p>
            <a:pPr>
              <a:defRPr/>
            </a:pPr>
            <a:r>
              <a:rPr lang="en-US" sz="2200" dirty="0">
                <a:latin typeface="Times" charset="0"/>
                <a:ea typeface="ＭＳ Ｐゴシック" charset="0"/>
              </a:rPr>
              <a:t>	</a:t>
            </a:r>
            <a:r>
              <a:rPr lang="en-US" sz="2200" dirty="0" err="1">
                <a:latin typeface="Times" charset="0"/>
                <a:ea typeface="ＭＳ Ｐゴシック" charset="0"/>
              </a:rPr>
              <a:t>heterochrony</a:t>
            </a:r>
            <a:endParaRPr lang="en-US" sz="2200" dirty="0">
              <a:latin typeface="Times" charset="0"/>
              <a:ea typeface="ＭＳ Ｐゴシック" charset="0"/>
            </a:endParaRPr>
          </a:p>
          <a:p>
            <a:pPr>
              <a:defRPr/>
            </a:pPr>
            <a:r>
              <a:rPr lang="en-US" sz="2200" dirty="0">
                <a:latin typeface="Times" charset="0"/>
                <a:ea typeface="ＭＳ Ｐゴシック" charset="0"/>
              </a:rPr>
              <a:t>	heterotopy</a:t>
            </a:r>
          </a:p>
          <a:p>
            <a:pPr>
              <a:defRPr/>
            </a:pPr>
            <a:r>
              <a:rPr lang="en-US" sz="2200" dirty="0">
                <a:latin typeface="Times" charset="0"/>
                <a:ea typeface="ＭＳ Ｐゴシック" charset="0"/>
              </a:rPr>
              <a:t>	</a:t>
            </a:r>
            <a:r>
              <a:rPr lang="en-US" sz="2200" dirty="0" err="1">
                <a:latin typeface="Times" charset="0"/>
                <a:ea typeface="ＭＳ Ｐゴシック" charset="0"/>
              </a:rPr>
              <a:t>heterometry</a:t>
            </a:r>
            <a:endParaRPr lang="en-US" sz="2200" dirty="0">
              <a:latin typeface="Times" charset="0"/>
              <a:ea typeface="ＭＳ Ｐゴシック" charset="0"/>
            </a:endParaRPr>
          </a:p>
          <a:p>
            <a:pPr>
              <a:defRPr/>
            </a:pPr>
            <a:r>
              <a:rPr lang="en-US" sz="2200" dirty="0">
                <a:latin typeface="Times" charset="0"/>
                <a:ea typeface="ＭＳ Ｐゴシック" charset="0"/>
              </a:rPr>
              <a:t>	</a:t>
            </a:r>
            <a:r>
              <a:rPr lang="en-US" sz="2200" dirty="0" err="1">
                <a:latin typeface="Times" charset="0"/>
                <a:ea typeface="ＭＳ Ｐゴシック" charset="0"/>
              </a:rPr>
              <a:t>heterotypy</a:t>
            </a:r>
            <a:endParaRPr lang="en-US" sz="2200" dirty="0">
              <a:latin typeface="Times" charset="0"/>
              <a:ea typeface="ＭＳ Ｐゴシック" charset="0"/>
            </a:endParaRPr>
          </a:p>
          <a:p>
            <a:pPr>
              <a:defRPr/>
            </a:pPr>
            <a:endParaRPr lang="en-US" sz="2200" b="1" dirty="0">
              <a:latin typeface="Times" charset="0"/>
              <a:ea typeface="ＭＳ Ｐゴシック" charset="0"/>
            </a:endParaRPr>
          </a:p>
          <a:p>
            <a:pPr>
              <a:defRPr/>
            </a:pPr>
            <a:r>
              <a:rPr lang="en-US" sz="2200" dirty="0">
                <a:latin typeface="Times" charset="0"/>
                <a:ea typeface="ＭＳ Ｐゴシック" charset="0"/>
              </a:rPr>
              <a:t>	</a:t>
            </a:r>
          </a:p>
          <a:p>
            <a:pPr>
              <a:defRPr/>
            </a:pPr>
            <a:r>
              <a:rPr lang="en-US" dirty="0">
                <a:latin typeface="Times" charset="0"/>
                <a:ea typeface="ＭＳ Ｐゴシック" charset="0"/>
              </a:rPr>
              <a:t>	</a:t>
            </a: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038600"/>
            <a:ext cx="4432300" cy="2776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Deep Homology</a:t>
            </a:r>
            <a:endParaRPr lang="en-US" dirty="0">
              <a:ea typeface="+mj-ea"/>
            </a:endParaRPr>
          </a:p>
        </p:txBody>
      </p:sp>
      <p:sp>
        <p:nvSpPr>
          <p:cNvPr id="56322" name="TextBox 2"/>
          <p:cNvSpPr txBox="1">
            <a:spLocks noChangeArrowheads="1"/>
          </p:cNvSpPr>
          <p:nvPr/>
        </p:nvSpPr>
        <p:spPr bwMode="auto">
          <a:xfrm>
            <a:off x="533400" y="2755900"/>
            <a:ext cx="30146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Homologous pathways</a:t>
            </a:r>
          </a:p>
          <a:p>
            <a:endParaRPr lang="en-US" altLang="en-US"/>
          </a:p>
          <a:p>
            <a:r>
              <a:rPr lang="en-US" altLang="en-US"/>
              <a:t>Homologous parts</a:t>
            </a:r>
          </a:p>
          <a:p>
            <a:endParaRPr lang="en-US" altLang="en-US"/>
          </a:p>
          <a:p>
            <a:r>
              <a:rPr lang="en-US" altLang="en-US"/>
              <a:t>Same function</a:t>
            </a:r>
          </a:p>
        </p:txBody>
      </p:sp>
      <p:pic>
        <p:nvPicPr>
          <p:cNvPr id="56323" name="Picture 3" descr="DevBio9e-Fig-19-04-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9825" y="1816100"/>
            <a:ext cx="5019675"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4"/>
          <p:cNvSpPr txBox="1">
            <a:spLocks noChangeArrowheads="1"/>
          </p:cNvSpPr>
          <p:nvPr/>
        </p:nvSpPr>
        <p:spPr bwMode="auto">
          <a:xfrm>
            <a:off x="457200" y="5562600"/>
            <a:ext cx="8270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2000"/>
              <a:t>Dpp/BMP4 – TGF beta ligands</a:t>
            </a:r>
          </a:p>
          <a:p>
            <a:r>
              <a:rPr lang="en-US" altLang="en-US" sz="2000"/>
              <a:t>Chordin/Sog – </a:t>
            </a:r>
          </a:p>
          <a:p>
            <a:r>
              <a:rPr lang="en-US" altLang="en-US" sz="2000"/>
              <a:t>Genes that respond to the different concentrations all share sequence similarity</a:t>
            </a:r>
          </a:p>
        </p:txBody>
      </p:sp>
      <p:sp>
        <p:nvSpPr>
          <p:cNvPr id="56325" name="TextBox 5"/>
          <p:cNvSpPr txBox="1">
            <a:spLocks noChangeArrowheads="1"/>
          </p:cNvSpPr>
          <p:nvPr/>
        </p:nvSpPr>
        <p:spPr bwMode="auto">
          <a:xfrm>
            <a:off x="6604000" y="4699000"/>
            <a:ext cx="1843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deuterostome</a:t>
            </a:r>
          </a:p>
        </p:txBody>
      </p:sp>
      <p:sp>
        <p:nvSpPr>
          <p:cNvPr id="56326" name="TextBox 6"/>
          <p:cNvSpPr txBox="1">
            <a:spLocks noChangeArrowheads="1"/>
          </p:cNvSpPr>
          <p:nvPr/>
        </p:nvSpPr>
        <p:spPr bwMode="auto">
          <a:xfrm>
            <a:off x="3784600" y="4762500"/>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a:t>protostome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ea typeface="+mj-ea"/>
                <a:cs typeface="+mj-cs"/>
              </a:rPr>
              <a:t>Heterotypy</a:t>
            </a:r>
          </a:p>
        </p:txBody>
      </p:sp>
      <p:sp>
        <p:nvSpPr>
          <p:cNvPr id="49155" name="Text Box 3"/>
          <p:cNvSpPr txBox="1">
            <a:spLocks noChangeArrowheads="1"/>
          </p:cNvSpPr>
          <p:nvPr/>
        </p:nvSpPr>
        <p:spPr bwMode="auto">
          <a:xfrm>
            <a:off x="838200" y="1828800"/>
            <a:ext cx="50768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i="1">
                <a:latin typeface="Times" charset="0"/>
                <a:ea typeface="ＭＳ Ｐゴシック" charset="0"/>
              </a:rPr>
              <a:t>change in the kind of protein produced</a:t>
            </a:r>
            <a:endParaRPr lang="en-US">
              <a:latin typeface="Times" charset="0"/>
              <a:ea typeface="ＭＳ Ｐゴシック" charset="0"/>
            </a:endParaRPr>
          </a:p>
        </p:txBody>
      </p:sp>
      <p:sp>
        <p:nvSpPr>
          <p:cNvPr id="49156" name="Text Box 4"/>
          <p:cNvSpPr txBox="1">
            <a:spLocks noChangeArrowheads="1"/>
          </p:cNvSpPr>
          <p:nvPr/>
        </p:nvSpPr>
        <p:spPr bwMode="auto">
          <a:xfrm>
            <a:off x="990600" y="2362200"/>
            <a:ext cx="664527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Times" charset="0"/>
                <a:ea typeface="ＭＳ Ｐゴシック" charset="0"/>
              </a:rPr>
              <a:t>Why do insects have only six legs while other arthropods can have many more?</a:t>
            </a:r>
          </a:p>
        </p:txBody>
      </p:sp>
      <p:sp>
        <p:nvSpPr>
          <p:cNvPr id="49159" name="Text Box 7"/>
          <p:cNvSpPr txBox="1">
            <a:spLocks noChangeArrowheads="1"/>
          </p:cNvSpPr>
          <p:nvPr/>
        </p:nvSpPr>
        <p:spPr bwMode="auto">
          <a:xfrm>
            <a:off x="5181600" y="3657600"/>
            <a:ext cx="30638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1">
                <a:latin typeface="Times" charset="0"/>
                <a:ea typeface="ＭＳ Ｐゴシック" charset="0"/>
              </a:rPr>
              <a:t>other arthropods</a:t>
            </a:r>
          </a:p>
          <a:p>
            <a:pPr>
              <a:defRPr/>
            </a:pPr>
            <a:endParaRPr lang="en-US">
              <a:latin typeface="Times" charset="0"/>
              <a:ea typeface="ＭＳ Ｐゴシック" charset="0"/>
            </a:endParaRPr>
          </a:p>
          <a:p>
            <a:pPr>
              <a:defRPr/>
            </a:pPr>
            <a:r>
              <a:rPr lang="en-US">
                <a:latin typeface="Times" charset="0"/>
                <a:ea typeface="ＭＳ Ｐゴシック" charset="0"/>
              </a:rPr>
              <a:t>Ubx gene </a:t>
            </a:r>
            <a:r>
              <a:rPr lang="en-US" b="1">
                <a:latin typeface="Times" charset="0"/>
                <a:ea typeface="ＭＳ Ｐゴシック" charset="0"/>
              </a:rPr>
              <a:t>does</a:t>
            </a:r>
            <a:r>
              <a:rPr lang="en-US">
                <a:latin typeface="Times" charset="0"/>
                <a:ea typeface="ＭＳ Ｐゴシック" charset="0"/>
              </a:rPr>
              <a:t> </a:t>
            </a:r>
            <a:r>
              <a:rPr lang="en-US" b="1">
                <a:latin typeface="Times" charset="0"/>
                <a:ea typeface="ＭＳ Ｐゴシック" charset="0"/>
              </a:rPr>
              <a:t>not</a:t>
            </a:r>
            <a:r>
              <a:rPr lang="en-US">
                <a:latin typeface="Times" charset="0"/>
                <a:ea typeface="ＭＳ Ｐゴシック" charset="0"/>
              </a:rPr>
              <a:t> inhibit distal-less gene</a:t>
            </a:r>
          </a:p>
        </p:txBody>
      </p:sp>
      <p:sp>
        <p:nvSpPr>
          <p:cNvPr id="49160" name="Text Box 8"/>
          <p:cNvSpPr txBox="1">
            <a:spLocks noChangeArrowheads="1"/>
          </p:cNvSpPr>
          <p:nvPr/>
        </p:nvSpPr>
        <p:spPr bwMode="auto">
          <a:xfrm>
            <a:off x="1066800" y="3657600"/>
            <a:ext cx="306387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i="1">
                <a:latin typeface="Times" charset="0"/>
                <a:ea typeface="ＭＳ Ｐゴシック" charset="0"/>
              </a:rPr>
              <a:t>insects</a:t>
            </a:r>
            <a:endParaRPr lang="en-US">
              <a:latin typeface="Times" charset="0"/>
              <a:ea typeface="ＭＳ Ｐゴシック" charset="0"/>
            </a:endParaRPr>
          </a:p>
          <a:p>
            <a:pPr>
              <a:defRPr/>
            </a:pPr>
            <a:endParaRPr lang="en-US">
              <a:latin typeface="Times" charset="0"/>
              <a:ea typeface="ＭＳ Ｐゴシック" charset="0"/>
            </a:endParaRPr>
          </a:p>
          <a:p>
            <a:pPr>
              <a:defRPr/>
            </a:pPr>
            <a:r>
              <a:rPr lang="en-US">
                <a:latin typeface="Times" charset="0"/>
                <a:ea typeface="ＭＳ Ｐゴシック" charset="0"/>
              </a:rPr>
              <a:t>Ubx gene </a:t>
            </a:r>
            <a:r>
              <a:rPr lang="en-US" b="1">
                <a:latin typeface="Times" charset="0"/>
                <a:ea typeface="ＭＳ Ｐゴシック" charset="0"/>
              </a:rPr>
              <a:t>does</a:t>
            </a:r>
            <a:r>
              <a:rPr lang="en-US">
                <a:latin typeface="Times" charset="0"/>
                <a:ea typeface="ＭＳ Ｐゴシック" charset="0"/>
              </a:rPr>
              <a:t> inhibit distal-less gene</a:t>
            </a:r>
          </a:p>
        </p:txBody>
      </p:sp>
      <p:sp>
        <p:nvSpPr>
          <p:cNvPr id="49161" name="Text Box 9"/>
          <p:cNvSpPr txBox="1">
            <a:spLocks noChangeArrowheads="1"/>
          </p:cNvSpPr>
          <p:nvPr/>
        </p:nvSpPr>
        <p:spPr bwMode="auto">
          <a:xfrm>
            <a:off x="990600" y="5791200"/>
            <a:ext cx="7042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gain-of-function mutation found in the insect Ubx genes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ea typeface="+mj-ea"/>
                <a:cs typeface="+mj-cs"/>
              </a:rPr>
              <a:t>Types of Evolutionary change</a:t>
            </a:r>
          </a:p>
        </p:txBody>
      </p:sp>
      <p:sp>
        <p:nvSpPr>
          <p:cNvPr id="3077" name="Text Box 5"/>
          <p:cNvSpPr txBox="1">
            <a:spLocks noChangeArrowheads="1"/>
          </p:cNvSpPr>
          <p:nvPr/>
        </p:nvSpPr>
        <p:spPr bwMode="auto">
          <a:xfrm>
            <a:off x="606425" y="3124200"/>
            <a:ext cx="7929563"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Macroevolutionary Change - changes between different species</a:t>
            </a:r>
          </a:p>
          <a:p>
            <a:pPr>
              <a:defRPr/>
            </a:pPr>
            <a:endParaRPr lang="en-US">
              <a:latin typeface="Times" charset="0"/>
              <a:ea typeface="ＭＳ Ｐゴシック" charset="0"/>
            </a:endParaRPr>
          </a:p>
          <a:p>
            <a:pPr>
              <a:defRPr/>
            </a:pPr>
            <a:r>
              <a:rPr lang="en-US">
                <a:latin typeface="Times" charset="0"/>
                <a:ea typeface="ＭＳ Ｐゴシック" charset="0"/>
              </a:rPr>
              <a:t>Microevolutionary Change - changes within a given species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ea typeface="+mj-ea"/>
                <a:cs typeface="+mj-cs"/>
              </a:rPr>
              <a:t>Speciation</a:t>
            </a:r>
          </a:p>
        </p:txBody>
      </p:sp>
      <p:sp>
        <p:nvSpPr>
          <p:cNvPr id="4099" name="Text Box 3"/>
          <p:cNvSpPr txBox="1">
            <a:spLocks noChangeArrowheads="1"/>
          </p:cNvSpPr>
          <p:nvPr/>
        </p:nvSpPr>
        <p:spPr bwMode="auto">
          <a:xfrm>
            <a:off x="1066800" y="2819400"/>
            <a:ext cx="7010400" cy="230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latin typeface="Times" charset="0"/>
                <a:ea typeface="ＭＳ Ｐゴシック" charset="0"/>
              </a:rPr>
              <a:t>Hypothesis: Speciation can be caused by heritable changes in development</a:t>
            </a:r>
          </a:p>
          <a:p>
            <a:pPr>
              <a:spcBef>
                <a:spcPct val="50000"/>
              </a:spcBef>
              <a:defRPr/>
            </a:pPr>
            <a:endParaRPr lang="en-US" dirty="0">
              <a:latin typeface="Times" charset="0"/>
              <a:ea typeface="ＭＳ Ｐゴシック" charset="0"/>
            </a:endParaRPr>
          </a:p>
          <a:p>
            <a:pPr>
              <a:spcBef>
                <a:spcPct val="50000"/>
              </a:spcBef>
              <a:defRPr/>
            </a:pPr>
            <a:r>
              <a:rPr lang="en-US" dirty="0">
                <a:latin typeface="Times" charset="0"/>
                <a:ea typeface="ＭＳ Ｐゴシック" charset="0"/>
              </a:rPr>
              <a:t>Compatible with population biology explanations - changes in gene frequencies between generations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ea typeface="+mj-ea"/>
                <a:cs typeface="+mj-cs"/>
              </a:rPr>
              <a:t>How can developmental programs be altered and yet still produce viable organisms?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defRPr/>
            </a:pPr>
            <a:r>
              <a:rPr lang="en-US" smtClean="0">
                <a:ea typeface="+mj-ea"/>
                <a:cs typeface="+mj-cs"/>
              </a:rPr>
              <a:t>Preconditions for Macroevolutionary Change</a:t>
            </a:r>
          </a:p>
        </p:txBody>
      </p:sp>
      <p:sp>
        <p:nvSpPr>
          <p:cNvPr id="10243" name="Text Box 1027"/>
          <p:cNvSpPr txBox="1">
            <a:spLocks noChangeArrowheads="1"/>
          </p:cNvSpPr>
          <p:nvPr/>
        </p:nvSpPr>
        <p:spPr bwMode="auto">
          <a:xfrm>
            <a:off x="1112616" y="2397888"/>
            <a:ext cx="6918767"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marL="0" indent="0">
              <a:defRPr/>
            </a:pPr>
            <a:endParaRPr lang="en-US" sz="2800" dirty="0"/>
          </a:p>
          <a:p>
            <a:pPr marL="0" indent="0">
              <a:defRPr/>
            </a:pPr>
            <a:r>
              <a:rPr lang="en-US" sz="2800" dirty="0" smtClean="0"/>
              <a:t>Duplication and Divergence</a:t>
            </a:r>
          </a:p>
          <a:p>
            <a:pPr marL="0" indent="0">
              <a:defRPr/>
            </a:pPr>
            <a:endParaRPr lang="en-US" sz="2800" dirty="0"/>
          </a:p>
          <a:p>
            <a:pPr marL="0" indent="0">
              <a:defRPr/>
            </a:pPr>
            <a:r>
              <a:rPr lang="en-US" sz="2800" dirty="0"/>
              <a:t>Modules - dissociable parts</a:t>
            </a:r>
          </a:p>
          <a:p>
            <a:pPr marL="0" indent="0">
              <a:defRPr/>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7200"/>
            <a:ext cx="7772400" cy="1143000"/>
          </a:xfrm>
        </p:spPr>
        <p:txBody>
          <a:bodyPr/>
          <a:lstStyle/>
          <a:p>
            <a:pPr eaLnBrk="1" hangingPunct="1">
              <a:defRPr/>
            </a:pPr>
            <a:r>
              <a:rPr lang="en-US" smtClean="0">
                <a:ea typeface="+mj-ea"/>
                <a:cs typeface="+mj-cs"/>
              </a:rPr>
              <a:t>Modules</a:t>
            </a:r>
          </a:p>
        </p:txBody>
      </p:sp>
      <p:sp>
        <p:nvSpPr>
          <p:cNvPr id="6147" name="Text Box 3"/>
          <p:cNvSpPr txBox="1">
            <a:spLocks noChangeArrowheads="1"/>
          </p:cNvSpPr>
          <p:nvPr/>
        </p:nvSpPr>
        <p:spPr bwMode="auto">
          <a:xfrm>
            <a:off x="871538" y="2133600"/>
            <a:ext cx="7400925"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000" b="1">
                <a:latin typeface="Times" charset="0"/>
                <a:ea typeface="ＭＳ Ｐゴシック" charset="0"/>
              </a:rPr>
              <a:t>Units of development that can be dissociated</a:t>
            </a:r>
            <a:endParaRPr lang="en-US" b="1" i="1">
              <a:latin typeface="Times" charset="0"/>
              <a:ea typeface="ＭＳ Ｐゴシック" charset="0"/>
            </a:endParaRPr>
          </a:p>
          <a:p>
            <a:pPr>
              <a:defRPr/>
            </a:pPr>
            <a:endParaRPr lang="en-US">
              <a:latin typeface="Times" charset="0"/>
              <a:ea typeface="ＭＳ Ｐゴシック" charset="0"/>
            </a:endParaRPr>
          </a:p>
          <a:p>
            <a:pPr>
              <a:defRPr/>
            </a:pPr>
            <a:r>
              <a:rPr lang="en-US" b="1">
                <a:latin typeface="Times" charset="0"/>
                <a:ea typeface="ＭＳ Ｐゴシック" charset="0"/>
              </a:rPr>
              <a:t>Molecular</a:t>
            </a:r>
            <a:endParaRPr lang="en-US">
              <a:latin typeface="Times" charset="0"/>
              <a:ea typeface="ＭＳ Ｐゴシック" charset="0"/>
            </a:endParaRPr>
          </a:p>
          <a:p>
            <a:pPr>
              <a:defRPr/>
            </a:pPr>
            <a:r>
              <a:rPr lang="en-US">
                <a:latin typeface="Times" charset="0"/>
                <a:ea typeface="ＭＳ Ｐゴシック" charset="0"/>
              </a:rPr>
              <a:t>gene enhancers</a:t>
            </a:r>
          </a:p>
          <a:p>
            <a:pPr>
              <a:defRPr/>
            </a:pPr>
            <a:endParaRPr lang="en-US">
              <a:latin typeface="Times" charset="0"/>
              <a:ea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26" descr="DevBio8e-Fig-09-29-0.jpg                                       0000005DGilbert 8e IRL                 00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613" y="1219200"/>
            <a:ext cx="6249987" cy="468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1027"/>
          <p:cNvSpPr>
            <a:spLocks noGrp="1" noChangeArrowheads="1"/>
          </p:cNvSpPr>
          <p:nvPr>
            <p:ph type="title"/>
          </p:nvPr>
        </p:nvSpPr>
        <p:spPr>
          <a:xfrm>
            <a:off x="685800" y="304800"/>
            <a:ext cx="7772400" cy="1143000"/>
          </a:xfrm>
        </p:spPr>
        <p:txBody>
          <a:bodyPr/>
          <a:lstStyle/>
          <a:p>
            <a:pPr eaLnBrk="1" hangingPunct="1">
              <a:defRPr/>
            </a:pPr>
            <a:r>
              <a:rPr lang="en-US" smtClean="0">
                <a:ea typeface="+mj-ea"/>
                <a:cs typeface="+mj-cs"/>
              </a:rPr>
              <a:t>Gene Enhancers are Modular</a:t>
            </a:r>
          </a:p>
        </p:txBody>
      </p:sp>
      <p:sp>
        <p:nvSpPr>
          <p:cNvPr id="78853" name="Text Box 1029"/>
          <p:cNvSpPr txBox="1">
            <a:spLocks noChangeArrowheads="1"/>
          </p:cNvSpPr>
          <p:nvPr/>
        </p:nvSpPr>
        <p:spPr bwMode="auto">
          <a:xfrm>
            <a:off x="4572000" y="5791200"/>
            <a:ext cx="3508375"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imes" charset="0"/>
                <a:ea typeface="ＭＳ Ｐゴシック" charset="0"/>
              </a:rPr>
              <a:t>Drosophila pair rule stripes</a:t>
            </a:r>
          </a:p>
        </p:txBody>
      </p:sp>
      <p:sp>
        <p:nvSpPr>
          <p:cNvPr id="2" name="TextBox 1"/>
          <p:cNvSpPr txBox="1"/>
          <p:nvPr/>
        </p:nvSpPr>
        <p:spPr>
          <a:xfrm>
            <a:off x="6673769" y="1871514"/>
            <a:ext cx="2349661" cy="2308324"/>
          </a:xfrm>
          <a:prstGeom prst="rect">
            <a:avLst/>
          </a:prstGeom>
          <a:noFill/>
        </p:spPr>
        <p:txBody>
          <a:bodyPr wrap="square" rtlCol="0">
            <a:spAutoFit/>
          </a:bodyPr>
          <a:lstStyle/>
          <a:p>
            <a:r>
              <a:rPr lang="en-US" dirty="0" smtClean="0"/>
              <a:t>Function independently</a:t>
            </a:r>
          </a:p>
          <a:p>
            <a:endParaRPr lang="en-US" dirty="0"/>
          </a:p>
          <a:p>
            <a:r>
              <a:rPr lang="en-US" dirty="0" smtClean="0"/>
              <a:t>Can be mutated independently</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2378</TotalTime>
  <Words>1216</Words>
  <Application>Microsoft Office PowerPoint</Application>
  <PresentationFormat>On-screen Show (4:3)</PresentationFormat>
  <Paragraphs>252</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MS PGothic</vt:lpstr>
      <vt:lpstr>MS PGothic</vt:lpstr>
      <vt:lpstr>Arial</vt:lpstr>
      <vt:lpstr>Lucida Grande</vt:lpstr>
      <vt:lpstr>Times</vt:lpstr>
      <vt:lpstr>Times New Roman</vt:lpstr>
      <vt:lpstr>Blank Presentation</vt:lpstr>
      <vt:lpstr>PowerPoint Presentation</vt:lpstr>
      <vt:lpstr>Developmental Mechanisms of Evolutionary Change</vt:lpstr>
      <vt:lpstr>Developmental Mechanisms of Evolutionary Change</vt:lpstr>
      <vt:lpstr>Types of Evolutionary change</vt:lpstr>
      <vt:lpstr>Speciation</vt:lpstr>
      <vt:lpstr>How can developmental programs be altered and yet still produce viable organisms?</vt:lpstr>
      <vt:lpstr>Preconditions for Macroevolutionary Change</vt:lpstr>
      <vt:lpstr>Modules</vt:lpstr>
      <vt:lpstr>Gene Enhancers are Modular</vt:lpstr>
      <vt:lpstr>Three spine stickleback fish</vt:lpstr>
      <vt:lpstr>Three spine stickleback fish</vt:lpstr>
      <vt:lpstr>Three spine stickleback fish</vt:lpstr>
      <vt:lpstr>PowerPoint Presentation</vt:lpstr>
      <vt:lpstr>PowerPoint Presentation</vt:lpstr>
      <vt:lpstr>Evolution still in humans?</vt:lpstr>
      <vt:lpstr>Evolution still in humans?</vt:lpstr>
      <vt:lpstr>Mechanisms of Macroevolutionary Change</vt:lpstr>
      <vt:lpstr>Heterotopy</vt:lpstr>
      <vt:lpstr>Chick foot development</vt:lpstr>
      <vt:lpstr>Heterotopy - snake limb loss</vt:lpstr>
      <vt:lpstr>Mechanisms of Macroevolutionary Change</vt:lpstr>
      <vt:lpstr>Heterochrony</vt:lpstr>
      <vt:lpstr>PowerPoint Presentation</vt:lpstr>
      <vt:lpstr>Mechanisms of Macroevolutionary Change</vt:lpstr>
      <vt:lpstr>Heterometry</vt:lpstr>
      <vt:lpstr>Heterometry</vt:lpstr>
      <vt:lpstr>PowerPoint Presentation</vt:lpstr>
      <vt:lpstr>PowerPoint Presentation</vt:lpstr>
      <vt:lpstr>Test in chicken Abzhanov et al. 2004, Science 305: 1462–1465</vt:lpstr>
      <vt:lpstr>Mechanisms of Macroevolutionary Change</vt:lpstr>
      <vt:lpstr>Heterotypy</vt:lpstr>
      <vt:lpstr>Heterotypy</vt:lpstr>
      <vt:lpstr>Heterotypy</vt:lpstr>
      <vt:lpstr>Replication slippage and human disease</vt:lpstr>
      <vt:lpstr>EvoDevo Summary</vt:lpstr>
      <vt:lpstr>Deep Homology</vt:lpstr>
      <vt:lpstr>Heterotypy</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Mechanisms of Evolutionary Change</dc:title>
  <dc:creator>Trial User</dc:creator>
  <cp:lastModifiedBy>Bob Franks</cp:lastModifiedBy>
  <cp:revision>181</cp:revision>
  <cp:lastPrinted>2009-11-30T20:29:30Z</cp:lastPrinted>
  <dcterms:created xsi:type="dcterms:W3CDTF">2007-11-28T16:23:05Z</dcterms:created>
  <dcterms:modified xsi:type="dcterms:W3CDTF">2018-04-02T19:03:25Z</dcterms:modified>
</cp:coreProperties>
</file>