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59" r:id="rId1"/>
  </p:sldMasterIdLst>
  <p:notesMasterIdLst>
    <p:notesMasterId r:id="rId24"/>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Lst>
  <p:sldSz cx="9144000" cy="5143500" type="screen16x9"/>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8" d="100"/>
          <a:sy n="88" d="100"/>
        </p:scale>
        <p:origin x="588" y="6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Shape 3"/>
          <p:cNvSpPr>
            <a:spLocks noGrp="1" noRot="1" noChangeAspect="1"/>
          </p:cNvSpPr>
          <p:nvPr>
            <p:ph type="sldImg" idx="2"/>
          </p:nvPr>
        </p:nvSpPr>
        <p:spPr>
          <a:xfrm>
            <a:off x="381300" y="685800"/>
            <a:ext cx="6096075"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Shape 4"/>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Shape 51"/>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52" name="Shape 52"/>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8"/>
        <p:cNvGrpSpPr/>
        <p:nvPr/>
      </p:nvGrpSpPr>
      <p:grpSpPr>
        <a:xfrm>
          <a:off x="0" y="0"/>
          <a:ext cx="0" cy="0"/>
          <a:chOff x="0" y="0"/>
          <a:chExt cx="0" cy="0"/>
        </a:xfrm>
      </p:grpSpPr>
      <p:sp>
        <p:nvSpPr>
          <p:cNvPr id="109" name="Shape 109"/>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10" name="Shape 110"/>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Clr>
                <a:schemeClr val="dk1"/>
              </a:buClr>
              <a:buSzPts val="1100"/>
              <a:buFont typeface="Arial"/>
              <a:buNone/>
            </a:pPr>
            <a:r>
              <a:rPr lang="en"/>
              <a:t>So as you can see, normally, promoter regions usually more likely to be methylated compared to the 5’ untranslated region.</a:t>
            </a:r>
            <a:endParaRPr/>
          </a:p>
          <a:p>
            <a:pPr marL="0" lvl="0" indent="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5"/>
        <p:cNvGrpSpPr/>
        <p:nvPr/>
      </p:nvGrpSpPr>
      <p:grpSpPr>
        <a:xfrm>
          <a:off x="0" y="0"/>
          <a:ext cx="0" cy="0"/>
          <a:chOff x="0" y="0"/>
          <a:chExt cx="0" cy="0"/>
        </a:xfrm>
      </p:grpSpPr>
      <p:sp>
        <p:nvSpPr>
          <p:cNvPr id="116" name="Shape 116"/>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17" name="Shape 117"/>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1"/>
        <p:cNvGrpSpPr/>
        <p:nvPr/>
      </p:nvGrpSpPr>
      <p:grpSpPr>
        <a:xfrm>
          <a:off x="0" y="0"/>
          <a:ext cx="0" cy="0"/>
          <a:chOff x="0" y="0"/>
          <a:chExt cx="0" cy="0"/>
        </a:xfrm>
      </p:grpSpPr>
      <p:sp>
        <p:nvSpPr>
          <p:cNvPr id="122" name="Shape 122"/>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23" name="Shape 123"/>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r>
              <a:rPr lang="en"/>
              <a:t>For instance, the right most bar shows that 1 region/ loci experienced a 20% increase in methylation in famine exposed individuals.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8"/>
        <p:cNvGrpSpPr/>
        <p:nvPr/>
      </p:nvGrpSpPr>
      <p:grpSpPr>
        <a:xfrm>
          <a:off x="0" y="0"/>
          <a:ext cx="0" cy="0"/>
          <a:chOff x="0" y="0"/>
          <a:chExt cx="0" cy="0"/>
        </a:xfrm>
      </p:grpSpPr>
      <p:sp>
        <p:nvSpPr>
          <p:cNvPr id="129" name="Shape 129"/>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30" name="Shape 130"/>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
              <a:t>Epityper uses DNA spectroscopy to confirm regions of methylated DNA from samples that were previously treated with bisulfate. </a:t>
            </a:r>
            <a:endParaRPr/>
          </a:p>
          <a:p>
            <a:pPr marL="0" lvl="0" indent="0" rtl="0">
              <a:spcBef>
                <a:spcPts val="0"/>
              </a:spcBef>
              <a:spcAft>
                <a:spcPts val="0"/>
              </a:spcAft>
              <a:buNone/>
            </a:pPr>
            <a:r>
              <a:rPr lang="en"/>
              <a:t>Also, they used all 60 people for the epityper so study now incorporated 120 people instead of 48.</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5"/>
        <p:cNvGrpSpPr/>
        <p:nvPr/>
      </p:nvGrpSpPr>
      <p:grpSpPr>
        <a:xfrm>
          <a:off x="0" y="0"/>
          <a:ext cx="0" cy="0"/>
          <a:chOff x="0" y="0"/>
          <a:chExt cx="0" cy="0"/>
        </a:xfrm>
      </p:grpSpPr>
      <p:sp>
        <p:nvSpPr>
          <p:cNvPr id="136" name="Shape 136"/>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37" name="Shape 137"/>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
              <a:t>You can see that specific genes were more or less methylated based on timing of the famine. A menstrual cycle in the direct middle of the famine resulted in maximum/ minimum methylation for specific genes. Rising temperatures and food supply after the end of the famine resulted in return to normal levels of methylation.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2"/>
        <p:cNvGrpSpPr/>
        <p:nvPr/>
      </p:nvGrpSpPr>
      <p:grpSpPr>
        <a:xfrm>
          <a:off x="0" y="0"/>
          <a:ext cx="0" cy="0"/>
          <a:chOff x="0" y="0"/>
          <a:chExt cx="0" cy="0"/>
        </a:xfrm>
      </p:grpSpPr>
      <p:sp>
        <p:nvSpPr>
          <p:cNvPr id="143" name="Shape 143"/>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44" name="Shape 144"/>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8"/>
        <p:cNvGrpSpPr/>
        <p:nvPr/>
      </p:nvGrpSpPr>
      <p:grpSpPr>
        <a:xfrm>
          <a:off x="0" y="0"/>
          <a:ext cx="0" cy="0"/>
          <a:chOff x="0" y="0"/>
          <a:chExt cx="0" cy="0"/>
        </a:xfrm>
      </p:grpSpPr>
      <p:sp>
        <p:nvSpPr>
          <p:cNvPr id="149" name="Shape 149"/>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50" name="Shape 150"/>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4"/>
        <p:cNvGrpSpPr/>
        <p:nvPr/>
      </p:nvGrpSpPr>
      <p:grpSpPr>
        <a:xfrm>
          <a:off x="0" y="0"/>
          <a:ext cx="0" cy="0"/>
          <a:chOff x="0" y="0"/>
          <a:chExt cx="0" cy="0"/>
        </a:xfrm>
      </p:grpSpPr>
      <p:sp>
        <p:nvSpPr>
          <p:cNvPr id="155" name="Shape 155"/>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56" name="Shape 156"/>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r>
              <a:rPr lang="en"/>
              <a:t>A is a diagram showing correlation between birth weight and average methylation of ISMR gene in famine exposed individuals. Increased methylation suggests increased birth weight. B is the correlation between LDL cholesterol and CPT1A P-DMR methylation. It too shows positive correlation between LDL cholesterol and methylation of DNA of exposed individuals.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1"/>
        <p:cNvGrpSpPr/>
        <p:nvPr/>
      </p:nvGrpSpPr>
      <p:grpSpPr>
        <a:xfrm>
          <a:off x="0" y="0"/>
          <a:ext cx="0" cy="0"/>
          <a:chOff x="0" y="0"/>
          <a:chExt cx="0" cy="0"/>
        </a:xfrm>
      </p:grpSpPr>
      <p:sp>
        <p:nvSpPr>
          <p:cNvPr id="162" name="Shape 162"/>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63" name="Shape 163"/>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
              <a:t>Shows annotation of INSR gene, examined in study. P-DMR overlaps an enhancer in two cell lines (shown in yellow). </a:t>
            </a:r>
            <a:endParaRPr/>
          </a:p>
          <a:p>
            <a:pPr marL="0" lvl="0" indent="0">
              <a:spcBef>
                <a:spcPts val="0"/>
              </a:spcBef>
              <a:spcAft>
                <a:spcPts val="0"/>
              </a:spcAft>
              <a:buNone/>
            </a:pPr>
            <a:endParaRPr/>
          </a:p>
          <a:p>
            <a:pPr marL="0" lvl="0" indent="0">
              <a:spcBef>
                <a:spcPts val="0"/>
              </a:spcBef>
              <a:spcAft>
                <a:spcPts val="0"/>
              </a:spcAft>
              <a:buNone/>
            </a:pP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8"/>
        <p:cNvGrpSpPr/>
        <p:nvPr/>
      </p:nvGrpSpPr>
      <p:grpSpPr>
        <a:xfrm>
          <a:off x="0" y="0"/>
          <a:ext cx="0" cy="0"/>
          <a:chOff x="0" y="0"/>
          <a:chExt cx="0" cy="0"/>
        </a:xfrm>
      </p:grpSpPr>
      <p:sp>
        <p:nvSpPr>
          <p:cNvPr id="169" name="Shape 169"/>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70" name="Shape 170"/>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
              <a:t>Annotation of CPT1A P-DMR examined in study. It overlaps an enhancer in the two lines demarcated with yellow bands. So in other words, yellow bands represent increased methylation in these specified regions of the gene. BAF155 transcription factor also binds in this region.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
        <p:cNvGrpSpPr/>
        <p:nvPr/>
      </p:nvGrpSpPr>
      <p:grpSpPr>
        <a:xfrm>
          <a:off x="0" y="0"/>
          <a:ext cx="0" cy="0"/>
          <a:chOff x="0" y="0"/>
          <a:chExt cx="0" cy="0"/>
        </a:xfrm>
      </p:grpSpPr>
      <p:sp>
        <p:nvSpPr>
          <p:cNvPr id="57" name="Shape 57"/>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58" name="Shape 58"/>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5"/>
        <p:cNvGrpSpPr/>
        <p:nvPr/>
      </p:nvGrpSpPr>
      <p:grpSpPr>
        <a:xfrm>
          <a:off x="0" y="0"/>
          <a:ext cx="0" cy="0"/>
          <a:chOff x="0" y="0"/>
          <a:chExt cx="0" cy="0"/>
        </a:xfrm>
      </p:grpSpPr>
      <p:sp>
        <p:nvSpPr>
          <p:cNvPr id="176" name="Shape 176"/>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77" name="Shape 177"/>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1"/>
        <p:cNvGrpSpPr/>
        <p:nvPr/>
      </p:nvGrpSpPr>
      <p:grpSpPr>
        <a:xfrm>
          <a:off x="0" y="0"/>
          <a:ext cx="0" cy="0"/>
          <a:chOff x="0" y="0"/>
          <a:chExt cx="0" cy="0"/>
        </a:xfrm>
      </p:grpSpPr>
      <p:sp>
        <p:nvSpPr>
          <p:cNvPr id="182" name="Shape 182"/>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83" name="Shape 183"/>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8"/>
        <p:cNvGrpSpPr/>
        <p:nvPr/>
      </p:nvGrpSpPr>
      <p:grpSpPr>
        <a:xfrm>
          <a:off x="0" y="0"/>
          <a:ext cx="0" cy="0"/>
          <a:chOff x="0" y="0"/>
          <a:chExt cx="0" cy="0"/>
        </a:xfrm>
      </p:grpSpPr>
      <p:sp>
        <p:nvSpPr>
          <p:cNvPr id="189" name="Shape 189"/>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90" name="Shape 190"/>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
        <p:cNvGrpSpPr/>
        <p:nvPr/>
      </p:nvGrpSpPr>
      <p:grpSpPr>
        <a:xfrm>
          <a:off x="0" y="0"/>
          <a:ext cx="0" cy="0"/>
          <a:chOff x="0" y="0"/>
          <a:chExt cx="0" cy="0"/>
        </a:xfrm>
      </p:grpSpPr>
      <p:sp>
        <p:nvSpPr>
          <p:cNvPr id="65" name="Shape 65"/>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66" name="Shape 66"/>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
        <p:cNvGrpSpPr/>
        <p:nvPr/>
      </p:nvGrpSpPr>
      <p:grpSpPr>
        <a:xfrm>
          <a:off x="0" y="0"/>
          <a:ext cx="0" cy="0"/>
          <a:chOff x="0" y="0"/>
          <a:chExt cx="0" cy="0"/>
        </a:xfrm>
      </p:grpSpPr>
      <p:sp>
        <p:nvSpPr>
          <p:cNvPr id="73" name="Shape 73"/>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74" name="Shape 74"/>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8"/>
        <p:cNvGrpSpPr/>
        <p:nvPr/>
      </p:nvGrpSpPr>
      <p:grpSpPr>
        <a:xfrm>
          <a:off x="0" y="0"/>
          <a:ext cx="0" cy="0"/>
          <a:chOff x="0" y="0"/>
          <a:chExt cx="0" cy="0"/>
        </a:xfrm>
      </p:grpSpPr>
      <p:sp>
        <p:nvSpPr>
          <p:cNvPr id="79" name="Shape 79"/>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80" name="Shape 80"/>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Shape 85"/>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86" name="Shape 86"/>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
              <a:t>38 pairs identified as useful, only used 12 randomly selected</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0"/>
        <p:cNvGrpSpPr/>
        <p:nvPr/>
      </p:nvGrpSpPr>
      <p:grpSpPr>
        <a:xfrm>
          <a:off x="0" y="0"/>
          <a:ext cx="0" cy="0"/>
          <a:chOff x="0" y="0"/>
          <a:chExt cx="0" cy="0"/>
        </a:xfrm>
      </p:grpSpPr>
      <p:sp>
        <p:nvSpPr>
          <p:cNvPr id="91" name="Shape 91"/>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92" name="Shape 92"/>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6"/>
        <p:cNvGrpSpPr/>
        <p:nvPr/>
      </p:nvGrpSpPr>
      <p:grpSpPr>
        <a:xfrm>
          <a:off x="0" y="0"/>
          <a:ext cx="0" cy="0"/>
          <a:chOff x="0" y="0"/>
          <a:chExt cx="0" cy="0"/>
        </a:xfrm>
      </p:grpSpPr>
      <p:sp>
        <p:nvSpPr>
          <p:cNvPr id="97" name="Shape 97"/>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98" name="Shape 98"/>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
              <a:t>Cytosines outside of CpG dinucleotides used to assess bisulfite conversion rate</a:t>
            </a:r>
            <a:endParaRPr/>
          </a:p>
          <a:p>
            <a:pPr marL="0" lvl="0" indent="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2"/>
        <p:cNvGrpSpPr/>
        <p:nvPr/>
      </p:nvGrpSpPr>
      <p:grpSpPr>
        <a:xfrm>
          <a:off x="0" y="0"/>
          <a:ext cx="0" cy="0"/>
          <a:chOff x="0" y="0"/>
          <a:chExt cx="0" cy="0"/>
        </a:xfrm>
      </p:grpSpPr>
      <p:sp>
        <p:nvSpPr>
          <p:cNvPr id="103" name="Shape 103"/>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04" name="Shape 104"/>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Shape 10"/>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1" name="Shape 11"/>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2" name="Shape 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4"/>
        <p:cNvGrpSpPr/>
        <p:nvPr/>
      </p:nvGrpSpPr>
      <p:grpSpPr>
        <a:xfrm>
          <a:off x="0" y="0"/>
          <a:ext cx="0" cy="0"/>
          <a:chOff x="0" y="0"/>
          <a:chExt cx="0" cy="0"/>
        </a:xfrm>
      </p:grpSpPr>
      <p:sp>
        <p:nvSpPr>
          <p:cNvPr id="45" name="Shape 45"/>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Shape 46"/>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lstStyle>
            <a:lvl1pPr marL="457200" lvl="0" indent="-342900" algn="ctr">
              <a:spcBef>
                <a:spcPts val="0"/>
              </a:spcBef>
              <a:spcAft>
                <a:spcPts val="0"/>
              </a:spcAft>
              <a:buSzPts val="1800"/>
              <a:buChar char="●"/>
              <a:defRPr/>
            </a:lvl1pPr>
            <a:lvl2pPr marL="914400" lvl="1" indent="-317500" algn="ctr">
              <a:spcBef>
                <a:spcPts val="1600"/>
              </a:spcBef>
              <a:spcAft>
                <a:spcPts val="0"/>
              </a:spcAft>
              <a:buSzPts val="1400"/>
              <a:buChar char="○"/>
              <a:defRPr/>
            </a:lvl2pPr>
            <a:lvl3pPr marL="1371600" lvl="2" indent="-317500" algn="ctr">
              <a:spcBef>
                <a:spcPts val="1600"/>
              </a:spcBef>
              <a:spcAft>
                <a:spcPts val="0"/>
              </a:spcAft>
              <a:buSzPts val="1400"/>
              <a:buChar char="■"/>
              <a:defRPr/>
            </a:lvl3pPr>
            <a:lvl4pPr marL="1828800" lvl="3" indent="-317500" algn="ctr">
              <a:spcBef>
                <a:spcPts val="1600"/>
              </a:spcBef>
              <a:spcAft>
                <a:spcPts val="0"/>
              </a:spcAft>
              <a:buSzPts val="1400"/>
              <a:buChar char="●"/>
              <a:defRPr/>
            </a:lvl4pPr>
            <a:lvl5pPr marL="2286000" lvl="4" indent="-317500" algn="ctr">
              <a:spcBef>
                <a:spcPts val="1600"/>
              </a:spcBef>
              <a:spcAft>
                <a:spcPts val="0"/>
              </a:spcAft>
              <a:buSzPts val="1400"/>
              <a:buChar char="○"/>
              <a:defRPr/>
            </a:lvl5pPr>
            <a:lvl6pPr marL="2743200" lvl="5" indent="-317500" algn="ctr">
              <a:spcBef>
                <a:spcPts val="1600"/>
              </a:spcBef>
              <a:spcAft>
                <a:spcPts val="0"/>
              </a:spcAft>
              <a:buSzPts val="1400"/>
              <a:buChar char="■"/>
              <a:defRPr/>
            </a:lvl6pPr>
            <a:lvl7pPr marL="3200400" lvl="6" indent="-317500" algn="ctr">
              <a:spcBef>
                <a:spcPts val="1600"/>
              </a:spcBef>
              <a:spcAft>
                <a:spcPts val="0"/>
              </a:spcAft>
              <a:buSzPts val="1400"/>
              <a:buChar char="●"/>
              <a:defRPr/>
            </a:lvl7pPr>
            <a:lvl8pPr marL="3657600" lvl="7" indent="-317500" algn="ctr">
              <a:spcBef>
                <a:spcPts val="1600"/>
              </a:spcBef>
              <a:spcAft>
                <a:spcPts val="0"/>
              </a:spcAft>
              <a:buSzPts val="1400"/>
              <a:buChar char="○"/>
              <a:defRPr/>
            </a:lvl8pPr>
            <a:lvl9pPr marL="4114800" lvl="8" indent="-317500" algn="ctr">
              <a:spcBef>
                <a:spcPts val="1600"/>
              </a:spcBef>
              <a:spcAft>
                <a:spcPts val="1600"/>
              </a:spcAft>
              <a:buSzPts val="1400"/>
              <a:buChar char="■"/>
              <a:defRPr/>
            </a:lvl9pPr>
          </a:lstStyle>
          <a:p>
            <a:endParaRPr/>
          </a:p>
        </p:txBody>
      </p:sp>
      <p:sp>
        <p:nvSpPr>
          <p:cNvPr id="47" name="Shape 4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Shape 4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3"/>
        <p:cNvGrpSpPr/>
        <p:nvPr/>
      </p:nvGrpSpPr>
      <p:grpSpPr>
        <a:xfrm>
          <a:off x="0" y="0"/>
          <a:ext cx="0" cy="0"/>
          <a:chOff x="0" y="0"/>
          <a:chExt cx="0" cy="0"/>
        </a:xfrm>
      </p:grpSpPr>
      <p:sp>
        <p:nvSpPr>
          <p:cNvPr id="14" name="Shape 14"/>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5" name="Shape 1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6"/>
        <p:cNvGrpSpPr/>
        <p:nvPr/>
      </p:nvGrpSpPr>
      <p:grpSpPr>
        <a:xfrm>
          <a:off x="0" y="0"/>
          <a:ext cx="0" cy="0"/>
          <a:chOff x="0" y="0"/>
          <a:chExt cx="0" cy="0"/>
        </a:xfrm>
      </p:grpSpPr>
      <p:sp>
        <p:nvSpPr>
          <p:cNvPr id="17" name="Shape 17"/>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Shape 18"/>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19" name="Shape 1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0"/>
        <p:cNvGrpSpPr/>
        <p:nvPr/>
      </p:nvGrpSpPr>
      <p:grpSpPr>
        <a:xfrm>
          <a:off x="0" y="0"/>
          <a:ext cx="0" cy="0"/>
          <a:chOff x="0" y="0"/>
          <a:chExt cx="0" cy="0"/>
        </a:xfrm>
      </p:grpSpPr>
      <p:sp>
        <p:nvSpPr>
          <p:cNvPr id="21" name="Shape 21"/>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2" name="Shape 22"/>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3" name="Shape 23"/>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4" name="Shape 2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5"/>
        <p:cNvGrpSpPr/>
        <p:nvPr/>
      </p:nvGrpSpPr>
      <p:grpSpPr>
        <a:xfrm>
          <a:off x="0" y="0"/>
          <a:ext cx="0" cy="0"/>
          <a:chOff x="0" y="0"/>
          <a:chExt cx="0" cy="0"/>
        </a:xfrm>
      </p:grpSpPr>
      <p:sp>
        <p:nvSpPr>
          <p:cNvPr id="26" name="Shape 2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7" name="Shape 2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8"/>
        <p:cNvGrpSpPr/>
        <p:nvPr/>
      </p:nvGrpSpPr>
      <p:grpSpPr>
        <a:xfrm>
          <a:off x="0" y="0"/>
          <a:ext cx="0" cy="0"/>
          <a:chOff x="0" y="0"/>
          <a:chExt cx="0" cy="0"/>
        </a:xfrm>
      </p:grpSpPr>
      <p:sp>
        <p:nvSpPr>
          <p:cNvPr id="29" name="Shape 29"/>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0" name="Shape 30"/>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lstStyle>
            <a:lvl1pPr marL="457200" lvl="0" indent="-304800">
              <a:spcBef>
                <a:spcPts val="0"/>
              </a:spcBef>
              <a:spcAft>
                <a:spcPts val="0"/>
              </a:spcAft>
              <a:buSzPts val="1200"/>
              <a:buChar char="●"/>
              <a:defRPr sz="12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31" name="Shape 3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2"/>
        <p:cNvGrpSpPr/>
        <p:nvPr/>
      </p:nvGrpSpPr>
      <p:grpSpPr>
        <a:xfrm>
          <a:off x="0" y="0"/>
          <a:ext cx="0" cy="0"/>
          <a:chOff x="0" y="0"/>
          <a:chExt cx="0" cy="0"/>
        </a:xfrm>
      </p:grpSpPr>
      <p:sp>
        <p:nvSpPr>
          <p:cNvPr id="33" name="Shape 33"/>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34" name="Shape 3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5"/>
        <p:cNvGrpSpPr/>
        <p:nvPr/>
      </p:nvGrpSpPr>
      <p:grpSpPr>
        <a:xfrm>
          <a:off x="0" y="0"/>
          <a:ext cx="0" cy="0"/>
          <a:chOff x="0" y="0"/>
          <a:chExt cx="0" cy="0"/>
        </a:xfrm>
      </p:grpSpPr>
      <p:sp>
        <p:nvSpPr>
          <p:cNvPr id="36" name="Shape 36"/>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7" name="Shape 37"/>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38" name="Shape 38"/>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39" name="Shape 39"/>
          <p:cNvSpPr txBox="1">
            <a:spLocks noGrp="1"/>
          </p:cNvSpPr>
          <p:nvPr>
            <p:ph type="body" idx="2"/>
          </p:nvPr>
        </p:nvSpPr>
        <p:spPr>
          <a:xfrm>
            <a:off x="4939500" y="724075"/>
            <a:ext cx="3837000" cy="3695100"/>
          </a:xfrm>
          <a:prstGeom prst="rect">
            <a:avLst/>
          </a:prstGeom>
        </p:spPr>
        <p:txBody>
          <a:bodyPr spcFirstLastPara="1" wrap="square" lIns="91425" tIns="91425" rIns="91425" bIns="91425" anchor="ctr" anchorCtr="0"/>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40" name="Shape 4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1"/>
        <p:cNvGrpSpPr/>
        <p:nvPr/>
      </p:nvGrpSpPr>
      <p:grpSpPr>
        <a:xfrm>
          <a:off x="0" y="0"/>
          <a:ext cx="0" cy="0"/>
          <a:chOff x="0" y="0"/>
          <a:chExt cx="0" cy="0"/>
        </a:xfrm>
      </p:grpSpPr>
      <p:sp>
        <p:nvSpPr>
          <p:cNvPr id="42" name="Shape 42"/>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lstStyle>
            <a:lvl1pPr marL="457200" lvl="0" indent="-228600">
              <a:lnSpc>
                <a:spcPct val="100000"/>
              </a:lnSpc>
              <a:spcBef>
                <a:spcPts val="0"/>
              </a:spcBef>
              <a:spcAft>
                <a:spcPts val="0"/>
              </a:spcAft>
              <a:buSzPts val="1800"/>
              <a:buNone/>
              <a:defRPr/>
            </a:lvl1pPr>
          </a:lstStyle>
          <a:p>
            <a:endParaRPr/>
          </a:p>
        </p:txBody>
      </p:sp>
      <p:sp>
        <p:nvSpPr>
          <p:cNvPr id="43" name="Shape 4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Shape 6"/>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Shape 7"/>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1600"/>
              </a:spcBef>
              <a:spcAft>
                <a:spcPts val="0"/>
              </a:spcAft>
              <a:buClr>
                <a:schemeClr val="dk2"/>
              </a:buClr>
              <a:buSzPts val="1400"/>
              <a:buChar char="○"/>
              <a:defRPr>
                <a:solidFill>
                  <a:schemeClr val="dk2"/>
                </a:solidFill>
              </a:defRPr>
            </a:lvl2pPr>
            <a:lvl3pPr marL="1371600" lvl="2" indent="-317500">
              <a:lnSpc>
                <a:spcPct val="115000"/>
              </a:lnSpc>
              <a:spcBef>
                <a:spcPts val="1600"/>
              </a:spcBef>
              <a:spcAft>
                <a:spcPts val="0"/>
              </a:spcAft>
              <a:buClr>
                <a:schemeClr val="dk2"/>
              </a:buClr>
              <a:buSzPts val="1400"/>
              <a:buChar char="■"/>
              <a:defRPr>
                <a:solidFill>
                  <a:schemeClr val="dk2"/>
                </a:solidFill>
              </a:defRPr>
            </a:lvl3pPr>
            <a:lvl4pPr marL="1828800" lvl="3" indent="-317500">
              <a:lnSpc>
                <a:spcPct val="115000"/>
              </a:lnSpc>
              <a:spcBef>
                <a:spcPts val="1600"/>
              </a:spcBef>
              <a:spcAft>
                <a:spcPts val="0"/>
              </a:spcAft>
              <a:buClr>
                <a:schemeClr val="dk2"/>
              </a:buClr>
              <a:buSzPts val="1400"/>
              <a:buChar char="●"/>
              <a:defRPr>
                <a:solidFill>
                  <a:schemeClr val="dk2"/>
                </a:solidFill>
              </a:defRPr>
            </a:lvl4pPr>
            <a:lvl5pPr marL="2286000" lvl="4" indent="-317500">
              <a:lnSpc>
                <a:spcPct val="115000"/>
              </a:lnSpc>
              <a:spcBef>
                <a:spcPts val="1600"/>
              </a:spcBef>
              <a:spcAft>
                <a:spcPts val="0"/>
              </a:spcAft>
              <a:buClr>
                <a:schemeClr val="dk2"/>
              </a:buClr>
              <a:buSzPts val="1400"/>
              <a:buChar char="○"/>
              <a:defRPr>
                <a:solidFill>
                  <a:schemeClr val="dk2"/>
                </a:solidFill>
              </a:defRPr>
            </a:lvl5pPr>
            <a:lvl6pPr marL="2743200" lvl="5" indent="-317500">
              <a:lnSpc>
                <a:spcPct val="115000"/>
              </a:lnSpc>
              <a:spcBef>
                <a:spcPts val="1600"/>
              </a:spcBef>
              <a:spcAft>
                <a:spcPts val="0"/>
              </a:spcAft>
              <a:buClr>
                <a:schemeClr val="dk2"/>
              </a:buClr>
              <a:buSzPts val="1400"/>
              <a:buChar char="■"/>
              <a:defRPr>
                <a:solidFill>
                  <a:schemeClr val="dk2"/>
                </a:solidFill>
              </a:defRPr>
            </a:lvl6pPr>
            <a:lvl7pPr marL="3200400" lvl="6" indent="-317500">
              <a:lnSpc>
                <a:spcPct val="115000"/>
              </a:lnSpc>
              <a:spcBef>
                <a:spcPts val="1600"/>
              </a:spcBef>
              <a:spcAft>
                <a:spcPts val="0"/>
              </a:spcAft>
              <a:buClr>
                <a:schemeClr val="dk2"/>
              </a:buClr>
              <a:buSzPts val="1400"/>
              <a:buChar char="●"/>
              <a:defRPr>
                <a:solidFill>
                  <a:schemeClr val="dk2"/>
                </a:solidFill>
              </a:defRPr>
            </a:lvl7pPr>
            <a:lvl8pPr marL="3657600" lvl="7" indent="-317500">
              <a:lnSpc>
                <a:spcPct val="115000"/>
              </a:lnSpc>
              <a:spcBef>
                <a:spcPts val="1600"/>
              </a:spcBef>
              <a:spcAft>
                <a:spcPts val="0"/>
              </a:spcAft>
              <a:buClr>
                <a:schemeClr val="dk2"/>
              </a:buClr>
              <a:buSzPts val="1400"/>
              <a:buChar char="○"/>
              <a:defRPr>
                <a:solidFill>
                  <a:schemeClr val="dk2"/>
                </a:solidFill>
              </a:defRPr>
            </a:lvl8pPr>
            <a:lvl9pPr marL="4114800" lvl="8" indent="-317500">
              <a:lnSpc>
                <a:spcPct val="115000"/>
              </a:lnSpc>
              <a:spcBef>
                <a:spcPts val="1600"/>
              </a:spcBef>
              <a:spcAft>
                <a:spcPts val="1600"/>
              </a:spcAft>
              <a:buClr>
                <a:schemeClr val="dk2"/>
              </a:buClr>
              <a:buSzPts val="1400"/>
              <a:buChar char="■"/>
              <a:defRPr>
                <a:solidFill>
                  <a:schemeClr val="dk2"/>
                </a:solidFill>
              </a:defRPr>
            </a:lvl9pPr>
          </a:lstStyle>
          <a:p>
            <a:endParaRPr/>
          </a:p>
        </p:txBody>
      </p:sp>
      <p:sp>
        <p:nvSpPr>
          <p:cNvPr id="8" name="Shape 8"/>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marL="0" lvl="0" indent="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3"/>
        <p:cNvGrpSpPr/>
        <p:nvPr/>
      </p:nvGrpSpPr>
      <p:grpSpPr>
        <a:xfrm>
          <a:off x="0" y="0"/>
          <a:ext cx="0" cy="0"/>
          <a:chOff x="0" y="0"/>
          <a:chExt cx="0" cy="0"/>
        </a:xfrm>
      </p:grpSpPr>
      <p:sp>
        <p:nvSpPr>
          <p:cNvPr id="54" name="Shape 54"/>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Autofit/>
          </a:bodyPr>
          <a:lstStyle/>
          <a:p>
            <a:pPr marL="0" lvl="0" indent="0" algn="l" rtl="0">
              <a:lnSpc>
                <a:spcPct val="135000"/>
              </a:lnSpc>
              <a:spcBef>
                <a:spcPts val="3600"/>
              </a:spcBef>
              <a:spcAft>
                <a:spcPts val="1800"/>
              </a:spcAft>
              <a:buNone/>
            </a:pPr>
            <a:r>
              <a:rPr lang="en" sz="3550"/>
              <a:t>DNA methylation signatures link prenatal famine exposure to growth and metabolism</a:t>
            </a:r>
            <a:endParaRPr/>
          </a:p>
        </p:txBody>
      </p:sp>
      <p:sp>
        <p:nvSpPr>
          <p:cNvPr id="55" name="Shape 55"/>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11"/>
        <p:cNvGrpSpPr/>
        <p:nvPr/>
      </p:nvGrpSpPr>
      <p:grpSpPr>
        <a:xfrm>
          <a:off x="0" y="0"/>
          <a:ext cx="0" cy="0"/>
          <a:chOff x="0" y="0"/>
          <a:chExt cx="0" cy="0"/>
        </a:xfrm>
      </p:grpSpPr>
      <p:sp>
        <p:nvSpPr>
          <p:cNvPr id="112" name="Shape 112"/>
          <p:cNvSpPr txBox="1">
            <a:spLocks noGrp="1"/>
          </p:cNvSpPr>
          <p:nvPr>
            <p:ph type="title"/>
          </p:nvPr>
        </p:nvSpPr>
        <p:spPr>
          <a:xfrm>
            <a:off x="311700" y="119375"/>
            <a:ext cx="8520600" cy="5727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
              <a:t>Results</a:t>
            </a:r>
            <a:endParaRPr/>
          </a:p>
        </p:txBody>
      </p:sp>
      <p:sp>
        <p:nvSpPr>
          <p:cNvPr id="113" name="Shape 113"/>
          <p:cNvSpPr txBox="1">
            <a:spLocks noGrp="1"/>
          </p:cNvSpPr>
          <p:nvPr>
            <p:ph type="body" idx="1"/>
          </p:nvPr>
        </p:nvSpPr>
        <p:spPr>
          <a:xfrm>
            <a:off x="311700" y="692075"/>
            <a:ext cx="8520600" cy="3416400"/>
          </a:xfrm>
          <a:prstGeom prst="rect">
            <a:avLst/>
          </a:prstGeom>
        </p:spPr>
        <p:txBody>
          <a:bodyPr spcFirstLastPara="1" wrap="square" lIns="91425" tIns="91425" rIns="91425" bIns="91425" anchor="t" anchorCtr="0">
            <a:noAutofit/>
          </a:bodyPr>
          <a:lstStyle/>
          <a:p>
            <a:pPr marL="457200" lvl="0" indent="-342900" rtl="0">
              <a:spcBef>
                <a:spcPts val="0"/>
              </a:spcBef>
              <a:spcAft>
                <a:spcPts val="0"/>
              </a:spcAft>
              <a:buSzPts val="1800"/>
              <a:buChar char="●"/>
            </a:pPr>
            <a:r>
              <a:rPr lang="en"/>
              <a:t>Fig 1</a:t>
            </a:r>
            <a:endParaRPr/>
          </a:p>
          <a:p>
            <a:pPr marL="457200" lvl="0" indent="-342900" rtl="0">
              <a:spcBef>
                <a:spcPts val="0"/>
              </a:spcBef>
              <a:spcAft>
                <a:spcPts val="0"/>
              </a:spcAft>
              <a:buSzPts val="1800"/>
              <a:buChar char="●"/>
            </a:pPr>
            <a:r>
              <a:rPr lang="en"/>
              <a:t>Shows general methylation across all entrez genes in database for human peripheral blood mononuclear cells.</a:t>
            </a:r>
            <a:endParaRPr/>
          </a:p>
          <a:p>
            <a:pPr marL="457200" lvl="0" indent="-342900" rtl="0">
              <a:spcBef>
                <a:spcPts val="0"/>
              </a:spcBef>
              <a:spcAft>
                <a:spcPts val="0"/>
              </a:spcAft>
              <a:buSzPts val="1800"/>
              <a:buChar char="●"/>
            </a:pPr>
            <a:r>
              <a:rPr lang="en"/>
              <a:t>What is most likely to be methylated in genes?</a:t>
            </a:r>
            <a:endParaRPr/>
          </a:p>
          <a:p>
            <a:pPr marL="0" lvl="0" indent="0" rtl="0">
              <a:spcBef>
                <a:spcPts val="1600"/>
              </a:spcBef>
              <a:spcAft>
                <a:spcPts val="0"/>
              </a:spcAft>
              <a:buNone/>
            </a:pPr>
            <a:endParaRPr/>
          </a:p>
          <a:p>
            <a:pPr marL="0" lvl="0" indent="0" rtl="0">
              <a:spcBef>
                <a:spcPts val="1600"/>
              </a:spcBef>
              <a:spcAft>
                <a:spcPts val="0"/>
              </a:spcAft>
              <a:buNone/>
            </a:pPr>
            <a:endParaRPr/>
          </a:p>
          <a:p>
            <a:pPr marL="0" lvl="0" indent="0">
              <a:spcBef>
                <a:spcPts val="1600"/>
              </a:spcBef>
              <a:spcAft>
                <a:spcPts val="1600"/>
              </a:spcAft>
              <a:buNone/>
            </a:pPr>
            <a:endParaRPr/>
          </a:p>
        </p:txBody>
      </p:sp>
      <p:pic>
        <p:nvPicPr>
          <p:cNvPr id="114" name="Shape 114"/>
          <p:cNvPicPr preferRelativeResize="0"/>
          <p:nvPr/>
        </p:nvPicPr>
        <p:blipFill>
          <a:blip r:embed="rId3">
            <a:alphaModFix/>
          </a:blip>
          <a:stretch>
            <a:fillRect/>
          </a:stretch>
        </p:blipFill>
        <p:spPr>
          <a:xfrm>
            <a:off x="223575" y="2052625"/>
            <a:ext cx="8520600" cy="2444344"/>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18"/>
        <p:cNvGrpSpPr/>
        <p:nvPr/>
      </p:nvGrpSpPr>
      <p:grpSpPr>
        <a:xfrm>
          <a:off x="0" y="0"/>
          <a:ext cx="0" cy="0"/>
          <a:chOff x="0" y="0"/>
          <a:chExt cx="0" cy="0"/>
        </a:xfrm>
      </p:grpSpPr>
      <p:sp>
        <p:nvSpPr>
          <p:cNvPr id="119" name="Shape 119"/>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
        <p:nvSpPr>
          <p:cNvPr id="120" name="Shape 120"/>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p>
            <a:pPr marL="457200" lvl="0" indent="-381000" rtl="0">
              <a:spcBef>
                <a:spcPts val="0"/>
              </a:spcBef>
              <a:spcAft>
                <a:spcPts val="0"/>
              </a:spcAft>
              <a:buSzPts val="2400"/>
              <a:buChar char="●"/>
            </a:pPr>
            <a:r>
              <a:rPr lang="en" sz="2400"/>
              <a:t>28 genomic annotations were selected from literature for study</a:t>
            </a:r>
            <a:endParaRPr sz="2400"/>
          </a:p>
          <a:p>
            <a:pPr marL="457200" lvl="0" indent="-381000" rtl="0">
              <a:spcBef>
                <a:spcPts val="0"/>
              </a:spcBef>
              <a:spcAft>
                <a:spcPts val="0"/>
              </a:spcAft>
              <a:buSzPts val="2400"/>
              <a:buChar char="●"/>
            </a:pPr>
            <a:r>
              <a:rPr lang="en" sz="2400"/>
              <a:t>Selected general regions for study as well as regions especially relevant to development. </a:t>
            </a:r>
            <a:endParaRPr sz="2400"/>
          </a:p>
          <a:p>
            <a:pPr marL="457200" lvl="0" indent="-381000" rtl="0">
              <a:spcBef>
                <a:spcPts val="0"/>
              </a:spcBef>
              <a:spcAft>
                <a:spcPts val="0"/>
              </a:spcAft>
              <a:buSzPts val="2400"/>
              <a:buChar char="●"/>
            </a:pPr>
            <a:r>
              <a:rPr lang="en" sz="2400"/>
              <a:t>Both high CpG and low CpG regions were selected. </a:t>
            </a:r>
            <a:endParaRPr sz="2400"/>
          </a:p>
          <a:p>
            <a:pPr marL="457200" lvl="0" indent="-381000">
              <a:spcBef>
                <a:spcPts val="0"/>
              </a:spcBef>
              <a:spcAft>
                <a:spcPts val="0"/>
              </a:spcAft>
              <a:buSzPts val="2400"/>
              <a:buChar char="●"/>
            </a:pPr>
            <a:r>
              <a:rPr lang="en" sz="2400"/>
              <a:t>Genomic annotations were used because looking at all individual CpG sites would have been impossible and resulted in less significant data.</a:t>
            </a:r>
            <a:endParaRPr sz="240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24"/>
        <p:cNvGrpSpPr/>
        <p:nvPr/>
      </p:nvGrpSpPr>
      <p:grpSpPr>
        <a:xfrm>
          <a:off x="0" y="0"/>
          <a:ext cx="0" cy="0"/>
          <a:chOff x="0" y="0"/>
          <a:chExt cx="0" cy="0"/>
        </a:xfrm>
      </p:grpSpPr>
      <p:sp>
        <p:nvSpPr>
          <p:cNvPr id="125" name="Shape 125"/>
          <p:cNvSpPr txBox="1">
            <a:spLocks noGrp="1"/>
          </p:cNvSpPr>
          <p:nvPr>
            <p:ph type="title"/>
          </p:nvPr>
        </p:nvSpPr>
        <p:spPr>
          <a:xfrm>
            <a:off x="311700" y="119375"/>
            <a:ext cx="8520600" cy="5727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r>
              <a:rPr lang="en"/>
              <a:t>Results</a:t>
            </a:r>
            <a:endParaRPr/>
          </a:p>
        </p:txBody>
      </p:sp>
      <p:sp>
        <p:nvSpPr>
          <p:cNvPr id="126" name="Shape 126"/>
          <p:cNvSpPr txBox="1">
            <a:spLocks noGrp="1"/>
          </p:cNvSpPr>
          <p:nvPr>
            <p:ph type="body" idx="1"/>
          </p:nvPr>
        </p:nvSpPr>
        <p:spPr>
          <a:xfrm>
            <a:off x="311700" y="692075"/>
            <a:ext cx="4155600" cy="34164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endParaRPr/>
          </a:p>
          <a:p>
            <a:pPr marL="457200" lvl="0" indent="-342900" rtl="0">
              <a:spcBef>
                <a:spcPts val="1600"/>
              </a:spcBef>
              <a:spcAft>
                <a:spcPts val="0"/>
              </a:spcAft>
              <a:buSzPts val="1800"/>
              <a:buChar char="●"/>
            </a:pPr>
            <a:r>
              <a:rPr lang="en"/>
              <a:t>Fig 2</a:t>
            </a:r>
            <a:endParaRPr/>
          </a:p>
          <a:p>
            <a:pPr marL="457200" lvl="0" indent="-342900" rtl="0">
              <a:spcBef>
                <a:spcPts val="0"/>
              </a:spcBef>
              <a:spcAft>
                <a:spcPts val="0"/>
              </a:spcAft>
              <a:buSzPts val="1800"/>
              <a:buChar char="●"/>
            </a:pPr>
            <a:r>
              <a:rPr lang="en"/>
              <a:t>Shows the % difference in relative methylation for famine exposed individuals. </a:t>
            </a:r>
            <a:endParaRPr/>
          </a:p>
          <a:p>
            <a:pPr marL="457200" lvl="0" indent="-342900" rtl="0">
              <a:spcBef>
                <a:spcPts val="0"/>
              </a:spcBef>
              <a:spcAft>
                <a:spcPts val="0"/>
              </a:spcAft>
              <a:buSzPts val="1800"/>
              <a:buChar char="●"/>
            </a:pPr>
            <a:r>
              <a:rPr lang="en"/>
              <a:t>Positive value represents methylation increased for exposed individuals for specified number of genes.  </a:t>
            </a:r>
            <a:endParaRPr/>
          </a:p>
        </p:txBody>
      </p:sp>
      <p:pic>
        <p:nvPicPr>
          <p:cNvPr id="127" name="Shape 127"/>
          <p:cNvPicPr preferRelativeResize="0"/>
          <p:nvPr/>
        </p:nvPicPr>
        <p:blipFill>
          <a:blip r:embed="rId3">
            <a:alphaModFix/>
          </a:blip>
          <a:stretch>
            <a:fillRect/>
          </a:stretch>
        </p:blipFill>
        <p:spPr>
          <a:xfrm>
            <a:off x="4717250" y="815725"/>
            <a:ext cx="4239625" cy="3809350"/>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31"/>
        <p:cNvGrpSpPr/>
        <p:nvPr/>
      </p:nvGrpSpPr>
      <p:grpSpPr>
        <a:xfrm>
          <a:off x="0" y="0"/>
          <a:ext cx="0" cy="0"/>
          <a:chOff x="0" y="0"/>
          <a:chExt cx="0" cy="0"/>
        </a:xfrm>
      </p:grpSpPr>
      <p:sp>
        <p:nvSpPr>
          <p:cNvPr id="132" name="Shape 132"/>
          <p:cNvSpPr txBox="1">
            <a:spLocks noGrp="1"/>
          </p:cNvSpPr>
          <p:nvPr>
            <p:ph type="title"/>
          </p:nvPr>
        </p:nvSpPr>
        <p:spPr>
          <a:xfrm>
            <a:off x="311700" y="78675"/>
            <a:ext cx="8520600" cy="5727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r>
              <a:rPr lang="en"/>
              <a:t>Results</a:t>
            </a:r>
            <a:endParaRPr/>
          </a:p>
        </p:txBody>
      </p:sp>
      <p:sp>
        <p:nvSpPr>
          <p:cNvPr id="133" name="Shape 133"/>
          <p:cNvSpPr txBox="1">
            <a:spLocks noGrp="1"/>
          </p:cNvSpPr>
          <p:nvPr>
            <p:ph type="body" idx="1"/>
          </p:nvPr>
        </p:nvSpPr>
        <p:spPr>
          <a:xfrm>
            <a:off x="311700" y="651375"/>
            <a:ext cx="4405500" cy="4388100"/>
          </a:xfrm>
          <a:prstGeom prst="rect">
            <a:avLst/>
          </a:prstGeom>
        </p:spPr>
        <p:txBody>
          <a:bodyPr spcFirstLastPara="1" wrap="square" lIns="91425" tIns="91425" rIns="91425" bIns="91425" anchor="t" anchorCtr="0">
            <a:noAutofit/>
          </a:bodyPr>
          <a:lstStyle/>
          <a:p>
            <a:pPr marL="457200" lvl="0" indent="-342900" rtl="0">
              <a:spcBef>
                <a:spcPts val="0"/>
              </a:spcBef>
              <a:spcAft>
                <a:spcPts val="0"/>
              </a:spcAft>
              <a:buSzPts val="1800"/>
              <a:buChar char="●"/>
            </a:pPr>
            <a:r>
              <a:rPr lang="en"/>
              <a:t>Fig 3		</a:t>
            </a:r>
            <a:endParaRPr/>
          </a:p>
          <a:p>
            <a:pPr marL="457200" lvl="0" indent="-342900" rtl="0">
              <a:spcBef>
                <a:spcPts val="0"/>
              </a:spcBef>
              <a:spcAft>
                <a:spcPts val="0"/>
              </a:spcAft>
              <a:buSzPts val="1800"/>
              <a:buChar char="●"/>
            </a:pPr>
            <a:r>
              <a:rPr lang="en"/>
              <a:t>Researchers attempted to validate P-DMR data with epiTYPER spectroscopy software.</a:t>
            </a:r>
            <a:endParaRPr/>
          </a:p>
          <a:p>
            <a:pPr marL="457200" lvl="0" indent="-342900" rtl="0">
              <a:spcBef>
                <a:spcPts val="0"/>
              </a:spcBef>
              <a:spcAft>
                <a:spcPts val="0"/>
              </a:spcAft>
              <a:buSzPts val="1800"/>
              <a:buChar char="●"/>
            </a:pPr>
            <a:r>
              <a:rPr lang="en"/>
              <a:t>Results were similar although epiTYPER could not target full RRBS region</a:t>
            </a:r>
            <a:endParaRPr/>
          </a:p>
          <a:p>
            <a:pPr marL="457200" lvl="0" indent="-342900" rtl="0">
              <a:spcBef>
                <a:spcPts val="0"/>
              </a:spcBef>
              <a:spcAft>
                <a:spcPts val="0"/>
              </a:spcAft>
              <a:buSzPts val="1800"/>
              <a:buChar char="●"/>
            </a:pPr>
            <a:r>
              <a:rPr lang="en"/>
              <a:t>Colored regions refer to specific loci that had good correlation. SMAD7, CDH23, INSR, RFTN1, CPT1A and KLF13</a:t>
            </a:r>
            <a:endParaRPr/>
          </a:p>
          <a:p>
            <a:pPr marL="457200" lvl="0" indent="-342900" rtl="0">
              <a:spcBef>
                <a:spcPts val="0"/>
              </a:spcBef>
              <a:spcAft>
                <a:spcPts val="0"/>
              </a:spcAft>
              <a:buSzPts val="1800"/>
              <a:buChar char="●"/>
            </a:pPr>
            <a:r>
              <a:rPr lang="en"/>
              <a:t>Loci from specified genes are separated by color. </a:t>
            </a:r>
            <a:endParaRPr/>
          </a:p>
        </p:txBody>
      </p:sp>
      <p:pic>
        <p:nvPicPr>
          <p:cNvPr id="134" name="Shape 134"/>
          <p:cNvPicPr preferRelativeResize="0"/>
          <p:nvPr/>
        </p:nvPicPr>
        <p:blipFill>
          <a:blip r:embed="rId3">
            <a:alphaModFix/>
          </a:blip>
          <a:stretch>
            <a:fillRect/>
          </a:stretch>
        </p:blipFill>
        <p:spPr>
          <a:xfrm>
            <a:off x="4717200" y="377688"/>
            <a:ext cx="4516500" cy="4388125"/>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38"/>
        <p:cNvGrpSpPr/>
        <p:nvPr/>
      </p:nvGrpSpPr>
      <p:grpSpPr>
        <a:xfrm>
          <a:off x="0" y="0"/>
          <a:ext cx="0" cy="0"/>
          <a:chOff x="0" y="0"/>
          <a:chExt cx="0" cy="0"/>
        </a:xfrm>
      </p:grpSpPr>
      <p:sp>
        <p:nvSpPr>
          <p:cNvPr id="139" name="Shape 139"/>
          <p:cNvSpPr txBox="1">
            <a:spLocks noGrp="1"/>
          </p:cNvSpPr>
          <p:nvPr>
            <p:ph type="title"/>
          </p:nvPr>
        </p:nvSpPr>
        <p:spPr>
          <a:xfrm>
            <a:off x="311700" y="78675"/>
            <a:ext cx="8520600" cy="5727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
              <a:t>Results</a:t>
            </a:r>
            <a:endParaRPr/>
          </a:p>
        </p:txBody>
      </p:sp>
      <p:sp>
        <p:nvSpPr>
          <p:cNvPr id="140" name="Shape 140"/>
          <p:cNvSpPr txBox="1">
            <a:spLocks noGrp="1"/>
          </p:cNvSpPr>
          <p:nvPr>
            <p:ph type="body" idx="1"/>
          </p:nvPr>
        </p:nvSpPr>
        <p:spPr>
          <a:xfrm>
            <a:off x="311700" y="651375"/>
            <a:ext cx="4179300" cy="38229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r>
              <a:rPr lang="en"/>
              <a:t>Fig 4</a:t>
            </a:r>
            <a:endParaRPr/>
          </a:p>
          <a:p>
            <a:pPr marL="457200" lvl="0" indent="-342900" rtl="0">
              <a:spcBef>
                <a:spcPts val="1600"/>
              </a:spcBef>
              <a:spcAft>
                <a:spcPts val="0"/>
              </a:spcAft>
              <a:buSzPts val="1800"/>
              <a:buChar char="●"/>
            </a:pPr>
            <a:r>
              <a:rPr lang="en"/>
              <a:t>Critical window for exposure</a:t>
            </a:r>
            <a:endParaRPr/>
          </a:p>
          <a:p>
            <a:pPr marL="457200" lvl="0" indent="-342900" rtl="0">
              <a:spcBef>
                <a:spcPts val="0"/>
              </a:spcBef>
              <a:spcAft>
                <a:spcPts val="0"/>
              </a:spcAft>
              <a:buSzPts val="1800"/>
              <a:buChar char="●"/>
            </a:pPr>
            <a:r>
              <a:rPr lang="en"/>
              <a:t>Last menstrual period was used to show relative start of pregnancy</a:t>
            </a:r>
            <a:endParaRPr/>
          </a:p>
          <a:p>
            <a:pPr marL="457200" lvl="0" indent="-342900" rtl="0">
              <a:spcBef>
                <a:spcPts val="0"/>
              </a:spcBef>
              <a:spcAft>
                <a:spcPts val="0"/>
              </a:spcAft>
              <a:buSzPts val="1800"/>
              <a:buChar char="●"/>
            </a:pPr>
            <a:r>
              <a:rPr lang="en"/>
              <a:t>Shows effect of timing during the famine period on methylation of genes. </a:t>
            </a:r>
            <a:endParaRPr/>
          </a:p>
          <a:p>
            <a:pPr marL="457200" lvl="0" indent="-342900">
              <a:spcBef>
                <a:spcPts val="0"/>
              </a:spcBef>
              <a:spcAft>
                <a:spcPts val="0"/>
              </a:spcAft>
              <a:buSzPts val="1800"/>
              <a:buChar char="●"/>
            </a:pPr>
            <a:r>
              <a:rPr lang="en"/>
              <a:t>Pre-April Pregnancies had large changes in methylation. </a:t>
            </a:r>
            <a:endParaRPr/>
          </a:p>
        </p:txBody>
      </p:sp>
      <p:pic>
        <p:nvPicPr>
          <p:cNvPr id="141" name="Shape 141"/>
          <p:cNvPicPr preferRelativeResize="0"/>
          <p:nvPr/>
        </p:nvPicPr>
        <p:blipFill>
          <a:blip r:embed="rId3">
            <a:alphaModFix/>
          </a:blip>
          <a:stretch>
            <a:fillRect/>
          </a:stretch>
        </p:blipFill>
        <p:spPr>
          <a:xfrm>
            <a:off x="4491000" y="465914"/>
            <a:ext cx="4341300" cy="4141586"/>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45"/>
        <p:cNvGrpSpPr/>
        <p:nvPr/>
      </p:nvGrpSpPr>
      <p:grpSpPr>
        <a:xfrm>
          <a:off x="0" y="0"/>
          <a:ext cx="0" cy="0"/>
          <a:chOff x="0" y="0"/>
          <a:chExt cx="0" cy="0"/>
        </a:xfrm>
      </p:grpSpPr>
      <p:sp>
        <p:nvSpPr>
          <p:cNvPr id="146" name="Shape 14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
        <p:nvSpPr>
          <p:cNvPr id="147" name="Shape 147"/>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
              <a:t>CDH23 and RFTN1: eye development </a:t>
            </a:r>
            <a:endParaRPr/>
          </a:p>
          <a:p>
            <a:pPr marL="0" lvl="0" indent="0">
              <a:spcBef>
                <a:spcPts val="1600"/>
              </a:spcBef>
              <a:spcAft>
                <a:spcPts val="0"/>
              </a:spcAft>
              <a:buNone/>
            </a:pPr>
            <a:r>
              <a:rPr lang="en"/>
              <a:t>SMAD7: Forebrain formation and pancreatic beta cell signaling</a:t>
            </a:r>
            <a:endParaRPr/>
          </a:p>
          <a:p>
            <a:pPr marL="0" lvl="0" indent="0">
              <a:spcBef>
                <a:spcPts val="1600"/>
              </a:spcBef>
              <a:spcAft>
                <a:spcPts val="0"/>
              </a:spcAft>
              <a:buNone/>
            </a:pPr>
            <a:r>
              <a:rPr lang="en"/>
              <a:t>INSR: growth and insulin signaling</a:t>
            </a:r>
            <a:endParaRPr/>
          </a:p>
          <a:p>
            <a:pPr marL="0" lvl="0" indent="0">
              <a:spcBef>
                <a:spcPts val="1600"/>
              </a:spcBef>
              <a:spcAft>
                <a:spcPts val="0"/>
              </a:spcAft>
              <a:buNone/>
            </a:pPr>
            <a:r>
              <a:rPr lang="en"/>
              <a:t>KLF13: sustaining early pregnancy and cholesterol metabolism</a:t>
            </a:r>
            <a:endParaRPr/>
          </a:p>
          <a:p>
            <a:pPr marL="0" lvl="0" indent="0">
              <a:spcBef>
                <a:spcPts val="1600"/>
              </a:spcBef>
              <a:spcAft>
                <a:spcPts val="0"/>
              </a:spcAft>
              <a:buNone/>
            </a:pPr>
            <a:r>
              <a:rPr lang="en"/>
              <a:t>CPTIA: fatty acid oxidation</a:t>
            </a:r>
            <a:endParaRPr/>
          </a:p>
          <a:p>
            <a:pPr marL="0" lvl="0" indent="0">
              <a:spcBef>
                <a:spcPts val="1600"/>
              </a:spcBef>
              <a:spcAft>
                <a:spcPts val="1600"/>
              </a:spcAft>
              <a:buNone/>
            </a:pPr>
            <a:r>
              <a:rPr lang="en"/>
              <a:t>Observed changes in methylation due to famine may have effected these pathways. </a:t>
            </a:r>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51"/>
        <p:cNvGrpSpPr/>
        <p:nvPr/>
      </p:nvGrpSpPr>
      <p:grpSpPr>
        <a:xfrm>
          <a:off x="0" y="0"/>
          <a:ext cx="0" cy="0"/>
          <a:chOff x="0" y="0"/>
          <a:chExt cx="0" cy="0"/>
        </a:xfrm>
      </p:grpSpPr>
      <p:sp>
        <p:nvSpPr>
          <p:cNvPr id="152" name="Shape 152"/>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
        <p:nvSpPr>
          <p:cNvPr id="153" name="Shape 153"/>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
              <a:t>Individuals exposed early in gestation had higher birth rates compared to those that gestated before and after the famine</a:t>
            </a:r>
            <a:endParaRPr/>
          </a:p>
          <a:p>
            <a:pPr marL="0" lvl="0" indent="0">
              <a:spcBef>
                <a:spcPts val="1600"/>
              </a:spcBef>
              <a:spcAft>
                <a:spcPts val="0"/>
              </a:spcAft>
              <a:buNone/>
            </a:pPr>
            <a:r>
              <a:rPr lang="en"/>
              <a:t>Exposed individuals commonly had these characteristics</a:t>
            </a:r>
            <a:endParaRPr/>
          </a:p>
          <a:p>
            <a:pPr marL="457200" lvl="0" indent="-342900" rtl="0">
              <a:lnSpc>
                <a:spcPct val="150000"/>
              </a:lnSpc>
              <a:spcBef>
                <a:spcPts val="1600"/>
              </a:spcBef>
              <a:spcAft>
                <a:spcPts val="0"/>
              </a:spcAft>
              <a:buSzPts val="1800"/>
              <a:buChar char="●"/>
            </a:pPr>
            <a:r>
              <a:rPr lang="en"/>
              <a:t>Higher BMI</a:t>
            </a:r>
            <a:endParaRPr/>
          </a:p>
          <a:p>
            <a:pPr marL="457200" lvl="0" indent="-342900" rtl="0">
              <a:lnSpc>
                <a:spcPct val="150000"/>
              </a:lnSpc>
              <a:spcBef>
                <a:spcPts val="0"/>
              </a:spcBef>
              <a:spcAft>
                <a:spcPts val="0"/>
              </a:spcAft>
              <a:buSzPts val="1800"/>
              <a:buChar char="●"/>
            </a:pPr>
            <a:r>
              <a:rPr lang="en"/>
              <a:t>suboptimal glucose handling</a:t>
            </a:r>
            <a:endParaRPr/>
          </a:p>
          <a:p>
            <a:pPr marL="457200" lvl="0" indent="-342900" rtl="0">
              <a:lnSpc>
                <a:spcPct val="150000"/>
              </a:lnSpc>
              <a:spcBef>
                <a:spcPts val="0"/>
              </a:spcBef>
              <a:spcAft>
                <a:spcPts val="0"/>
              </a:spcAft>
              <a:buSzPts val="1800"/>
              <a:buChar char="●"/>
            </a:pPr>
            <a:r>
              <a:rPr lang="en"/>
              <a:t>Elevated total and LDL cholesterol</a:t>
            </a:r>
            <a:endParaRPr/>
          </a:p>
          <a:p>
            <a:pPr marL="457200" lvl="0" indent="-342900" rtl="0">
              <a:lnSpc>
                <a:spcPct val="150000"/>
              </a:lnSpc>
              <a:spcBef>
                <a:spcPts val="0"/>
              </a:spcBef>
              <a:spcAft>
                <a:spcPts val="0"/>
              </a:spcAft>
              <a:buSzPts val="1800"/>
              <a:buChar char="●"/>
            </a:pPr>
            <a:r>
              <a:rPr lang="en"/>
              <a:t>Higher risk of schizophrenia later in life</a:t>
            </a:r>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57"/>
        <p:cNvGrpSpPr/>
        <p:nvPr/>
      </p:nvGrpSpPr>
      <p:grpSpPr>
        <a:xfrm>
          <a:off x="0" y="0"/>
          <a:ext cx="0" cy="0"/>
          <a:chOff x="0" y="0"/>
          <a:chExt cx="0" cy="0"/>
        </a:xfrm>
      </p:grpSpPr>
      <p:sp>
        <p:nvSpPr>
          <p:cNvPr id="158" name="Shape 158"/>
          <p:cNvSpPr txBox="1">
            <a:spLocks noGrp="1"/>
          </p:cNvSpPr>
          <p:nvPr>
            <p:ph type="title"/>
          </p:nvPr>
        </p:nvSpPr>
        <p:spPr>
          <a:xfrm>
            <a:off x="311700" y="78675"/>
            <a:ext cx="8520600" cy="5727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r>
              <a:rPr lang="en"/>
              <a:t>Results</a:t>
            </a:r>
            <a:endParaRPr/>
          </a:p>
        </p:txBody>
      </p:sp>
      <p:sp>
        <p:nvSpPr>
          <p:cNvPr id="159" name="Shape 159"/>
          <p:cNvSpPr txBox="1">
            <a:spLocks noGrp="1"/>
          </p:cNvSpPr>
          <p:nvPr>
            <p:ph type="body" idx="1"/>
          </p:nvPr>
        </p:nvSpPr>
        <p:spPr>
          <a:xfrm>
            <a:off x="311700" y="651375"/>
            <a:ext cx="8520600" cy="3416400"/>
          </a:xfrm>
          <a:prstGeom prst="rect">
            <a:avLst/>
          </a:prstGeom>
        </p:spPr>
        <p:txBody>
          <a:bodyPr spcFirstLastPara="1" wrap="square" lIns="91425" tIns="91425" rIns="91425" bIns="91425" anchor="t" anchorCtr="0">
            <a:noAutofit/>
          </a:bodyPr>
          <a:lstStyle/>
          <a:p>
            <a:pPr marL="457200" lvl="0" indent="-342900" rtl="0">
              <a:spcBef>
                <a:spcPts val="0"/>
              </a:spcBef>
              <a:spcAft>
                <a:spcPts val="0"/>
              </a:spcAft>
              <a:buSzPts val="1800"/>
              <a:buChar char="●"/>
            </a:pPr>
            <a:r>
              <a:rPr lang="en"/>
              <a:t>Fig 6								</a:t>
            </a:r>
            <a:endParaRPr/>
          </a:p>
        </p:txBody>
      </p:sp>
      <p:pic>
        <p:nvPicPr>
          <p:cNvPr id="160" name="Shape 160"/>
          <p:cNvPicPr preferRelativeResize="0"/>
          <p:nvPr/>
        </p:nvPicPr>
        <p:blipFill>
          <a:blip r:embed="rId3">
            <a:alphaModFix/>
          </a:blip>
          <a:stretch>
            <a:fillRect/>
          </a:stretch>
        </p:blipFill>
        <p:spPr>
          <a:xfrm>
            <a:off x="304800" y="1285875"/>
            <a:ext cx="8839200" cy="2876550"/>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64"/>
        <p:cNvGrpSpPr/>
        <p:nvPr/>
      </p:nvGrpSpPr>
      <p:grpSpPr>
        <a:xfrm>
          <a:off x="0" y="0"/>
          <a:ext cx="0" cy="0"/>
          <a:chOff x="0" y="0"/>
          <a:chExt cx="0" cy="0"/>
        </a:xfrm>
      </p:grpSpPr>
      <p:sp>
        <p:nvSpPr>
          <p:cNvPr id="165" name="Shape 165"/>
          <p:cNvSpPr txBox="1">
            <a:spLocks noGrp="1"/>
          </p:cNvSpPr>
          <p:nvPr>
            <p:ph type="title"/>
          </p:nvPr>
        </p:nvSpPr>
        <p:spPr>
          <a:xfrm>
            <a:off x="383150" y="123550"/>
            <a:ext cx="8520600" cy="5727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
              <a:t>Figure 6</a:t>
            </a:r>
            <a:endParaRPr/>
          </a:p>
        </p:txBody>
      </p:sp>
      <p:sp>
        <p:nvSpPr>
          <p:cNvPr id="166" name="Shape 166"/>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p>
            <a:pPr marL="0" lvl="0" indent="0">
              <a:spcBef>
                <a:spcPts val="0"/>
              </a:spcBef>
              <a:spcAft>
                <a:spcPts val="1600"/>
              </a:spcAft>
              <a:buNone/>
            </a:pPr>
            <a:endParaRPr/>
          </a:p>
        </p:txBody>
      </p:sp>
      <p:pic>
        <p:nvPicPr>
          <p:cNvPr id="167" name="Shape 167"/>
          <p:cNvPicPr preferRelativeResize="0"/>
          <p:nvPr/>
        </p:nvPicPr>
        <p:blipFill>
          <a:blip r:embed="rId3">
            <a:alphaModFix/>
          </a:blip>
          <a:stretch>
            <a:fillRect/>
          </a:stretch>
        </p:blipFill>
        <p:spPr>
          <a:xfrm>
            <a:off x="166675" y="1017713"/>
            <a:ext cx="8810625" cy="4067175"/>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71"/>
        <p:cNvGrpSpPr/>
        <p:nvPr/>
      </p:nvGrpSpPr>
      <p:grpSpPr>
        <a:xfrm>
          <a:off x="0" y="0"/>
          <a:ext cx="0" cy="0"/>
          <a:chOff x="0" y="0"/>
          <a:chExt cx="0" cy="0"/>
        </a:xfrm>
      </p:grpSpPr>
      <p:sp>
        <p:nvSpPr>
          <p:cNvPr id="172" name="Shape 172"/>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
              <a:t>Figure 6</a:t>
            </a:r>
            <a:endParaRPr/>
          </a:p>
        </p:txBody>
      </p:sp>
      <p:sp>
        <p:nvSpPr>
          <p:cNvPr id="173" name="Shape 173"/>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p>
            <a:pPr marL="0" lvl="0" indent="0">
              <a:spcBef>
                <a:spcPts val="0"/>
              </a:spcBef>
              <a:spcAft>
                <a:spcPts val="1600"/>
              </a:spcAft>
              <a:buNone/>
            </a:pPr>
            <a:endParaRPr/>
          </a:p>
        </p:txBody>
      </p:sp>
      <p:pic>
        <p:nvPicPr>
          <p:cNvPr id="174" name="Shape 174"/>
          <p:cNvPicPr preferRelativeResize="0"/>
          <p:nvPr/>
        </p:nvPicPr>
        <p:blipFill>
          <a:blip r:embed="rId3">
            <a:alphaModFix/>
          </a:blip>
          <a:stretch>
            <a:fillRect/>
          </a:stretch>
        </p:blipFill>
        <p:spPr>
          <a:xfrm>
            <a:off x="311700" y="1214425"/>
            <a:ext cx="8258185" cy="3416400"/>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59"/>
        <p:cNvGrpSpPr/>
        <p:nvPr/>
      </p:nvGrpSpPr>
      <p:grpSpPr>
        <a:xfrm>
          <a:off x="0" y="0"/>
          <a:ext cx="0" cy="0"/>
          <a:chOff x="0" y="0"/>
          <a:chExt cx="0" cy="0"/>
        </a:xfrm>
      </p:grpSpPr>
      <p:sp>
        <p:nvSpPr>
          <p:cNvPr id="60" name="Shape 60"/>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
        <p:nvSpPr>
          <p:cNvPr id="61" name="Shape 61"/>
          <p:cNvSpPr txBox="1">
            <a:spLocks noGrp="1"/>
          </p:cNvSpPr>
          <p:nvPr>
            <p:ph type="body" idx="1"/>
          </p:nvPr>
        </p:nvSpPr>
        <p:spPr>
          <a:xfrm>
            <a:off x="311700" y="1152475"/>
            <a:ext cx="3502800" cy="3416400"/>
          </a:xfrm>
          <a:prstGeom prst="rect">
            <a:avLst/>
          </a:prstGeom>
        </p:spPr>
        <p:txBody>
          <a:bodyPr spcFirstLastPara="1" wrap="square" lIns="91425" tIns="91425" rIns="91425" bIns="91425" anchor="t" anchorCtr="0">
            <a:noAutofit/>
          </a:bodyPr>
          <a:lstStyle/>
          <a:p>
            <a:pPr marL="457200" lvl="0" indent="-342900" rtl="0">
              <a:spcBef>
                <a:spcPts val="0"/>
              </a:spcBef>
              <a:spcAft>
                <a:spcPts val="0"/>
              </a:spcAft>
              <a:buSzPts val="1800"/>
              <a:buChar char="●"/>
            </a:pPr>
            <a:r>
              <a:rPr lang="en"/>
              <a:t>Epigenetic regulation of gene expression can change due to exposure to certain environments</a:t>
            </a:r>
            <a:endParaRPr/>
          </a:p>
          <a:p>
            <a:pPr marL="0" lvl="0" indent="0" rtl="0">
              <a:lnSpc>
                <a:spcPct val="100000"/>
              </a:lnSpc>
              <a:spcBef>
                <a:spcPts val="1600"/>
              </a:spcBef>
              <a:spcAft>
                <a:spcPts val="0"/>
              </a:spcAft>
              <a:buNone/>
            </a:pPr>
            <a:endParaRPr/>
          </a:p>
          <a:p>
            <a:pPr marL="457200" lvl="0" indent="-342900" rtl="0">
              <a:spcBef>
                <a:spcPts val="1600"/>
              </a:spcBef>
              <a:spcAft>
                <a:spcPts val="0"/>
              </a:spcAft>
              <a:buSzPts val="1800"/>
              <a:buChar char="●"/>
            </a:pPr>
            <a:r>
              <a:rPr lang="en"/>
              <a:t>How those environmental exposures affect and relate to human disease has not yet been determined</a:t>
            </a:r>
            <a:endParaRPr/>
          </a:p>
          <a:p>
            <a:pPr marL="0" lvl="0" indent="0">
              <a:spcBef>
                <a:spcPts val="1600"/>
              </a:spcBef>
              <a:spcAft>
                <a:spcPts val="1600"/>
              </a:spcAft>
              <a:buNone/>
            </a:pPr>
            <a:endParaRPr/>
          </a:p>
        </p:txBody>
      </p:sp>
      <p:pic>
        <p:nvPicPr>
          <p:cNvPr id="62" name="Shape 62"/>
          <p:cNvPicPr preferRelativeResize="0"/>
          <p:nvPr/>
        </p:nvPicPr>
        <p:blipFill>
          <a:blip r:embed="rId3">
            <a:alphaModFix/>
          </a:blip>
          <a:stretch>
            <a:fillRect/>
          </a:stretch>
        </p:blipFill>
        <p:spPr>
          <a:xfrm>
            <a:off x="4033350" y="747900"/>
            <a:ext cx="4578582" cy="3820975"/>
          </a:xfrm>
          <a:prstGeom prst="rect">
            <a:avLst/>
          </a:prstGeom>
          <a:noFill/>
          <a:ln>
            <a:noFill/>
          </a:ln>
        </p:spPr>
      </p:pic>
      <p:sp>
        <p:nvSpPr>
          <p:cNvPr id="63" name="Shape 63"/>
          <p:cNvSpPr txBox="1"/>
          <p:nvPr/>
        </p:nvSpPr>
        <p:spPr>
          <a:xfrm>
            <a:off x="3948800" y="4778800"/>
            <a:ext cx="4791300" cy="289200"/>
          </a:xfrm>
          <a:prstGeom prst="rect">
            <a:avLst/>
          </a:prstGeom>
          <a:noFill/>
          <a:ln>
            <a:noFill/>
          </a:ln>
        </p:spPr>
        <p:txBody>
          <a:bodyPr spcFirstLastPara="1" wrap="square" lIns="91425" tIns="91425" rIns="91425" bIns="91425" anchor="t" anchorCtr="0">
            <a:noAutofit/>
          </a:bodyPr>
          <a:lstStyle/>
          <a:p>
            <a:pPr marL="0" lvl="0" indent="0">
              <a:spcBef>
                <a:spcPts val="0"/>
              </a:spcBef>
              <a:spcAft>
                <a:spcPts val="0"/>
              </a:spcAft>
              <a:buNone/>
            </a:pPr>
            <a:r>
              <a:rPr lang="en" sz="800"/>
              <a:t>http://epigeneticsunraveled.wixsite.com/epigenetics/dna-methylation</a:t>
            </a:r>
            <a:endParaRPr sz="80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178"/>
        <p:cNvGrpSpPr/>
        <p:nvPr/>
      </p:nvGrpSpPr>
      <p:grpSpPr>
        <a:xfrm>
          <a:off x="0" y="0"/>
          <a:ext cx="0" cy="0"/>
          <a:chOff x="0" y="0"/>
          <a:chExt cx="0" cy="0"/>
        </a:xfrm>
      </p:grpSpPr>
      <p:sp>
        <p:nvSpPr>
          <p:cNvPr id="179" name="Shape 179"/>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
              <a:t>Significance of INSR and CPT1A methylation</a:t>
            </a:r>
            <a:endParaRPr/>
          </a:p>
        </p:txBody>
      </p:sp>
      <p:sp>
        <p:nvSpPr>
          <p:cNvPr id="180" name="Shape 180"/>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p>
            <a:pPr marL="457200" lvl="0" indent="-342900" rtl="0">
              <a:spcBef>
                <a:spcPts val="0"/>
              </a:spcBef>
              <a:spcAft>
                <a:spcPts val="0"/>
              </a:spcAft>
              <a:buSzPts val="1800"/>
              <a:buChar char="●"/>
            </a:pPr>
            <a:r>
              <a:rPr lang="en"/>
              <a:t>Individuals prenatally exposed to famine had increases in INSR and CPT1A methylation at defined enhancer regions. </a:t>
            </a:r>
            <a:endParaRPr/>
          </a:p>
          <a:p>
            <a:pPr marL="457200" lvl="0" indent="-342900" rtl="0">
              <a:spcBef>
                <a:spcPts val="0"/>
              </a:spcBef>
              <a:spcAft>
                <a:spcPts val="0"/>
              </a:spcAft>
              <a:buSzPts val="1800"/>
              <a:buChar char="●"/>
            </a:pPr>
            <a:r>
              <a:rPr lang="en"/>
              <a:t>INSR and CPT1A genes are responsible for growth and fatty acid oxidation respectively. </a:t>
            </a:r>
            <a:endParaRPr/>
          </a:p>
          <a:p>
            <a:pPr marL="457200" lvl="0" indent="-342900" rtl="0">
              <a:spcBef>
                <a:spcPts val="0"/>
              </a:spcBef>
              <a:spcAft>
                <a:spcPts val="0"/>
              </a:spcAft>
              <a:buSzPts val="1800"/>
              <a:buChar char="●"/>
            </a:pPr>
            <a:r>
              <a:rPr lang="en"/>
              <a:t>Increased methylation of INSR regions seemed to correlate with increased birth weight. Increased methylation of CPT1A regions seemed to correlate with increased LPL cholesterol later in life. </a:t>
            </a:r>
            <a:endParaRPr/>
          </a:p>
          <a:p>
            <a:pPr marL="457200" lvl="0" indent="-342900" rtl="0">
              <a:spcBef>
                <a:spcPts val="0"/>
              </a:spcBef>
              <a:spcAft>
                <a:spcPts val="0"/>
              </a:spcAft>
              <a:buSzPts val="1800"/>
              <a:buChar char="●"/>
            </a:pPr>
            <a:r>
              <a:rPr lang="en"/>
              <a:t>Link between ISNR and birth rate is well established</a:t>
            </a:r>
            <a:endParaRPr/>
          </a:p>
          <a:p>
            <a:pPr marL="457200" lvl="0" indent="-342900">
              <a:spcBef>
                <a:spcPts val="0"/>
              </a:spcBef>
              <a:spcAft>
                <a:spcPts val="0"/>
              </a:spcAft>
              <a:buSzPts val="1800"/>
              <a:buChar char="●"/>
            </a:pPr>
            <a:r>
              <a:rPr lang="en"/>
              <a:t>Link between CPT1A and LDL cholesterol levels was less clear</a:t>
            </a:r>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184"/>
        <p:cNvGrpSpPr/>
        <p:nvPr/>
      </p:nvGrpSpPr>
      <p:grpSpPr>
        <a:xfrm>
          <a:off x="0" y="0"/>
          <a:ext cx="0" cy="0"/>
          <a:chOff x="0" y="0"/>
          <a:chExt cx="0" cy="0"/>
        </a:xfrm>
      </p:grpSpPr>
      <p:sp>
        <p:nvSpPr>
          <p:cNvPr id="185" name="Shape 185"/>
          <p:cNvSpPr txBox="1">
            <a:spLocks noGrp="1"/>
          </p:cNvSpPr>
          <p:nvPr>
            <p:ph type="title"/>
          </p:nvPr>
        </p:nvSpPr>
        <p:spPr>
          <a:xfrm>
            <a:off x="311700" y="78675"/>
            <a:ext cx="8520600" cy="5727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r>
              <a:rPr lang="en"/>
              <a:t>Results</a:t>
            </a:r>
            <a:endParaRPr/>
          </a:p>
        </p:txBody>
      </p:sp>
      <p:sp>
        <p:nvSpPr>
          <p:cNvPr id="186" name="Shape 186"/>
          <p:cNvSpPr txBox="1">
            <a:spLocks noGrp="1"/>
          </p:cNvSpPr>
          <p:nvPr>
            <p:ph type="body" idx="1"/>
          </p:nvPr>
        </p:nvSpPr>
        <p:spPr>
          <a:xfrm>
            <a:off x="311700" y="651375"/>
            <a:ext cx="4417500" cy="3416400"/>
          </a:xfrm>
          <a:prstGeom prst="rect">
            <a:avLst/>
          </a:prstGeom>
        </p:spPr>
        <p:txBody>
          <a:bodyPr spcFirstLastPara="1" wrap="square" lIns="91425" tIns="91425" rIns="91425" bIns="91425" anchor="t" anchorCtr="0">
            <a:noAutofit/>
          </a:bodyPr>
          <a:lstStyle/>
          <a:p>
            <a:pPr marL="457200" lvl="0" indent="-342900" rtl="0">
              <a:spcBef>
                <a:spcPts val="0"/>
              </a:spcBef>
              <a:spcAft>
                <a:spcPts val="0"/>
              </a:spcAft>
              <a:buSzPts val="1800"/>
              <a:buChar char="●"/>
            </a:pPr>
            <a:r>
              <a:rPr lang="en"/>
              <a:t>Fig 7</a:t>
            </a:r>
            <a:endParaRPr/>
          </a:p>
          <a:p>
            <a:pPr marL="457200" lvl="0" indent="-342900" rtl="0">
              <a:spcBef>
                <a:spcPts val="0"/>
              </a:spcBef>
              <a:spcAft>
                <a:spcPts val="0"/>
              </a:spcAft>
              <a:buSzPts val="1800"/>
              <a:buChar char="●"/>
            </a:pPr>
            <a:r>
              <a:rPr lang="en"/>
              <a:t>Put INSR and CPT1A into CpG-free luciferase vector and tried to express it in vitro.</a:t>
            </a:r>
            <a:endParaRPr/>
          </a:p>
          <a:p>
            <a:pPr marL="457200" lvl="0" indent="-342900" rtl="0">
              <a:spcBef>
                <a:spcPts val="0"/>
              </a:spcBef>
              <a:spcAft>
                <a:spcPts val="0"/>
              </a:spcAft>
              <a:buSzPts val="1800"/>
              <a:buChar char="●"/>
            </a:pPr>
            <a:r>
              <a:rPr lang="en"/>
              <a:t>Compared unmethylated and methylated expression of the enhancer. </a:t>
            </a:r>
            <a:endParaRPr/>
          </a:p>
          <a:p>
            <a:pPr marL="457200" lvl="0" indent="-342900" rtl="0">
              <a:spcBef>
                <a:spcPts val="0"/>
              </a:spcBef>
              <a:spcAft>
                <a:spcPts val="0"/>
              </a:spcAft>
              <a:buSzPts val="1800"/>
              <a:buChar char="●"/>
            </a:pPr>
            <a:r>
              <a:rPr lang="en"/>
              <a:t>Significant difference was seen in CPT1A but not in INSR.</a:t>
            </a:r>
            <a:endParaRPr/>
          </a:p>
        </p:txBody>
      </p:sp>
      <p:pic>
        <p:nvPicPr>
          <p:cNvPr id="187" name="Shape 187"/>
          <p:cNvPicPr preferRelativeResize="0"/>
          <p:nvPr/>
        </p:nvPicPr>
        <p:blipFill>
          <a:blip r:embed="rId3">
            <a:alphaModFix/>
          </a:blip>
          <a:stretch>
            <a:fillRect/>
          </a:stretch>
        </p:blipFill>
        <p:spPr>
          <a:xfrm>
            <a:off x="4907705" y="1066350"/>
            <a:ext cx="4236295" cy="3932474"/>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191"/>
        <p:cNvGrpSpPr/>
        <p:nvPr/>
      </p:nvGrpSpPr>
      <p:grpSpPr>
        <a:xfrm>
          <a:off x="0" y="0"/>
          <a:ext cx="0" cy="0"/>
          <a:chOff x="0" y="0"/>
          <a:chExt cx="0" cy="0"/>
        </a:xfrm>
      </p:grpSpPr>
      <p:sp>
        <p:nvSpPr>
          <p:cNvPr id="192" name="Shape 192"/>
          <p:cNvSpPr txBox="1">
            <a:spLocks noGrp="1"/>
          </p:cNvSpPr>
          <p:nvPr>
            <p:ph type="title"/>
          </p:nvPr>
        </p:nvSpPr>
        <p:spPr>
          <a:xfrm>
            <a:off x="311700" y="275700"/>
            <a:ext cx="8520600" cy="5727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
              <a:t>Discussion</a:t>
            </a:r>
            <a:endParaRPr/>
          </a:p>
        </p:txBody>
      </p:sp>
      <p:sp>
        <p:nvSpPr>
          <p:cNvPr id="193" name="Shape 193"/>
          <p:cNvSpPr txBox="1">
            <a:spLocks noGrp="1"/>
          </p:cNvSpPr>
          <p:nvPr>
            <p:ph type="body" idx="1"/>
          </p:nvPr>
        </p:nvSpPr>
        <p:spPr>
          <a:xfrm>
            <a:off x="311700" y="918025"/>
            <a:ext cx="8520600" cy="4225500"/>
          </a:xfrm>
          <a:prstGeom prst="rect">
            <a:avLst/>
          </a:prstGeom>
        </p:spPr>
        <p:txBody>
          <a:bodyPr spcFirstLastPara="1" wrap="square" lIns="91425" tIns="91425" rIns="91425" bIns="91425" anchor="t" anchorCtr="0">
            <a:noAutofit/>
          </a:bodyPr>
          <a:lstStyle/>
          <a:p>
            <a:pPr marL="457200" marR="0" lvl="0" indent="-342900" algn="l" rtl="0">
              <a:lnSpc>
                <a:spcPct val="115000"/>
              </a:lnSpc>
              <a:spcBef>
                <a:spcPts val="0"/>
              </a:spcBef>
              <a:spcAft>
                <a:spcPts val="0"/>
              </a:spcAft>
              <a:buClr>
                <a:schemeClr val="dk2"/>
              </a:buClr>
              <a:buSzPts val="1800"/>
              <a:buFont typeface="Arial"/>
              <a:buChar char="●"/>
            </a:pPr>
            <a:r>
              <a:rPr lang="en"/>
              <a:t>Chose 28 genomic annotations to study for P-DMRs </a:t>
            </a:r>
            <a:endParaRPr/>
          </a:p>
          <a:p>
            <a:pPr marL="457200" marR="0" lvl="0" indent="-342900" algn="l" rtl="0">
              <a:lnSpc>
                <a:spcPct val="115000"/>
              </a:lnSpc>
              <a:spcBef>
                <a:spcPts val="0"/>
              </a:spcBef>
              <a:spcAft>
                <a:spcPts val="0"/>
              </a:spcAft>
              <a:buSzPts val="1800"/>
              <a:buChar char="●"/>
            </a:pPr>
            <a:r>
              <a:rPr lang="en"/>
              <a:t>Within these annotations, identified 181 P-DMRs in line with exposure period.</a:t>
            </a:r>
            <a:endParaRPr/>
          </a:p>
          <a:p>
            <a:pPr marL="457200" marR="0" lvl="0" indent="-342900" algn="l" rtl="0">
              <a:lnSpc>
                <a:spcPct val="115000"/>
              </a:lnSpc>
              <a:spcBef>
                <a:spcPts val="0"/>
              </a:spcBef>
              <a:spcAft>
                <a:spcPts val="0"/>
              </a:spcAft>
              <a:buSzPts val="1800"/>
              <a:buChar char="●"/>
            </a:pPr>
            <a:r>
              <a:rPr lang="en"/>
              <a:t>Majority of P-DMRs occurred in gene bodies.</a:t>
            </a:r>
            <a:endParaRPr/>
          </a:p>
          <a:p>
            <a:pPr marL="457200" marR="0" lvl="0" indent="-342900" algn="l" rtl="0">
              <a:lnSpc>
                <a:spcPct val="115000"/>
              </a:lnSpc>
              <a:spcBef>
                <a:spcPts val="0"/>
              </a:spcBef>
              <a:spcAft>
                <a:spcPts val="0"/>
              </a:spcAft>
              <a:buSzPts val="1800"/>
              <a:buChar char="●"/>
            </a:pPr>
            <a:r>
              <a:rPr lang="en"/>
              <a:t>P-DMRs in genes SMAD7, CDH23, INSR, RFTN1, CPT1A and KLF13 underwent technical and biological validation.</a:t>
            </a:r>
            <a:endParaRPr/>
          </a:p>
          <a:p>
            <a:pPr marL="457200" marR="0" lvl="0" indent="-342900" algn="l" rtl="0">
              <a:lnSpc>
                <a:spcPct val="115000"/>
              </a:lnSpc>
              <a:spcBef>
                <a:spcPts val="0"/>
              </a:spcBef>
              <a:spcAft>
                <a:spcPts val="0"/>
              </a:spcAft>
              <a:buSzPts val="1800"/>
              <a:buChar char="●"/>
            </a:pPr>
            <a:r>
              <a:rPr lang="en"/>
              <a:t>Critical period (figure 4) was observed </a:t>
            </a:r>
            <a:endParaRPr/>
          </a:p>
          <a:p>
            <a:pPr marL="457200" marR="0" lvl="0" indent="-342900" algn="l" rtl="0">
              <a:lnSpc>
                <a:spcPct val="115000"/>
              </a:lnSpc>
              <a:spcBef>
                <a:spcPts val="0"/>
              </a:spcBef>
              <a:spcAft>
                <a:spcPts val="0"/>
              </a:spcAft>
              <a:buSzPts val="1800"/>
              <a:buChar char="●"/>
            </a:pPr>
            <a:r>
              <a:rPr lang="en"/>
              <a:t>Looked specifically at connection between INSR and CPT1A with birth weight and LPL cholesterol specifically. Both were related and both P-DMRs within the regions were enhancers. Both were downregulated, apparently as a response to famine conditions during prenatal development.</a:t>
            </a:r>
            <a:endParaRPr/>
          </a:p>
          <a:p>
            <a:pPr marL="457200" marR="0" lvl="0" indent="-342900" algn="l" rtl="0">
              <a:lnSpc>
                <a:spcPct val="115000"/>
              </a:lnSpc>
              <a:spcBef>
                <a:spcPts val="0"/>
              </a:spcBef>
              <a:spcAft>
                <a:spcPts val="0"/>
              </a:spcAft>
              <a:buSzPts val="1800"/>
              <a:buChar char="●"/>
            </a:pPr>
            <a:r>
              <a:rPr lang="en"/>
              <a:t>Study was unique because it linked DNA methylation and prenatal malnourishment in humans. Previously this was only done in animal studies. </a:t>
            </a:r>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67"/>
        <p:cNvGrpSpPr/>
        <p:nvPr/>
      </p:nvGrpSpPr>
      <p:grpSpPr>
        <a:xfrm>
          <a:off x="0" y="0"/>
          <a:ext cx="0" cy="0"/>
          <a:chOff x="0" y="0"/>
          <a:chExt cx="0" cy="0"/>
        </a:xfrm>
      </p:grpSpPr>
      <p:sp>
        <p:nvSpPr>
          <p:cNvPr id="68" name="Shape 68"/>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
              <a:t>Dutch Hunger Winter</a:t>
            </a:r>
            <a:endParaRPr/>
          </a:p>
        </p:txBody>
      </p:sp>
      <p:sp>
        <p:nvSpPr>
          <p:cNvPr id="69" name="Shape 69"/>
          <p:cNvSpPr txBox="1">
            <a:spLocks noGrp="1"/>
          </p:cNvSpPr>
          <p:nvPr>
            <p:ph type="body" idx="1"/>
          </p:nvPr>
        </p:nvSpPr>
        <p:spPr>
          <a:xfrm>
            <a:off x="311700" y="1152475"/>
            <a:ext cx="4996500" cy="34164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
              <a:t>November 1944- to May 1945</a:t>
            </a:r>
            <a:endParaRPr/>
          </a:p>
          <a:p>
            <a:pPr marL="457200" lvl="0" indent="-342900" rtl="0">
              <a:lnSpc>
                <a:spcPct val="150000"/>
              </a:lnSpc>
              <a:spcBef>
                <a:spcPts val="1600"/>
              </a:spcBef>
              <a:spcAft>
                <a:spcPts val="0"/>
              </a:spcAft>
              <a:buSzPts val="1800"/>
              <a:buChar char="●"/>
            </a:pPr>
            <a:r>
              <a:rPr lang="en"/>
              <a:t>Higher BMI</a:t>
            </a:r>
            <a:endParaRPr/>
          </a:p>
          <a:p>
            <a:pPr marL="457200" lvl="0" indent="-342900" rtl="0">
              <a:lnSpc>
                <a:spcPct val="150000"/>
              </a:lnSpc>
              <a:spcBef>
                <a:spcPts val="0"/>
              </a:spcBef>
              <a:spcAft>
                <a:spcPts val="0"/>
              </a:spcAft>
              <a:buSzPts val="1800"/>
              <a:buChar char="●"/>
            </a:pPr>
            <a:r>
              <a:rPr lang="en"/>
              <a:t>suboptimal glucose handling</a:t>
            </a:r>
            <a:endParaRPr/>
          </a:p>
          <a:p>
            <a:pPr marL="457200" lvl="0" indent="-342900" rtl="0">
              <a:lnSpc>
                <a:spcPct val="150000"/>
              </a:lnSpc>
              <a:spcBef>
                <a:spcPts val="0"/>
              </a:spcBef>
              <a:spcAft>
                <a:spcPts val="0"/>
              </a:spcAft>
              <a:buSzPts val="1800"/>
              <a:buChar char="●"/>
            </a:pPr>
            <a:r>
              <a:rPr lang="en"/>
              <a:t>Elevated total and LDL cholesterol</a:t>
            </a:r>
            <a:endParaRPr/>
          </a:p>
          <a:p>
            <a:pPr marL="457200" lvl="0" indent="-342900" rtl="0">
              <a:lnSpc>
                <a:spcPct val="150000"/>
              </a:lnSpc>
              <a:spcBef>
                <a:spcPts val="0"/>
              </a:spcBef>
              <a:spcAft>
                <a:spcPts val="0"/>
              </a:spcAft>
              <a:buSzPts val="1800"/>
              <a:buChar char="●"/>
            </a:pPr>
            <a:r>
              <a:rPr lang="en"/>
              <a:t>Higher risk of schizophrenia later in life</a:t>
            </a:r>
            <a:endParaRPr/>
          </a:p>
          <a:p>
            <a:pPr marL="0" lvl="0" indent="0">
              <a:spcBef>
                <a:spcPts val="1600"/>
              </a:spcBef>
              <a:spcAft>
                <a:spcPts val="1600"/>
              </a:spcAft>
              <a:buNone/>
            </a:pPr>
            <a:endParaRPr/>
          </a:p>
        </p:txBody>
      </p:sp>
      <p:pic>
        <p:nvPicPr>
          <p:cNvPr id="70" name="Shape 70"/>
          <p:cNvPicPr preferRelativeResize="0"/>
          <p:nvPr/>
        </p:nvPicPr>
        <p:blipFill>
          <a:blip r:embed="rId3">
            <a:alphaModFix/>
          </a:blip>
          <a:stretch>
            <a:fillRect/>
          </a:stretch>
        </p:blipFill>
        <p:spPr>
          <a:xfrm>
            <a:off x="5308050" y="1160450"/>
            <a:ext cx="3524250" cy="3400425"/>
          </a:xfrm>
          <a:prstGeom prst="rect">
            <a:avLst/>
          </a:prstGeom>
          <a:noFill/>
          <a:ln>
            <a:noFill/>
          </a:ln>
        </p:spPr>
      </p:pic>
      <p:sp>
        <p:nvSpPr>
          <p:cNvPr id="71" name="Shape 71"/>
          <p:cNvSpPr txBox="1"/>
          <p:nvPr/>
        </p:nvSpPr>
        <p:spPr>
          <a:xfrm>
            <a:off x="4040375" y="4625175"/>
            <a:ext cx="4797900" cy="252600"/>
          </a:xfrm>
          <a:prstGeom prst="rect">
            <a:avLst/>
          </a:prstGeom>
          <a:noFill/>
          <a:ln>
            <a:noFill/>
          </a:ln>
        </p:spPr>
        <p:txBody>
          <a:bodyPr spcFirstLastPara="1" wrap="square" lIns="91425" tIns="91425" rIns="91425" bIns="91425" anchor="t" anchorCtr="0">
            <a:noAutofit/>
          </a:bodyPr>
          <a:lstStyle/>
          <a:p>
            <a:pPr marL="0" lvl="0" indent="0">
              <a:spcBef>
                <a:spcPts val="0"/>
              </a:spcBef>
              <a:spcAft>
                <a:spcPts val="0"/>
              </a:spcAft>
              <a:buNone/>
            </a:pPr>
            <a:r>
              <a:rPr lang="en" sz="800"/>
              <a:t>https://www.verzetsmuseum.org/museum/en/tweede-wereldoorlog/kingdomofthenetherlands/thenetherlands/thenetherlands,june_1944_-_may_1945/the_hunger_winter</a:t>
            </a:r>
            <a:endParaRPr sz="80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75"/>
        <p:cNvGrpSpPr/>
        <p:nvPr/>
      </p:nvGrpSpPr>
      <p:grpSpPr>
        <a:xfrm>
          <a:off x="0" y="0"/>
          <a:ext cx="0" cy="0"/>
          <a:chOff x="0" y="0"/>
          <a:chExt cx="0" cy="0"/>
        </a:xfrm>
      </p:grpSpPr>
      <p:sp>
        <p:nvSpPr>
          <p:cNvPr id="76" name="Shape 7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
              <a:t>Reduced Representation Bisulfite Sequencing</a:t>
            </a:r>
            <a:endParaRPr/>
          </a:p>
        </p:txBody>
      </p:sp>
      <p:sp>
        <p:nvSpPr>
          <p:cNvPr id="77" name="Shape 77"/>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p>
            <a:pPr marL="457200" lvl="0" indent="-342900" rtl="0">
              <a:lnSpc>
                <a:spcPct val="150000"/>
              </a:lnSpc>
              <a:spcBef>
                <a:spcPts val="0"/>
              </a:spcBef>
              <a:spcAft>
                <a:spcPts val="0"/>
              </a:spcAft>
              <a:buSzPts val="1800"/>
              <a:buChar char="●"/>
            </a:pPr>
            <a:r>
              <a:rPr lang="en"/>
              <a:t>1.2M individual CpG nucleotides</a:t>
            </a:r>
            <a:endParaRPr/>
          </a:p>
          <a:p>
            <a:pPr marL="457200" lvl="0" indent="-342900" rtl="0">
              <a:lnSpc>
                <a:spcPct val="150000"/>
              </a:lnSpc>
              <a:spcBef>
                <a:spcPts val="0"/>
              </a:spcBef>
              <a:spcAft>
                <a:spcPts val="0"/>
              </a:spcAft>
              <a:buSzPts val="1800"/>
              <a:buChar char="●"/>
            </a:pPr>
            <a:r>
              <a:rPr lang="en"/>
              <a:t>24 individuals prenatally exposed to famine </a:t>
            </a:r>
            <a:endParaRPr/>
          </a:p>
          <a:p>
            <a:pPr marL="457200" lvl="0" indent="-342900" rtl="0">
              <a:lnSpc>
                <a:spcPct val="150000"/>
              </a:lnSpc>
              <a:spcBef>
                <a:spcPts val="0"/>
              </a:spcBef>
              <a:spcAft>
                <a:spcPts val="0"/>
              </a:spcAft>
              <a:buSzPts val="1800"/>
              <a:buChar char="●"/>
            </a:pPr>
            <a:r>
              <a:rPr lang="en"/>
              <a:t>24 unexposed same-sex siblings as controls</a:t>
            </a:r>
            <a:endParaRPr/>
          </a:p>
          <a:p>
            <a:pPr marL="457200" lvl="0" indent="-342900" rtl="0">
              <a:lnSpc>
                <a:spcPct val="150000"/>
              </a:lnSpc>
              <a:spcBef>
                <a:spcPts val="0"/>
              </a:spcBef>
              <a:spcAft>
                <a:spcPts val="0"/>
              </a:spcAft>
              <a:buSzPts val="1800"/>
              <a:buChar char="●"/>
            </a:pPr>
            <a:r>
              <a:rPr lang="en"/>
              <a:t>Early gestation- “window of increased sensitivity and extensive epigenetic reprogramming”</a:t>
            </a:r>
            <a:endParaRPr/>
          </a:p>
          <a:p>
            <a:pPr marL="457200" lvl="0" indent="-342900" rtl="0">
              <a:lnSpc>
                <a:spcPct val="150000"/>
              </a:lnSpc>
              <a:spcBef>
                <a:spcPts val="0"/>
              </a:spcBef>
              <a:spcAft>
                <a:spcPts val="0"/>
              </a:spcAft>
              <a:buSzPts val="1800"/>
              <a:buChar char="●"/>
            </a:pPr>
            <a:r>
              <a:rPr lang="en"/>
              <a:t>Identify prenatal malnutrition-associated differentially methylated regions (P-DMRs)</a:t>
            </a:r>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81"/>
        <p:cNvGrpSpPr/>
        <p:nvPr/>
      </p:nvGrpSpPr>
      <p:grpSpPr>
        <a:xfrm>
          <a:off x="0" y="0"/>
          <a:ext cx="0" cy="0"/>
          <a:chOff x="0" y="0"/>
          <a:chExt cx="0" cy="0"/>
        </a:xfrm>
      </p:grpSpPr>
      <p:sp>
        <p:nvSpPr>
          <p:cNvPr id="82" name="Shape 82"/>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
              <a:t>Reduced Representation Bisulfate Sequencing</a:t>
            </a:r>
            <a:endParaRPr/>
          </a:p>
        </p:txBody>
      </p:sp>
      <p:sp>
        <p:nvSpPr>
          <p:cNvPr id="83" name="Shape 83"/>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p>
            <a:pPr marL="457200" lvl="0" indent="-342900" rtl="0">
              <a:spcBef>
                <a:spcPts val="0"/>
              </a:spcBef>
              <a:spcAft>
                <a:spcPts val="0"/>
              </a:spcAft>
              <a:buSzPts val="1800"/>
              <a:buChar char="●"/>
            </a:pPr>
            <a:r>
              <a:rPr lang="en"/>
              <a:t>In DNA, cytosine can be methylated when next to guanine (CpG site)</a:t>
            </a:r>
            <a:endParaRPr/>
          </a:p>
          <a:p>
            <a:pPr marL="457200" lvl="0" indent="-342900" rtl="0">
              <a:spcBef>
                <a:spcPts val="0"/>
              </a:spcBef>
              <a:spcAft>
                <a:spcPts val="0"/>
              </a:spcAft>
              <a:buSzPts val="1800"/>
              <a:buChar char="●"/>
            </a:pPr>
            <a:r>
              <a:rPr lang="en"/>
              <a:t>RRBS purifies DNA, then replaces unmethylated cytosines at CpG sites with Uracil</a:t>
            </a:r>
            <a:endParaRPr/>
          </a:p>
          <a:p>
            <a:pPr marL="457200" lvl="0" indent="-342900" rtl="0">
              <a:spcBef>
                <a:spcPts val="0"/>
              </a:spcBef>
              <a:spcAft>
                <a:spcPts val="0"/>
              </a:spcAft>
              <a:buSzPts val="1800"/>
              <a:buChar char="●"/>
            </a:pPr>
            <a:r>
              <a:rPr lang="en"/>
              <a:t>Methylated cytosine is not affected</a:t>
            </a:r>
            <a:endParaRPr/>
          </a:p>
          <a:p>
            <a:pPr marL="457200" lvl="0" indent="-342900" rtl="0">
              <a:spcBef>
                <a:spcPts val="0"/>
              </a:spcBef>
              <a:spcAft>
                <a:spcPts val="0"/>
              </a:spcAft>
              <a:buSzPts val="1800"/>
              <a:buChar char="●"/>
            </a:pPr>
            <a:r>
              <a:rPr lang="en"/>
              <a:t>You then PCR amplify and sequence the DNA</a:t>
            </a:r>
            <a:endParaRPr/>
          </a:p>
          <a:p>
            <a:pPr marL="457200" lvl="0" indent="-342900">
              <a:spcBef>
                <a:spcPts val="0"/>
              </a:spcBef>
              <a:spcAft>
                <a:spcPts val="0"/>
              </a:spcAft>
              <a:buSzPts val="1800"/>
              <a:buChar char="●"/>
            </a:pPr>
            <a:r>
              <a:rPr lang="en"/>
              <a:t>DNA from famine exposed individuals was compared to DNA from same sex siblings who were not exposed to famine during prenatal development</a:t>
            </a:r>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87"/>
        <p:cNvGrpSpPr/>
        <p:nvPr/>
      </p:nvGrpSpPr>
      <p:grpSpPr>
        <a:xfrm>
          <a:off x="0" y="0"/>
          <a:ext cx="0" cy="0"/>
          <a:chOff x="0" y="0"/>
          <a:chExt cx="0" cy="0"/>
        </a:xfrm>
      </p:grpSpPr>
      <p:sp>
        <p:nvSpPr>
          <p:cNvPr id="88" name="Shape 88"/>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
              <a:t>Recruitment of People </a:t>
            </a:r>
            <a:endParaRPr/>
          </a:p>
        </p:txBody>
      </p:sp>
      <p:sp>
        <p:nvSpPr>
          <p:cNvPr id="89" name="Shape 89"/>
          <p:cNvSpPr txBox="1">
            <a:spLocks noGrp="1"/>
          </p:cNvSpPr>
          <p:nvPr>
            <p:ph type="body" idx="1"/>
          </p:nvPr>
        </p:nvSpPr>
        <p:spPr>
          <a:xfrm>
            <a:off x="311700" y="1084150"/>
            <a:ext cx="8520600" cy="3416400"/>
          </a:xfrm>
          <a:prstGeom prst="rect">
            <a:avLst/>
          </a:prstGeom>
        </p:spPr>
        <p:txBody>
          <a:bodyPr spcFirstLastPara="1" wrap="square" lIns="91425" tIns="91425" rIns="91425" bIns="91425" anchor="t" anchorCtr="0">
            <a:noAutofit/>
          </a:bodyPr>
          <a:lstStyle/>
          <a:p>
            <a:pPr marL="457200" lvl="0" indent="-342900" rtl="0">
              <a:spcBef>
                <a:spcPts val="0"/>
              </a:spcBef>
              <a:spcAft>
                <a:spcPts val="0"/>
              </a:spcAft>
              <a:buSzPts val="1800"/>
              <a:buChar char="●"/>
            </a:pPr>
            <a:r>
              <a:rPr lang="en"/>
              <a:t>Pre 1943</a:t>
            </a:r>
            <a:endParaRPr/>
          </a:p>
          <a:p>
            <a:pPr marL="457200" lvl="0" indent="-342900" rtl="0">
              <a:spcBef>
                <a:spcPts val="0"/>
              </a:spcBef>
              <a:spcAft>
                <a:spcPts val="0"/>
              </a:spcAft>
              <a:buSzPts val="1800"/>
              <a:buChar char="●"/>
            </a:pPr>
            <a:r>
              <a:rPr lang="en"/>
              <a:t>Between February 1945 and March 1946</a:t>
            </a:r>
            <a:endParaRPr/>
          </a:p>
          <a:p>
            <a:pPr marL="457200" lvl="0" indent="-342900" rtl="0">
              <a:spcBef>
                <a:spcPts val="0"/>
              </a:spcBef>
              <a:spcAft>
                <a:spcPts val="0"/>
              </a:spcAft>
              <a:buSzPts val="1800"/>
              <a:buChar char="●"/>
            </a:pPr>
            <a:r>
              <a:rPr lang="en"/>
              <a:t>Post 1947</a:t>
            </a:r>
            <a:endParaRPr/>
          </a:p>
          <a:p>
            <a:pPr marL="457200" lvl="0" indent="-342900" rtl="0">
              <a:spcBef>
                <a:spcPts val="0"/>
              </a:spcBef>
              <a:spcAft>
                <a:spcPts val="0"/>
              </a:spcAft>
              <a:buSzPts val="1800"/>
              <a:buChar char="●"/>
            </a:pPr>
            <a:r>
              <a:rPr lang="en"/>
              <a:t>Unexposed same-sex sibling control</a:t>
            </a:r>
            <a:endParaRPr/>
          </a:p>
          <a:p>
            <a:pPr marL="457200" lvl="0" indent="-342900" rtl="0">
              <a:spcBef>
                <a:spcPts val="0"/>
              </a:spcBef>
              <a:spcAft>
                <a:spcPts val="0"/>
              </a:spcAft>
              <a:buSzPts val="1800"/>
              <a:buChar char="●"/>
            </a:pPr>
            <a:r>
              <a:rPr lang="en"/>
              <a:t>Consent Forms</a:t>
            </a:r>
            <a:endParaRPr/>
          </a:p>
          <a:p>
            <a:pPr marL="457200" lvl="0" indent="-342900">
              <a:spcBef>
                <a:spcPts val="0"/>
              </a:spcBef>
              <a:spcAft>
                <a:spcPts val="0"/>
              </a:spcAft>
              <a:buSzPts val="1800"/>
              <a:buChar char="●"/>
            </a:pPr>
            <a:r>
              <a:rPr lang="en"/>
              <a:t>12 male and 12 female sibling pairs selected</a:t>
            </a:r>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93"/>
        <p:cNvGrpSpPr/>
        <p:nvPr/>
      </p:nvGrpSpPr>
      <p:grpSpPr>
        <a:xfrm>
          <a:off x="0" y="0"/>
          <a:ext cx="0" cy="0"/>
          <a:chOff x="0" y="0"/>
          <a:chExt cx="0" cy="0"/>
        </a:xfrm>
      </p:grpSpPr>
      <p:sp>
        <p:nvSpPr>
          <p:cNvPr id="94" name="Shape 9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
              <a:t>Phenotyping</a:t>
            </a:r>
            <a:endParaRPr/>
          </a:p>
        </p:txBody>
      </p:sp>
      <p:sp>
        <p:nvSpPr>
          <p:cNvPr id="95" name="Shape 95"/>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p>
            <a:pPr marL="457200" lvl="0" indent="-342900" rtl="0">
              <a:spcBef>
                <a:spcPts val="0"/>
              </a:spcBef>
              <a:spcAft>
                <a:spcPts val="0"/>
              </a:spcAft>
              <a:buSzPts val="1800"/>
              <a:buChar char="●"/>
            </a:pPr>
            <a:r>
              <a:rPr lang="en"/>
              <a:t>No birth weight records</a:t>
            </a:r>
            <a:endParaRPr/>
          </a:p>
          <a:p>
            <a:pPr marL="457200" lvl="0" indent="-342900" rtl="0">
              <a:spcBef>
                <a:spcPts val="0"/>
              </a:spcBef>
              <a:spcAft>
                <a:spcPts val="0"/>
              </a:spcAft>
              <a:buSzPts val="1800"/>
              <a:buChar char="●"/>
            </a:pPr>
            <a:r>
              <a:rPr lang="en"/>
              <a:t>Telephone interview</a:t>
            </a:r>
            <a:endParaRPr/>
          </a:p>
          <a:p>
            <a:pPr marL="457200" lvl="0" indent="-342900" rtl="0">
              <a:spcBef>
                <a:spcPts val="0"/>
              </a:spcBef>
              <a:spcAft>
                <a:spcPts val="0"/>
              </a:spcAft>
              <a:buSzPts val="1800"/>
              <a:buChar char="●"/>
            </a:pPr>
            <a:r>
              <a:rPr lang="en"/>
              <a:t>Physical tests</a:t>
            </a:r>
            <a:endParaRPr/>
          </a:p>
          <a:p>
            <a:pPr marL="914400" lvl="1" indent="-317500" rtl="0">
              <a:spcBef>
                <a:spcPts val="0"/>
              </a:spcBef>
              <a:spcAft>
                <a:spcPts val="0"/>
              </a:spcAft>
              <a:buSzPts val="1400"/>
              <a:buChar char="○"/>
            </a:pPr>
            <a:r>
              <a:rPr lang="en"/>
              <a:t>BMI</a:t>
            </a:r>
            <a:endParaRPr/>
          </a:p>
          <a:p>
            <a:pPr marL="914400" lvl="1" indent="-317500" rtl="0">
              <a:spcBef>
                <a:spcPts val="0"/>
              </a:spcBef>
              <a:spcAft>
                <a:spcPts val="0"/>
              </a:spcAft>
              <a:buSzPts val="1400"/>
              <a:buChar char="○"/>
            </a:pPr>
            <a:r>
              <a:rPr lang="en"/>
              <a:t>Cholesterol</a:t>
            </a:r>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99"/>
        <p:cNvGrpSpPr/>
        <p:nvPr/>
      </p:nvGrpSpPr>
      <p:grpSpPr>
        <a:xfrm>
          <a:off x="0" y="0"/>
          <a:ext cx="0" cy="0"/>
          <a:chOff x="0" y="0"/>
          <a:chExt cx="0" cy="0"/>
        </a:xfrm>
      </p:grpSpPr>
      <p:sp>
        <p:nvSpPr>
          <p:cNvPr id="100" name="Shape 100"/>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
              <a:t>Actual Genetics Yayyyyy</a:t>
            </a:r>
            <a:endParaRPr/>
          </a:p>
        </p:txBody>
      </p:sp>
      <p:sp>
        <p:nvSpPr>
          <p:cNvPr id="101" name="Shape 101"/>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p>
            <a:pPr marL="457200" lvl="0" indent="-342900" rtl="0">
              <a:spcBef>
                <a:spcPts val="0"/>
              </a:spcBef>
              <a:spcAft>
                <a:spcPts val="0"/>
              </a:spcAft>
              <a:buSzPts val="1800"/>
              <a:buChar char="●"/>
            </a:pPr>
            <a:r>
              <a:rPr lang="en"/>
              <a:t>DNA extracted from whole blood via salting out</a:t>
            </a:r>
            <a:endParaRPr/>
          </a:p>
          <a:p>
            <a:pPr marL="457200" lvl="0" indent="-342900" rtl="0">
              <a:spcBef>
                <a:spcPts val="0"/>
              </a:spcBef>
              <a:spcAft>
                <a:spcPts val="0"/>
              </a:spcAft>
              <a:buSzPts val="1800"/>
              <a:buChar char="●"/>
            </a:pPr>
            <a:r>
              <a:rPr lang="en"/>
              <a:t>Bisulfite conversion rate </a:t>
            </a:r>
            <a:endParaRPr/>
          </a:p>
          <a:p>
            <a:pPr marL="914400" lvl="1" indent="-317500" rtl="0">
              <a:spcBef>
                <a:spcPts val="0"/>
              </a:spcBef>
              <a:spcAft>
                <a:spcPts val="0"/>
              </a:spcAft>
              <a:buSzPts val="1400"/>
              <a:buChar char="○"/>
            </a:pPr>
            <a:r>
              <a:rPr lang="en"/>
              <a:t>98.9%</a:t>
            </a:r>
            <a:endParaRPr/>
          </a:p>
          <a:p>
            <a:pPr marL="457200" lvl="0" indent="-342900" rtl="0">
              <a:spcBef>
                <a:spcPts val="0"/>
              </a:spcBef>
              <a:spcAft>
                <a:spcPts val="0"/>
              </a:spcAft>
              <a:buSzPts val="1800"/>
              <a:buChar char="●"/>
            </a:pPr>
            <a:r>
              <a:rPr lang="en"/>
              <a:t> Mean methylation</a:t>
            </a:r>
            <a:endParaRPr/>
          </a:p>
          <a:p>
            <a:pPr marL="914400" lvl="1" indent="-317500" rtl="0">
              <a:spcBef>
                <a:spcPts val="0"/>
              </a:spcBef>
              <a:spcAft>
                <a:spcPts val="0"/>
              </a:spcAft>
              <a:buSzPts val="1400"/>
              <a:buChar char="○"/>
            </a:pPr>
            <a:r>
              <a:rPr lang="en"/>
              <a:t>42.55</a:t>
            </a:r>
            <a:endParaRPr/>
          </a:p>
          <a:p>
            <a:pPr marL="914400" lvl="1" indent="-317500" rtl="0">
              <a:spcBef>
                <a:spcPts val="0"/>
              </a:spcBef>
              <a:spcAft>
                <a:spcPts val="0"/>
              </a:spcAft>
              <a:buSzPts val="1400"/>
              <a:buChar char="○"/>
            </a:pPr>
            <a:r>
              <a:rPr lang="en"/>
              <a:t>42.64</a:t>
            </a:r>
            <a:endParaRPr/>
          </a:p>
          <a:p>
            <a:pPr marL="457200" lvl="0" indent="-342900" rtl="0">
              <a:spcBef>
                <a:spcPts val="0"/>
              </a:spcBef>
              <a:spcAft>
                <a:spcPts val="0"/>
              </a:spcAft>
              <a:buSzPts val="1800"/>
              <a:buChar char="●"/>
            </a:pPr>
            <a:r>
              <a:rPr lang="en"/>
              <a:t>CpG dinucleotides mapped </a:t>
            </a:r>
            <a:endParaRPr/>
          </a:p>
          <a:p>
            <a:pPr marL="457200" lvl="0" indent="-342900" rtl="0">
              <a:spcBef>
                <a:spcPts val="0"/>
              </a:spcBef>
              <a:spcAft>
                <a:spcPts val="0"/>
              </a:spcAft>
              <a:buSzPts val="1800"/>
              <a:buChar char="●"/>
            </a:pPr>
            <a:r>
              <a:rPr lang="en"/>
              <a:t>R package GlobalTest66</a:t>
            </a:r>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05"/>
        <p:cNvGrpSpPr/>
        <p:nvPr/>
      </p:nvGrpSpPr>
      <p:grpSpPr>
        <a:xfrm>
          <a:off x="0" y="0"/>
          <a:ext cx="0" cy="0"/>
          <a:chOff x="0" y="0"/>
          <a:chExt cx="0" cy="0"/>
        </a:xfrm>
      </p:grpSpPr>
      <p:sp>
        <p:nvSpPr>
          <p:cNvPr id="106" name="Shape 10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
              <a:t>Enrichment test and Cell culture</a:t>
            </a:r>
            <a:endParaRPr/>
          </a:p>
        </p:txBody>
      </p:sp>
      <p:sp>
        <p:nvSpPr>
          <p:cNvPr id="107" name="Shape 107"/>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p>
            <a:pPr marL="457200" lvl="0" indent="-342900" rtl="0">
              <a:spcBef>
                <a:spcPts val="0"/>
              </a:spcBef>
              <a:spcAft>
                <a:spcPts val="0"/>
              </a:spcAft>
              <a:buSzPts val="1800"/>
              <a:buChar char="●"/>
            </a:pPr>
            <a:r>
              <a:rPr lang="en"/>
              <a:t>Contrast 181 P-DMRs with non-significant regions</a:t>
            </a:r>
            <a:endParaRPr/>
          </a:p>
          <a:p>
            <a:pPr marL="457200" lvl="0" indent="-342900" rtl="0">
              <a:spcBef>
                <a:spcPts val="0"/>
              </a:spcBef>
              <a:spcAft>
                <a:spcPts val="0"/>
              </a:spcAft>
              <a:buSzPts val="1800"/>
              <a:buChar char="●"/>
            </a:pPr>
            <a:r>
              <a:rPr lang="en"/>
              <a:t>HEL293 cells cultured in Dulbecco’s modified Eagle’s medium</a:t>
            </a:r>
            <a:endParaRPr/>
          </a:p>
          <a:p>
            <a:pPr marL="457200" lvl="0" indent="-342900" rtl="0">
              <a:spcBef>
                <a:spcPts val="0"/>
              </a:spcBef>
              <a:spcAft>
                <a:spcPts val="0"/>
              </a:spcAft>
              <a:buSzPts val="1800"/>
              <a:buChar char="●"/>
            </a:pPr>
            <a:r>
              <a:rPr lang="en"/>
              <a:t>Transfected with methylated or unmethylated vector with Renilla.</a:t>
            </a:r>
            <a:endParaRPr/>
          </a:p>
        </p:txBody>
      </p:sp>
    </p:spTree>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1066</Words>
  <Application>Microsoft Office PowerPoint</Application>
  <PresentationFormat>On-screen Show (16:9)</PresentationFormat>
  <Paragraphs>121</Paragraphs>
  <Slides>22</Slides>
  <Notes>22</Notes>
  <HiddenSlides>0</HiddenSlides>
  <MMClips>0</MMClips>
  <ScaleCrop>false</ScaleCrop>
  <HeadingPairs>
    <vt:vector size="6" baseType="variant">
      <vt:variant>
        <vt:lpstr>Fonts Used</vt:lpstr>
      </vt:variant>
      <vt:variant>
        <vt:i4>1</vt:i4>
      </vt:variant>
      <vt:variant>
        <vt:lpstr>Theme</vt:lpstr>
      </vt:variant>
      <vt:variant>
        <vt:i4>1</vt:i4>
      </vt:variant>
      <vt:variant>
        <vt:lpstr>Slide Titles</vt:lpstr>
      </vt:variant>
      <vt:variant>
        <vt:i4>22</vt:i4>
      </vt:variant>
    </vt:vector>
  </HeadingPairs>
  <TitlesOfParts>
    <vt:vector size="24" baseType="lpstr">
      <vt:lpstr>Arial</vt:lpstr>
      <vt:lpstr>Simple Light</vt:lpstr>
      <vt:lpstr>DNA methylation signatures link prenatal famine exposure to growth and metabolism</vt:lpstr>
      <vt:lpstr>PowerPoint Presentation</vt:lpstr>
      <vt:lpstr>Dutch Hunger Winter</vt:lpstr>
      <vt:lpstr>Reduced Representation Bisulfite Sequencing</vt:lpstr>
      <vt:lpstr>Reduced Representation Bisulfate Sequencing</vt:lpstr>
      <vt:lpstr>Recruitment of People </vt:lpstr>
      <vt:lpstr>Phenotyping</vt:lpstr>
      <vt:lpstr>Actual Genetics Yayyyyy</vt:lpstr>
      <vt:lpstr>Enrichment test and Cell culture</vt:lpstr>
      <vt:lpstr>Results</vt:lpstr>
      <vt:lpstr>PowerPoint Presentation</vt:lpstr>
      <vt:lpstr>Results</vt:lpstr>
      <vt:lpstr>Results</vt:lpstr>
      <vt:lpstr>Results</vt:lpstr>
      <vt:lpstr>PowerPoint Presentation</vt:lpstr>
      <vt:lpstr>PowerPoint Presentation</vt:lpstr>
      <vt:lpstr>Results</vt:lpstr>
      <vt:lpstr>Figure 6</vt:lpstr>
      <vt:lpstr>Figure 6</vt:lpstr>
      <vt:lpstr>Significance of INSR and CPT1A methylation</vt:lpstr>
      <vt:lpstr>Results</vt:lpstr>
      <vt:lpstr>Discussion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DNA methylation signatures link prenatal famine exposure to growth and metabolism</dc:title>
  <dc:creator>Robert G Franks</dc:creator>
  <cp:lastModifiedBy>Robert G Franks</cp:lastModifiedBy>
  <cp:revision>1</cp:revision>
  <dcterms:modified xsi:type="dcterms:W3CDTF">2018-04-16T12:17:04Z</dcterms:modified>
</cp:coreProperties>
</file>