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40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506556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The </a:t>
            </a:r>
            <a:r>
              <a:rPr lang="en" sz="1200"/>
              <a:t>process was done twice to confirm technical accuracy and a similar value of 5.6% lower IGF2 DMR methylation was observed. </a:t>
            </a:r>
            <a:endParaRPr sz="1200"/>
          </a:p>
          <a:p>
            <a:pPr marL="457200" lvl="0" indent="-304800" rtl="0">
              <a:lnSpc>
                <a:spcPct val="115000"/>
              </a:lnSpc>
              <a:spcBef>
                <a:spcPts val="0"/>
              </a:spcBef>
              <a:spcAft>
                <a:spcPts val="0"/>
              </a:spcAft>
              <a:buSzPts val="1200"/>
              <a:buChar char="●"/>
            </a:pPr>
            <a:r>
              <a:rPr lang="en" sz="1200">
                <a:solidFill>
                  <a:schemeClr val="dk2"/>
                </a:solidFill>
              </a:rPr>
              <a:t>The mean birth weight of the 60 individuals who were exposed periconceptionally was not lower than that of the reference births. </a:t>
            </a:r>
            <a:endParaRP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Early gestational famine exposure…</a:t>
            </a:r>
            <a:endParaRPr/>
          </a:p>
          <a:p>
            <a:pPr marL="914400" lvl="1" indent="-298450" rtl="0">
              <a:spcBef>
                <a:spcPts val="0"/>
              </a:spcBef>
              <a:spcAft>
                <a:spcPts val="0"/>
              </a:spcAft>
              <a:buSzPts val="1100"/>
              <a:buChar char="○"/>
            </a:pPr>
            <a:r>
              <a:rPr lang="en"/>
              <a:t>6 decades later they found that those exposed to the famine conditions during the periconceptional period revealed lower levels of IGF2 methylation. This indicates their epigenetic markers were likely influenced by the lack of proper nutrition incurred by their mothers</a:t>
            </a:r>
            <a:endParaRPr/>
          </a:p>
          <a:p>
            <a:pPr marL="457200" lvl="0" indent="-298450" rtl="0">
              <a:spcBef>
                <a:spcPts val="0"/>
              </a:spcBef>
              <a:spcAft>
                <a:spcPts val="0"/>
              </a:spcAft>
              <a:buSzPts val="1100"/>
              <a:buChar char="●"/>
            </a:pPr>
            <a:r>
              <a:rPr lang="en"/>
              <a:t>Epigenetic markers….</a:t>
            </a:r>
            <a:endParaRPr/>
          </a:p>
          <a:p>
            <a:pPr marL="914400" lvl="1" indent="-298450" rtl="0">
              <a:spcBef>
                <a:spcPts val="0"/>
              </a:spcBef>
              <a:spcAft>
                <a:spcPts val="0"/>
              </a:spcAft>
              <a:buSzPts val="1100"/>
              <a:buChar char="○"/>
            </a:pPr>
            <a:r>
              <a:rPr lang="en"/>
              <a:t>Environmental conditions do seem to play a role in development, and may even reveal an increased risk for adult disease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Other stressors…</a:t>
            </a:r>
            <a:endParaRPr/>
          </a:p>
          <a:p>
            <a:pPr marL="914400" lvl="1" indent="-298450" rtl="0">
              <a:spcBef>
                <a:spcPts val="0"/>
              </a:spcBef>
              <a:spcAft>
                <a:spcPts val="0"/>
              </a:spcAft>
              <a:buSzPts val="1100"/>
              <a:buChar char="○"/>
            </a:pPr>
            <a:r>
              <a:rPr lang="en"/>
              <a:t>This study did not take into account other environmental factors that the mothers may have been experiencing during their periconceptional time period. If their country was experiencing a famine, I’m sure there were many other stressor involved that may have contributed to the compromised prenatal development, such as cold or emotional stress.</a:t>
            </a:r>
            <a:endParaRPr/>
          </a:p>
          <a:p>
            <a:pPr marL="457200" lvl="0" indent="-298450" rtl="0">
              <a:spcBef>
                <a:spcPts val="0"/>
              </a:spcBef>
              <a:spcAft>
                <a:spcPts val="0"/>
              </a:spcAft>
              <a:buSzPts val="1100"/>
              <a:buChar char="●"/>
            </a:pPr>
            <a:r>
              <a:rPr lang="en"/>
              <a:t>Association…</a:t>
            </a:r>
            <a:endParaRPr/>
          </a:p>
          <a:p>
            <a:pPr marL="914400" lvl="1" indent="-298450" rtl="0">
              <a:spcBef>
                <a:spcPts val="0"/>
              </a:spcBef>
              <a:spcAft>
                <a:spcPts val="0"/>
              </a:spcAft>
              <a:buSzPts val="1100"/>
              <a:buChar char="○"/>
            </a:pPr>
            <a:r>
              <a:rPr lang="en"/>
              <a:t>This study is based on associations, not causations. While the data is strong, it does not prove anything.</a:t>
            </a:r>
            <a:endParaRPr/>
          </a:p>
          <a:p>
            <a:pPr marL="457200" lvl="0" indent="-298450" rtl="0">
              <a:spcBef>
                <a:spcPts val="0"/>
              </a:spcBef>
              <a:spcAft>
                <a:spcPts val="0"/>
              </a:spcAft>
              <a:buSzPts val="1100"/>
              <a:buChar char="●"/>
            </a:pPr>
            <a:r>
              <a:rPr lang="en"/>
              <a:t>Due to early…</a:t>
            </a:r>
            <a:endParaRPr/>
          </a:p>
          <a:p>
            <a:pPr marL="914400" lvl="1" indent="-298450" rtl="0">
              <a:spcBef>
                <a:spcPts val="0"/>
              </a:spcBef>
              <a:spcAft>
                <a:spcPts val="0"/>
              </a:spcAft>
              <a:buSzPts val="1100"/>
              <a:buChar char="○"/>
            </a:pPr>
            <a:r>
              <a:rPr lang="en"/>
              <a:t>They mentioned in their study that there may be a timing dependence of the association of lower IGF2 methylation and early gestational famine. </a:t>
            </a:r>
            <a:endParaRPr/>
          </a:p>
          <a:p>
            <a:pPr marL="1371600" lvl="2" indent="-298450" rtl="0">
              <a:spcBef>
                <a:spcPts val="0"/>
              </a:spcBef>
              <a:spcAft>
                <a:spcPts val="0"/>
              </a:spcAft>
              <a:buSzPts val="1100"/>
              <a:buChar char="■"/>
            </a:pPr>
            <a:r>
              <a:rPr lang="en"/>
              <a:t>Different tissues develop at different rates during development, and thus the researchers aren’t clear as to whether these epigenetic markers were influenced by famine during the early development of the entire organism, or if it’s influenced by the early development of the tissues of that organism. Is the crucial epigenetic period during the early development of the organism, or during the early development of certain tissues?</a:t>
            </a:r>
            <a:endParaRPr/>
          </a:p>
          <a:p>
            <a:pPr marL="457200" lvl="0" indent="-298450" rtl="0">
              <a:spcBef>
                <a:spcPts val="0"/>
              </a:spcBef>
              <a:spcAft>
                <a:spcPts val="0"/>
              </a:spcAft>
              <a:buSzPts val="1100"/>
              <a:buChar char="●"/>
            </a:pPr>
            <a:r>
              <a:rPr lang="en"/>
              <a:t>No consideration…</a:t>
            </a:r>
            <a:endParaRPr/>
          </a:p>
          <a:p>
            <a:pPr marL="914400" lvl="1" indent="-298450">
              <a:spcBef>
                <a:spcPts val="0"/>
              </a:spcBef>
              <a:spcAft>
                <a:spcPts val="0"/>
              </a:spcAft>
              <a:buSzPts val="1100"/>
              <a:buChar char="○"/>
            </a:pPr>
            <a:r>
              <a:rPr lang="en"/>
              <a:t>This study analyzed the epigenetic markers of these individuals 6 decades after the famine. This study does not consider the effects of later development and aging on these epigenetic markers. It could be that other factors throughout the organism’s life alters their epigenetic markers.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Female rats….</a:t>
            </a:r>
            <a:endParaRPr/>
          </a:p>
          <a:p>
            <a:pPr marL="914400" lvl="1" indent="-298450" rtl="0">
              <a:spcBef>
                <a:spcPts val="0"/>
              </a:spcBef>
              <a:spcAft>
                <a:spcPts val="0"/>
              </a:spcAft>
              <a:buSzPts val="1100"/>
              <a:buChar char="○"/>
            </a:pPr>
            <a:r>
              <a:rPr lang="en"/>
              <a:t>The researchers mention that their study is comparable to another study done on female rats. 	</a:t>
            </a:r>
            <a:endParaRPr/>
          </a:p>
          <a:p>
            <a:pPr marL="1371600" lvl="2" indent="-298450" rtl="0">
              <a:spcBef>
                <a:spcPts val="0"/>
              </a:spcBef>
              <a:spcAft>
                <a:spcPts val="0"/>
              </a:spcAft>
              <a:buSzPts val="1100"/>
              <a:buChar char="■"/>
            </a:pPr>
            <a:r>
              <a:rPr lang="en"/>
              <a:t>Female rats were exposed to famine before pregnancy. It was found that low levels of methylation were found in these rats, which is comparable to the low methylation levels found in the humans of this study. The genes used in the rat study were different from the IGF2 gene in this study, but the results were comparable.</a:t>
            </a:r>
            <a:endParaRPr/>
          </a:p>
          <a:p>
            <a:pPr marL="457200" lvl="0" indent="-298450" rtl="0">
              <a:spcBef>
                <a:spcPts val="0"/>
              </a:spcBef>
              <a:spcAft>
                <a:spcPts val="0"/>
              </a:spcAft>
              <a:buSzPts val="1100"/>
              <a:buChar char="●"/>
            </a:pPr>
            <a:r>
              <a:rPr lang="en"/>
              <a:t>Mouse zygotes…</a:t>
            </a:r>
            <a:endParaRPr/>
          </a:p>
          <a:p>
            <a:pPr marL="914400" lvl="1" indent="-298450" rtl="0">
              <a:spcBef>
                <a:spcPts val="0"/>
              </a:spcBef>
              <a:spcAft>
                <a:spcPts val="0"/>
              </a:spcAft>
              <a:buSzPts val="1100"/>
              <a:buChar char="○"/>
            </a:pPr>
            <a:r>
              <a:rPr lang="en"/>
              <a:t>Another study analyzed the vulnerability of epigenetic markers during development and also found that the early stages of development is a cruicial period for epigenetic markers. </a:t>
            </a:r>
            <a:endParaRPr/>
          </a:p>
          <a:p>
            <a:pPr marL="457200" lvl="0" indent="-298450" rtl="0">
              <a:spcBef>
                <a:spcPts val="0"/>
              </a:spcBef>
              <a:spcAft>
                <a:spcPts val="0"/>
              </a:spcAft>
              <a:buClr>
                <a:schemeClr val="dk1"/>
              </a:buClr>
              <a:buSzPts val="1100"/>
              <a:buChar char="●"/>
            </a:pPr>
            <a:r>
              <a:rPr lang="en">
                <a:solidFill>
                  <a:schemeClr val="dk1"/>
                </a:solidFill>
              </a:rPr>
              <a:t>Birth weight…</a:t>
            </a:r>
            <a:endParaRPr>
              <a:solidFill>
                <a:schemeClr val="dk1"/>
              </a:solidFill>
            </a:endParaRPr>
          </a:p>
          <a:p>
            <a:pPr marL="914400" lvl="1" indent="-298450" rtl="0">
              <a:spcBef>
                <a:spcPts val="0"/>
              </a:spcBef>
              <a:spcAft>
                <a:spcPts val="0"/>
              </a:spcAft>
              <a:buClr>
                <a:schemeClr val="dk1"/>
              </a:buClr>
              <a:buSzPts val="1100"/>
              <a:buChar char="○"/>
            </a:pPr>
            <a:r>
              <a:rPr lang="en">
                <a:solidFill>
                  <a:schemeClr val="dk1"/>
                </a:solidFill>
              </a:rPr>
              <a:t>Many studies use birth weight as a means to determine compromised prenatal development, but this study shows that this may not be an accurate way to measure this. </a:t>
            </a:r>
            <a:endParaRPr>
              <a:solidFill>
                <a:schemeClr val="dk1"/>
              </a:solidFill>
            </a:endParaRPr>
          </a:p>
          <a:p>
            <a:pPr marL="914400" lvl="1" indent="-298450" rtl="0">
              <a:spcBef>
                <a:spcPts val="0"/>
              </a:spcBef>
              <a:spcAft>
                <a:spcPts val="0"/>
              </a:spcAft>
              <a:buClr>
                <a:schemeClr val="dk1"/>
              </a:buClr>
              <a:buSzPts val="1100"/>
              <a:buChar char="○"/>
            </a:pPr>
            <a:r>
              <a:rPr lang="en">
                <a:solidFill>
                  <a:schemeClr val="dk1"/>
                </a:solidFill>
              </a:rPr>
              <a:t>Those they found to be exposed to the famine during early gestation were recorded to have normal birth weights, yet were revealed to have lower IGF2 methylation than their “normal” siblings</a:t>
            </a:r>
            <a:endParaRPr>
              <a:solidFill>
                <a:schemeClr val="dk1"/>
              </a:solidFill>
            </a:endParaRPr>
          </a:p>
          <a:p>
            <a:pPr marL="914400" lvl="1" indent="-298450" rtl="0">
              <a:spcBef>
                <a:spcPts val="0"/>
              </a:spcBef>
              <a:spcAft>
                <a:spcPts val="0"/>
              </a:spcAft>
              <a:buClr>
                <a:schemeClr val="dk1"/>
              </a:buClr>
              <a:buSzPts val="1100"/>
              <a:buChar char="○"/>
            </a:pPr>
            <a:r>
              <a:rPr lang="en">
                <a:solidFill>
                  <a:schemeClr val="dk1"/>
                </a:solidFill>
              </a:rPr>
              <a:t>Those that were exposed to the famine late in gestation were recorded to have low birth weights, yet were revealed to have normal IGF2 methylation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Determine whether….</a:t>
            </a:r>
            <a:endParaRPr/>
          </a:p>
          <a:p>
            <a:pPr marL="914400" lvl="1" indent="-298450" rtl="0">
              <a:spcBef>
                <a:spcPts val="0"/>
              </a:spcBef>
              <a:spcAft>
                <a:spcPts val="0"/>
              </a:spcAft>
              <a:buSzPts val="1100"/>
              <a:buChar char="○"/>
            </a:pPr>
            <a:r>
              <a:rPr lang="en"/>
              <a:t>Another study should be conducted to determine if the crucial period of development is in fact during early development, or if it’s during early development of specific tissues</a:t>
            </a:r>
            <a:endParaRPr/>
          </a:p>
          <a:p>
            <a:pPr marL="457200" lvl="0" indent="-298450" rtl="0">
              <a:spcBef>
                <a:spcPts val="0"/>
              </a:spcBef>
              <a:spcAft>
                <a:spcPts val="0"/>
              </a:spcAft>
              <a:buSzPts val="1100"/>
              <a:buChar char="●"/>
            </a:pPr>
            <a:r>
              <a:rPr lang="en"/>
              <a:t>Monitor the effect…</a:t>
            </a:r>
            <a:endParaRPr/>
          </a:p>
          <a:p>
            <a:pPr marL="914400" lvl="1" indent="-298450" rtl="0">
              <a:spcBef>
                <a:spcPts val="0"/>
              </a:spcBef>
              <a:spcAft>
                <a:spcPts val="0"/>
              </a:spcAft>
              <a:buSzPts val="1100"/>
              <a:buChar char="○"/>
            </a:pPr>
            <a:r>
              <a:rPr lang="en"/>
              <a:t>Another study should be conducted to determine if other environmental stressors such as cold or emotional stress have influence over the epigenetic vulnerability</a:t>
            </a:r>
            <a:endParaRPr/>
          </a:p>
          <a:p>
            <a:pPr marL="457200" lvl="0" indent="-298450" rtl="0">
              <a:spcBef>
                <a:spcPts val="0"/>
              </a:spcBef>
              <a:spcAft>
                <a:spcPts val="0"/>
              </a:spcAft>
              <a:buSzPts val="1100"/>
              <a:buChar char="●"/>
            </a:pPr>
            <a:r>
              <a:rPr lang="en"/>
              <a:t>Assess phenotypic…</a:t>
            </a:r>
            <a:endParaRPr/>
          </a:p>
          <a:p>
            <a:pPr marL="914400" lvl="1" indent="-298450">
              <a:spcBef>
                <a:spcPts val="0"/>
              </a:spcBef>
              <a:spcAft>
                <a:spcPts val="0"/>
              </a:spcAft>
              <a:buSzPts val="1100"/>
              <a:buChar char="○"/>
            </a:pPr>
            <a:r>
              <a:rPr lang="en"/>
              <a:t>Another study should be conducted to determine if these lower epigenetic markers have influence over the risk of adult diseases such as schizophrenia and coronary heart disease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study will help provide information on how to prevent human disease by linking development and health over the lifespan.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Dutch Hunger Winter was the term applied to a food embargo upon the western part of the Netherlands by the Germans near the end of WWII. It occurred during the winter of 1944-1945.</a:t>
            </a:r>
            <a:endParaRPr/>
          </a:p>
          <a:p>
            <a:pPr marL="0" lvl="0" indent="0">
              <a:spcBef>
                <a:spcPts val="0"/>
              </a:spcBef>
              <a:spcAft>
                <a:spcPts val="0"/>
              </a:spcAft>
              <a:buNone/>
            </a:pPr>
            <a:endParaRPr/>
          </a:p>
          <a:p>
            <a:pPr marL="0" lvl="0" indent="0">
              <a:spcBef>
                <a:spcPts val="0"/>
              </a:spcBef>
              <a:spcAft>
                <a:spcPts val="0"/>
              </a:spcAft>
              <a:buNone/>
            </a:pPr>
            <a:r>
              <a:rPr lang="en"/>
              <a:t>This is an appropriate famine to do this particular study on because we have a lot of data from this time. We know that the famine took place during one particular winter, we know what the people in this famine were eating due to the official food rations being documented, and we have intact registries and healthcare records from the time so we can keep track of the individuals involved throughout their lives.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peptide being looked at in this study is IGF2. It is heavily involved in human growth and development, and is maternally imprinted. </a:t>
            </a:r>
            <a:endParaRPr/>
          </a:p>
          <a:p>
            <a:pPr marL="0" lvl="0" indent="0">
              <a:spcBef>
                <a:spcPts val="0"/>
              </a:spcBef>
              <a:spcAft>
                <a:spcPts val="0"/>
              </a:spcAft>
              <a:buNone/>
            </a:pPr>
            <a:r>
              <a:rPr lang="en"/>
              <a:t>-When the differentially methylated region of IGF2 is hypomethylated, bi-allelic expression of IGF2 (expressed on both alleles) occurs. This methylation mark stays stable throughout the middle age of the individual. </a:t>
            </a:r>
            <a:endParaRPr/>
          </a:p>
          <a:p>
            <a:pPr marL="0" lvl="0" indent="0">
              <a:spcBef>
                <a:spcPts val="0"/>
              </a:spcBef>
              <a:spcAft>
                <a:spcPts val="0"/>
              </a:spcAft>
              <a:buNone/>
            </a:pPr>
            <a:r>
              <a:rPr lang="en"/>
              <a:t>-This means that by looking for altered methylation many years later, we can determine if the individual was exposed to particular environmental conditions in early embryonic development.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lnSpc>
                <a:spcPct val="115000"/>
              </a:lnSpc>
              <a:spcBef>
                <a:spcPts val="0"/>
              </a:spcBef>
              <a:spcAft>
                <a:spcPts val="0"/>
              </a:spcAft>
              <a:buClr>
                <a:schemeClr val="dk2"/>
              </a:buClr>
              <a:buSzPts val="1200"/>
              <a:buChar char="●"/>
            </a:pPr>
            <a:r>
              <a:rPr lang="en" sz="1200">
                <a:solidFill>
                  <a:schemeClr val="dk2"/>
                </a:solidFill>
              </a:rPr>
              <a:t>Individuals that were born at the midwifery training schools in Amsterdam and Rotterdam and the Leiden University hospital were recruited. These hospitals were located in famine-exposed cities. The controls were same sex siblings that were born before or conceived after the famine period (these may or may not have been born at one of the above institutions) and unrelated individuals (these were born at one of the above institutions.) The exposure period included the very early stages of development. The exposed individuals were compared with their samesex sibling to achieve partial genetic matching. </a:t>
            </a:r>
            <a:endParaRPr sz="1200">
              <a:solidFill>
                <a:schemeClr val="dk2"/>
              </a:solidFill>
            </a:endParaRPr>
          </a:p>
          <a:p>
            <a:pPr marL="457200" lvl="0" indent="-304800" rtl="0">
              <a:lnSpc>
                <a:spcPct val="115000"/>
              </a:lnSpc>
              <a:spcBef>
                <a:spcPts val="0"/>
              </a:spcBef>
              <a:spcAft>
                <a:spcPts val="0"/>
              </a:spcAft>
              <a:buClr>
                <a:schemeClr val="dk2"/>
              </a:buClr>
              <a:buSzPts val="1200"/>
              <a:buChar char="●"/>
            </a:pPr>
            <a:r>
              <a:rPr lang="en" sz="1200">
                <a:solidFill>
                  <a:schemeClr val="dk2"/>
                </a:solidFill>
              </a:rPr>
              <a:t>Blood sampling was completed for exposed individuals, the same-sex siblings, and the unrelated controls.</a:t>
            </a:r>
            <a:endParaRPr sz="1200">
              <a:solidFill>
                <a:schemeClr val="dk2"/>
              </a:solidFill>
            </a:endParaRPr>
          </a:p>
          <a:p>
            <a:pPr marL="0" lvl="0" indent="0" rtl="0">
              <a:lnSpc>
                <a:spcPct val="115000"/>
              </a:lnSpc>
              <a:spcBef>
                <a:spcPts val="1600"/>
              </a:spcBef>
              <a:spcAft>
                <a:spcPts val="1600"/>
              </a:spcAft>
              <a:buNone/>
            </a:pPr>
            <a:endParaRPr sz="1200">
              <a:solidFill>
                <a:schemeClr val="dk2"/>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salting out method was used to extract the DNA. </a:t>
            </a:r>
            <a:endParaRPr/>
          </a:p>
          <a:p>
            <a:pPr marL="0" lvl="0" indent="0">
              <a:spcBef>
                <a:spcPts val="0"/>
              </a:spcBef>
              <a:spcAft>
                <a:spcPts val="0"/>
              </a:spcAft>
              <a:buNone/>
            </a:pPr>
            <a:r>
              <a:rPr lang="en"/>
              <a:t>The kit allowed them to analyze many samples at once.  </a:t>
            </a:r>
            <a:endParaRPr/>
          </a:p>
          <a:p>
            <a:pPr marL="0" lvl="0" indent="0">
              <a:spcBef>
                <a:spcPts val="0"/>
              </a:spcBef>
              <a:spcAft>
                <a:spcPts val="0"/>
              </a:spcAft>
              <a:buNone/>
            </a:pPr>
            <a:r>
              <a:rPr lang="en"/>
              <a:t>The </a:t>
            </a:r>
            <a:r>
              <a:rPr lang="en" i="1"/>
              <a:t>IGF2 </a:t>
            </a:r>
            <a:r>
              <a:rPr lang="en"/>
              <a:t>DMR region was amplified using PCR and sequence specific primers.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1A: Individuals conceived during famine and thier unexposed siblings. Difference in IGF2 DMR methylation within sibships according to the estimated conception date of the famine-exposed individual. IGF2 DMR methylation was lowest in the famine-exposed individual among 72% (43/60) of sibships.</a:t>
            </a:r>
            <a:endParaRPr/>
          </a:p>
          <a:p>
            <a:pPr marL="0" lvl="0" indent="0">
              <a:spcBef>
                <a:spcPts val="0"/>
              </a:spcBef>
              <a:spcAft>
                <a:spcPts val="0"/>
              </a:spcAft>
              <a:buNone/>
            </a:pPr>
            <a:r>
              <a:rPr lang="en"/>
              <a:t>1B:  Individuals exposed late in gestation and their unexposed siblings. no difference in IGF2 DMR methylation between the exposed individuals and their unexposed siblings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To formally test whether the association with lower IGF2 DMR methylation depended on the timing of exposure, they analyzed the periconceptional and late exposure groups together with all 122 controls in a single model. They saw that periconceptional exposure was associated with lower methylation, whereas late exposure was not. There was statistically significant evidence for an interaction between timing and exposure.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mt="28000"/>
          </a:blip>
          <a:stretch>
            <a:fillRect/>
          </a:stretch>
        </p:blipFill>
        <p:spPr>
          <a:xfrm>
            <a:off x="0" y="211133"/>
            <a:ext cx="9144000" cy="4721234"/>
          </a:xfrm>
          <a:prstGeom prst="rect">
            <a:avLst/>
          </a:prstGeom>
          <a:noFill/>
          <a:ln>
            <a:noFill/>
          </a:ln>
        </p:spPr>
      </p:pic>
      <p:sp>
        <p:nvSpPr>
          <p:cNvPr id="55" name="Shape 5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b="1"/>
              <a:t>Persistent epigenetic differences associated with prenatal exposure to famine in humans</a:t>
            </a:r>
            <a:endParaRPr sz="3000" b="1"/>
          </a:p>
        </p:txBody>
      </p:sp>
      <p:sp>
        <p:nvSpPr>
          <p:cNvPr id="56" name="Shape 5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rgbClr val="000000"/>
                </a:solidFill>
              </a:rPr>
              <a:t>Presented by Alease Daniel, Rachel Nicholson, and Alison Jester</a:t>
            </a:r>
            <a:endParaRPr sz="1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Results</a:t>
            </a:r>
            <a:endParaRPr/>
          </a:p>
        </p:txBody>
      </p:sp>
      <p:sp>
        <p:nvSpPr>
          <p:cNvPr id="112" name="Shape 11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All CpG sites but one were significantly less methylated among periconceptionally exposed individuals compared with their siblings. </a:t>
            </a:r>
            <a:endParaRPr/>
          </a:p>
          <a:p>
            <a:pPr marL="457200" lvl="0" indent="-342900" rtl="0">
              <a:spcBef>
                <a:spcPts val="0"/>
              </a:spcBef>
              <a:spcAft>
                <a:spcPts val="0"/>
              </a:spcAft>
              <a:buSzPts val="1800"/>
              <a:buChar char="●"/>
            </a:pPr>
            <a:r>
              <a:rPr lang="en"/>
              <a:t>Periconceptional exposure was associated with a 5.2% lower methylation.</a:t>
            </a:r>
            <a:endParaRPr/>
          </a:p>
          <a:p>
            <a:pPr marL="457200" lvl="0" indent="-342900">
              <a:spcBef>
                <a:spcPts val="0"/>
              </a:spcBef>
              <a:spcAft>
                <a:spcPts val="0"/>
              </a:spcAft>
              <a:buSzPts val="1800"/>
              <a:buChar char="●"/>
            </a:pPr>
            <a:r>
              <a:rPr lang="en"/>
              <a:t>IGF2 DMR methylation was not associated with birth weight.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Discussion--Main Conclusions</a:t>
            </a:r>
            <a:endParaRPr/>
          </a:p>
        </p:txBody>
      </p:sp>
      <p:sp>
        <p:nvSpPr>
          <p:cNvPr id="118" name="Shape 1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Early gestational famine exposure = associated with lower IGF2 methylation</a:t>
            </a:r>
            <a:endParaRPr sz="2000"/>
          </a:p>
          <a:p>
            <a:pPr marL="457200" lvl="0" indent="-355600" rtl="0">
              <a:spcBef>
                <a:spcPts val="0"/>
              </a:spcBef>
              <a:spcAft>
                <a:spcPts val="0"/>
              </a:spcAft>
              <a:buSzPts val="2000"/>
              <a:buChar char="●"/>
            </a:pPr>
            <a:r>
              <a:rPr lang="en" sz="2000"/>
              <a:t>Epigenetic markers are influenced by environmental conditions in early development</a:t>
            </a:r>
            <a:endParaRPr sz="2000"/>
          </a:p>
          <a:p>
            <a:pPr marL="914400" lvl="1" indent="-355600" rtl="0">
              <a:spcBef>
                <a:spcPts val="0"/>
              </a:spcBef>
              <a:spcAft>
                <a:spcPts val="0"/>
              </a:spcAft>
              <a:buSzPts val="2000"/>
              <a:buChar char="○"/>
            </a:pPr>
            <a:r>
              <a:rPr lang="en" sz="2000"/>
              <a:t>May contribute to adult disease risk</a:t>
            </a:r>
            <a:endParaRPr sz="2000"/>
          </a:p>
          <a:p>
            <a:pPr marL="0" lvl="0" indent="0" rtl="0">
              <a:spcBef>
                <a:spcPts val="1600"/>
              </a:spcBef>
              <a:spcAft>
                <a:spcPts val="0"/>
              </a:spcAft>
              <a:buNone/>
            </a:pPr>
            <a:endParaRPr sz="2000"/>
          </a:p>
          <a:p>
            <a:pPr marL="0" lvl="0" indent="0">
              <a:spcBef>
                <a:spcPts val="1600"/>
              </a:spcBef>
              <a:spcAft>
                <a:spcPts val="1600"/>
              </a:spcAft>
              <a:buNone/>
            </a:pP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Study Limitations</a:t>
            </a:r>
            <a:endParaRPr/>
          </a:p>
        </p:txBody>
      </p:sp>
      <p:sp>
        <p:nvSpPr>
          <p:cNvPr id="124" name="Shape 1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Other stressors: cold, emotional stress</a:t>
            </a:r>
            <a:endParaRPr sz="2000"/>
          </a:p>
          <a:p>
            <a:pPr marL="457200" lvl="0" indent="-355600" rtl="0">
              <a:spcBef>
                <a:spcPts val="0"/>
              </a:spcBef>
              <a:spcAft>
                <a:spcPts val="0"/>
              </a:spcAft>
              <a:buSzPts val="2000"/>
              <a:buChar char="●"/>
            </a:pPr>
            <a:r>
              <a:rPr lang="en" sz="2000"/>
              <a:t>Association, not causation</a:t>
            </a:r>
            <a:endParaRPr sz="2000"/>
          </a:p>
          <a:p>
            <a:pPr marL="457200" lvl="0" indent="-355600" rtl="0">
              <a:spcBef>
                <a:spcPts val="0"/>
              </a:spcBef>
              <a:spcAft>
                <a:spcPts val="0"/>
              </a:spcAft>
              <a:buSzPts val="2000"/>
              <a:buChar char="●"/>
            </a:pPr>
            <a:r>
              <a:rPr lang="en" sz="2000"/>
              <a:t>Due to early organismal development or early tissue development?</a:t>
            </a:r>
            <a:endParaRPr sz="2000"/>
          </a:p>
          <a:p>
            <a:pPr marL="457200" lvl="0" indent="-355600">
              <a:spcBef>
                <a:spcPts val="0"/>
              </a:spcBef>
              <a:spcAft>
                <a:spcPts val="0"/>
              </a:spcAft>
              <a:buSzPts val="2000"/>
              <a:buChar char="●"/>
            </a:pPr>
            <a:r>
              <a:rPr lang="en" sz="2000"/>
              <a:t>No consideration of epigenetic changes during later development/aging</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Supporting Studies</a:t>
            </a:r>
            <a:endParaRPr/>
          </a:p>
        </p:txBody>
      </p:sp>
      <p:sp>
        <p:nvSpPr>
          <p:cNvPr id="130" name="Shape 1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Female rats experience famine before pregnancy</a:t>
            </a:r>
            <a:endParaRPr sz="2000"/>
          </a:p>
          <a:p>
            <a:pPr marL="457200" lvl="0" indent="-355600" rtl="0">
              <a:spcBef>
                <a:spcPts val="0"/>
              </a:spcBef>
              <a:spcAft>
                <a:spcPts val="0"/>
              </a:spcAft>
              <a:buSzPts val="2000"/>
              <a:buChar char="●"/>
            </a:pPr>
            <a:r>
              <a:rPr lang="en" sz="2000"/>
              <a:t>Mouse zygotes cultured to determine vulnerability of epigenetic markers</a:t>
            </a:r>
            <a:endParaRPr sz="2000"/>
          </a:p>
          <a:p>
            <a:pPr marL="457200" lvl="0" indent="-355600" rtl="0">
              <a:spcBef>
                <a:spcPts val="0"/>
              </a:spcBef>
              <a:spcAft>
                <a:spcPts val="0"/>
              </a:spcAft>
              <a:buSzPts val="2000"/>
              <a:buChar char="●"/>
            </a:pPr>
            <a:r>
              <a:rPr lang="en" sz="2000"/>
              <a:t>Birth weight is not an accurate way to measure the effects of famine</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Future Studies</a:t>
            </a:r>
            <a:endParaRPr/>
          </a:p>
        </p:txBody>
      </p:sp>
      <p:sp>
        <p:nvSpPr>
          <p:cNvPr id="136" name="Shape 136"/>
          <p:cNvSpPr txBox="1">
            <a:spLocks noGrp="1"/>
          </p:cNvSpPr>
          <p:nvPr>
            <p:ph type="body" idx="1"/>
          </p:nvPr>
        </p:nvSpPr>
        <p:spPr>
          <a:xfrm>
            <a:off x="311700" y="107627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Determine whether epigenetic markers are vulnerable during early development of the </a:t>
            </a:r>
            <a:r>
              <a:rPr lang="en" sz="2000" i="1"/>
              <a:t>organism</a:t>
            </a:r>
            <a:r>
              <a:rPr lang="en" sz="2000"/>
              <a:t>, or of the </a:t>
            </a:r>
            <a:r>
              <a:rPr lang="en" sz="2000" i="1"/>
              <a:t>tissue</a:t>
            </a:r>
            <a:r>
              <a:rPr lang="en" sz="2000"/>
              <a:t>?</a:t>
            </a:r>
            <a:endParaRPr sz="2000"/>
          </a:p>
          <a:p>
            <a:pPr marL="457200" lvl="0" indent="-355600" rtl="0">
              <a:spcBef>
                <a:spcPts val="0"/>
              </a:spcBef>
              <a:spcAft>
                <a:spcPts val="0"/>
              </a:spcAft>
              <a:buSzPts val="2000"/>
              <a:buChar char="●"/>
            </a:pPr>
            <a:r>
              <a:rPr lang="en" sz="2000"/>
              <a:t>Monitor the effect of maternal lifestyle and its effects on embryonic growth</a:t>
            </a:r>
            <a:endParaRPr sz="2000"/>
          </a:p>
          <a:p>
            <a:pPr marL="914400" lvl="1" indent="-355600" rtl="0">
              <a:spcBef>
                <a:spcPts val="0"/>
              </a:spcBef>
              <a:spcAft>
                <a:spcPts val="0"/>
              </a:spcAft>
              <a:buSzPts val="2000"/>
              <a:buChar char="○"/>
            </a:pPr>
            <a:r>
              <a:rPr lang="en" sz="2000"/>
              <a:t>Nutrition: under- or overnutrition</a:t>
            </a:r>
            <a:endParaRPr sz="2000"/>
          </a:p>
          <a:p>
            <a:pPr marL="914400" lvl="1" indent="-355600" rtl="0">
              <a:spcBef>
                <a:spcPts val="0"/>
              </a:spcBef>
              <a:spcAft>
                <a:spcPts val="0"/>
              </a:spcAft>
              <a:buSzPts val="2000"/>
              <a:buChar char="○"/>
            </a:pPr>
            <a:r>
              <a:rPr lang="en" sz="2000"/>
              <a:t>Assisted reproductive technologies</a:t>
            </a:r>
            <a:endParaRPr sz="2000"/>
          </a:p>
          <a:p>
            <a:pPr marL="457200" lvl="0" indent="-355600" rtl="0">
              <a:spcBef>
                <a:spcPts val="0"/>
              </a:spcBef>
              <a:spcAft>
                <a:spcPts val="0"/>
              </a:spcAft>
              <a:buSzPts val="2000"/>
              <a:buChar char="●"/>
            </a:pPr>
            <a:r>
              <a:rPr lang="en" sz="2000"/>
              <a:t>Assess phenotypic consequences associated with early gestational famine</a:t>
            </a:r>
            <a:endParaRPr sz="2000"/>
          </a:p>
          <a:p>
            <a:pPr marL="914400" lvl="1" indent="-355600" rtl="0">
              <a:spcBef>
                <a:spcPts val="0"/>
              </a:spcBef>
              <a:spcAft>
                <a:spcPts val="0"/>
              </a:spcAft>
              <a:buSzPts val="2000"/>
              <a:buChar char="○"/>
            </a:pPr>
            <a:r>
              <a:rPr lang="en" sz="2000"/>
              <a:t>Schizophrenia</a:t>
            </a:r>
            <a:endParaRPr sz="2000"/>
          </a:p>
          <a:p>
            <a:pPr marL="914400" lvl="1" indent="-355600" rtl="0">
              <a:spcBef>
                <a:spcPts val="0"/>
              </a:spcBef>
              <a:spcAft>
                <a:spcPts val="0"/>
              </a:spcAft>
              <a:buSzPts val="2000"/>
              <a:buChar char="○"/>
            </a:pPr>
            <a:r>
              <a:rPr lang="en" sz="2000"/>
              <a:t>Coronary heart disease</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311700" y="542875"/>
            <a:ext cx="8520600" cy="34164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sz="3600">
                <a:solidFill>
                  <a:srgbClr val="000000"/>
                </a:solidFill>
              </a:rPr>
              <a:t>“Understanding how epigenetic control depends on early exposure may shed light on the link between development and health over the lifespan and ultimately suggest new ways to prevent human disease.”</a:t>
            </a:r>
            <a:endParaRPr sz="36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Sources</a:t>
            </a:r>
            <a:endParaRPr/>
          </a:p>
        </p:txBody>
      </p:sp>
      <p:sp>
        <p:nvSpPr>
          <p:cNvPr id="147" name="Shape 1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Introduction and Background</a:t>
            </a:r>
            <a:endParaRPr/>
          </a:p>
        </p:txBody>
      </p:sp>
      <p:sp>
        <p:nvSpPr>
          <p:cNvPr id="62" name="Shape 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We have seen in animal studies that adult disease risk has been associated with negative environmental conditions early in embryonic development. </a:t>
            </a:r>
            <a:endParaRPr/>
          </a:p>
          <a:p>
            <a:pPr marL="914400" lvl="1" indent="-317500" rtl="0">
              <a:spcBef>
                <a:spcPts val="0"/>
              </a:spcBef>
              <a:spcAft>
                <a:spcPts val="0"/>
              </a:spcAft>
              <a:buSzPts val="1400"/>
              <a:buChar char="○"/>
            </a:pPr>
            <a:r>
              <a:rPr lang="en"/>
              <a:t>Change epigenetic markers and affect phenotype throughout life. </a:t>
            </a:r>
            <a:endParaRPr/>
          </a:p>
          <a:p>
            <a:pPr marL="914400" lvl="1" indent="-317500" rtl="0">
              <a:spcBef>
                <a:spcPts val="0"/>
              </a:spcBef>
              <a:spcAft>
                <a:spcPts val="0"/>
              </a:spcAft>
              <a:buSzPts val="1400"/>
              <a:buChar char="○"/>
            </a:pPr>
            <a:r>
              <a:rPr lang="en"/>
              <a:t>Epigenetic markers: CpG and histone modifications</a:t>
            </a:r>
            <a:endParaRPr/>
          </a:p>
          <a:p>
            <a:pPr marL="457200" lvl="0" indent="-342900" rtl="0">
              <a:spcBef>
                <a:spcPts val="0"/>
              </a:spcBef>
              <a:spcAft>
                <a:spcPts val="0"/>
              </a:spcAft>
              <a:buSzPts val="1800"/>
              <a:buChar char="●"/>
            </a:pPr>
            <a:r>
              <a:rPr lang="en"/>
              <a:t>Rare chance to study this phenomenon in humans</a:t>
            </a:r>
            <a:endParaRPr/>
          </a:p>
          <a:p>
            <a:pPr marL="914400" lvl="1" indent="-317500" rtl="0">
              <a:spcBef>
                <a:spcPts val="0"/>
              </a:spcBef>
              <a:spcAft>
                <a:spcPts val="0"/>
              </a:spcAft>
              <a:buSzPts val="1400"/>
              <a:buChar char="○"/>
            </a:pPr>
            <a:r>
              <a:rPr lang="en"/>
              <a:t>Dutch Hunger Winter</a:t>
            </a:r>
            <a:endParaRPr/>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Background</a:t>
            </a:r>
            <a:endParaRPr/>
          </a:p>
        </p:txBody>
      </p:sp>
      <p:sp>
        <p:nvSpPr>
          <p:cNvPr id="68" name="Shape 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Dutch Hunger Winter</a:t>
            </a:r>
            <a:endParaRPr/>
          </a:p>
          <a:p>
            <a:pPr marL="914400" lvl="1" indent="-317500" rtl="0">
              <a:spcBef>
                <a:spcPts val="0"/>
              </a:spcBef>
              <a:spcAft>
                <a:spcPts val="0"/>
              </a:spcAft>
              <a:buSzPts val="1400"/>
              <a:buChar char="○"/>
            </a:pPr>
            <a:r>
              <a:rPr lang="en"/>
              <a:t>What was it?</a:t>
            </a:r>
            <a:endParaRPr/>
          </a:p>
          <a:p>
            <a:pPr marL="457200" lvl="0" indent="-342900" rtl="0">
              <a:spcBef>
                <a:spcPts val="0"/>
              </a:spcBef>
              <a:spcAft>
                <a:spcPts val="0"/>
              </a:spcAft>
              <a:buSzPts val="1800"/>
              <a:buChar char="●"/>
            </a:pPr>
            <a:r>
              <a:rPr lang="en"/>
              <a:t>Why is it appropriate for this particular study?</a:t>
            </a:r>
            <a:endParaRPr/>
          </a:p>
          <a:p>
            <a:pPr marL="914400" lvl="1" indent="-317500" rtl="0">
              <a:spcBef>
                <a:spcPts val="0"/>
              </a:spcBef>
              <a:spcAft>
                <a:spcPts val="0"/>
              </a:spcAft>
              <a:buSzPts val="1400"/>
              <a:buChar char="○"/>
            </a:pPr>
            <a:r>
              <a:rPr lang="en"/>
              <a:t>Clearly defined</a:t>
            </a:r>
            <a:endParaRPr/>
          </a:p>
          <a:p>
            <a:pPr marL="914400" lvl="1" indent="-317500" rtl="0">
              <a:spcBef>
                <a:spcPts val="0"/>
              </a:spcBef>
              <a:spcAft>
                <a:spcPts val="0"/>
              </a:spcAft>
              <a:buSzPts val="1400"/>
              <a:buChar char="○"/>
            </a:pPr>
            <a:r>
              <a:rPr lang="en"/>
              <a:t>Known rations</a:t>
            </a:r>
            <a:endParaRPr/>
          </a:p>
          <a:p>
            <a:pPr marL="914400" lvl="1" indent="-317500" rtl="0">
              <a:spcBef>
                <a:spcPts val="0"/>
              </a:spcBef>
              <a:spcAft>
                <a:spcPts val="0"/>
              </a:spcAft>
              <a:buSzPts val="1400"/>
              <a:buChar char="○"/>
            </a:pPr>
            <a:r>
              <a:rPr lang="en"/>
              <a:t>Records intact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Introduction</a:t>
            </a:r>
            <a:endParaRPr/>
          </a:p>
        </p:txBody>
      </p:sp>
      <p:sp>
        <p:nvSpPr>
          <p:cNvPr id="74" name="Shape 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Insulin-like growth factor II (IGF2)</a:t>
            </a:r>
            <a:endParaRPr/>
          </a:p>
          <a:p>
            <a:pPr marL="914400" lvl="1" indent="-317500" rtl="0">
              <a:spcBef>
                <a:spcPts val="0"/>
              </a:spcBef>
              <a:spcAft>
                <a:spcPts val="0"/>
              </a:spcAft>
              <a:buSzPts val="1400"/>
              <a:buChar char="○"/>
            </a:pPr>
            <a:r>
              <a:rPr lang="en"/>
              <a:t>Best characterized epigenetic loci</a:t>
            </a:r>
            <a:endParaRPr/>
          </a:p>
          <a:p>
            <a:pPr marL="914400" lvl="1" indent="-317500" rtl="0">
              <a:spcBef>
                <a:spcPts val="0"/>
              </a:spcBef>
              <a:spcAft>
                <a:spcPts val="0"/>
              </a:spcAft>
              <a:buSzPts val="1400"/>
              <a:buChar char="○"/>
            </a:pPr>
            <a:r>
              <a:rPr lang="en"/>
              <a:t>Growth and development</a:t>
            </a:r>
            <a:endParaRPr/>
          </a:p>
          <a:p>
            <a:pPr marL="914400" lvl="1" indent="-317500">
              <a:spcBef>
                <a:spcPts val="0"/>
              </a:spcBef>
              <a:spcAft>
                <a:spcPts val="0"/>
              </a:spcAft>
              <a:buSzPts val="1400"/>
              <a:buChar char="○"/>
            </a:pPr>
            <a:r>
              <a:rPr lang="en"/>
              <a:t>Differentially methylated region (DMR)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Main Question</a:t>
            </a:r>
            <a:endParaRPr/>
          </a:p>
        </p:txBody>
      </p:sp>
      <p:sp>
        <p:nvSpPr>
          <p:cNvPr id="80" name="Shape 8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Is prenatal exposure to famine associated with differences in methylation of IGF2 DMR?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Methods </a:t>
            </a:r>
            <a:endParaRPr/>
          </a:p>
        </p:txBody>
      </p:sp>
      <p:sp>
        <p:nvSpPr>
          <p:cNvPr id="86" name="Shape 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60 individuals were selected from the Hunger Winter Families Study</a:t>
            </a:r>
            <a:endParaRPr/>
          </a:p>
          <a:p>
            <a:pPr marL="914400" lvl="1" indent="-317500" rtl="0">
              <a:spcBef>
                <a:spcPts val="0"/>
              </a:spcBef>
              <a:spcAft>
                <a:spcPts val="0"/>
              </a:spcAft>
              <a:buSzPts val="1400"/>
              <a:buChar char="○"/>
            </a:pPr>
            <a:r>
              <a:rPr lang="en"/>
              <a:t>These individuals were born at the midwifery training schools in Amsterdam, Rotterdam and the Leiden University hospital. </a:t>
            </a:r>
            <a:endParaRPr/>
          </a:p>
          <a:p>
            <a:pPr marL="914400" lvl="1" indent="-317500" rtl="0">
              <a:spcBef>
                <a:spcPts val="0"/>
              </a:spcBef>
              <a:spcAft>
                <a:spcPts val="0"/>
              </a:spcAft>
              <a:buSzPts val="1400"/>
              <a:buChar char="○"/>
            </a:pPr>
            <a:r>
              <a:rPr lang="en"/>
              <a:t>The average daily rations were 667 kcal</a:t>
            </a:r>
            <a:endParaRPr/>
          </a:p>
          <a:p>
            <a:pPr marL="457200" lvl="0" indent="-342900" rtl="0">
              <a:spcBef>
                <a:spcPts val="0"/>
              </a:spcBef>
              <a:spcAft>
                <a:spcPts val="0"/>
              </a:spcAft>
              <a:buSzPts val="1800"/>
              <a:buChar char="●"/>
            </a:pPr>
            <a:r>
              <a:rPr lang="en"/>
              <a:t>Controls:</a:t>
            </a:r>
            <a:endParaRPr/>
          </a:p>
          <a:p>
            <a:pPr marL="914400" lvl="1" indent="-317500" rtl="0">
              <a:spcBef>
                <a:spcPts val="0"/>
              </a:spcBef>
              <a:spcAft>
                <a:spcPts val="0"/>
              </a:spcAft>
              <a:buSzPts val="1400"/>
              <a:buChar char="○"/>
            </a:pPr>
            <a:r>
              <a:rPr lang="en"/>
              <a:t>Same sex siblings</a:t>
            </a:r>
            <a:endParaRPr/>
          </a:p>
          <a:p>
            <a:pPr marL="914400" lvl="1" indent="-317500" rtl="0">
              <a:spcBef>
                <a:spcPts val="0"/>
              </a:spcBef>
              <a:spcAft>
                <a:spcPts val="0"/>
              </a:spcAft>
              <a:buSzPts val="1400"/>
              <a:buChar char="○"/>
            </a:pPr>
            <a:r>
              <a:rPr lang="en"/>
              <a:t>Unrelated individuals</a:t>
            </a:r>
            <a:endParaRPr/>
          </a:p>
          <a:p>
            <a:pPr marL="457200" lvl="0" indent="-342900">
              <a:spcBef>
                <a:spcPts val="0"/>
              </a:spcBef>
              <a:spcAft>
                <a:spcPts val="0"/>
              </a:spcAft>
              <a:buSzPts val="1800"/>
              <a:buChar char="●"/>
            </a:pPr>
            <a:r>
              <a:rPr lang="en"/>
              <a:t>Blood samples were collected from the participants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Methods</a:t>
            </a:r>
            <a:endParaRPr/>
          </a:p>
        </p:txBody>
      </p:sp>
      <p:sp>
        <p:nvSpPr>
          <p:cNvPr id="92" name="Shape 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Methylation of the </a:t>
            </a:r>
            <a:r>
              <a:rPr lang="en" i="1"/>
              <a:t>IGF2</a:t>
            </a:r>
            <a:r>
              <a:rPr lang="en"/>
              <a:t> DMR was measured using genomic DNA.</a:t>
            </a:r>
            <a:endParaRPr/>
          </a:p>
          <a:p>
            <a:pPr marL="457200" lvl="0" indent="-342900" rtl="0">
              <a:spcBef>
                <a:spcPts val="0"/>
              </a:spcBef>
              <a:spcAft>
                <a:spcPts val="0"/>
              </a:spcAft>
              <a:buSzPts val="1800"/>
              <a:buChar char="●"/>
            </a:pPr>
            <a:r>
              <a:rPr lang="en"/>
              <a:t>Genomic DNA was bisulfite-treated using the EZ 96-DNA methylation kit. </a:t>
            </a:r>
            <a:endParaRPr/>
          </a:p>
          <a:p>
            <a:pPr marL="457200" lvl="0" indent="-342900" rtl="0">
              <a:spcBef>
                <a:spcPts val="0"/>
              </a:spcBef>
              <a:spcAft>
                <a:spcPts val="0"/>
              </a:spcAft>
              <a:buSzPts val="1800"/>
              <a:buChar char="●"/>
            </a:pPr>
            <a:r>
              <a:rPr lang="en"/>
              <a:t>The </a:t>
            </a:r>
            <a:r>
              <a:rPr lang="en" i="1"/>
              <a:t>IGF2</a:t>
            </a:r>
            <a:r>
              <a:rPr lang="en"/>
              <a:t> DMR region was then amplified using sequence specific primers. </a:t>
            </a:r>
            <a:endParaRPr/>
          </a:p>
          <a:p>
            <a:pPr marL="457200" lvl="0" indent="-342900">
              <a:spcBef>
                <a:spcPts val="0"/>
              </a:spcBef>
              <a:spcAft>
                <a:spcPts val="0"/>
              </a:spcAft>
              <a:buSzPts val="1800"/>
              <a:buChar char="●"/>
            </a:pPr>
            <a:r>
              <a:rPr lang="en"/>
              <a:t>DNA methylation of CpG sites were measured using a mass spectrometry–based method.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Results: Figure 1</a:t>
            </a:r>
            <a:endParaRPr/>
          </a:p>
        </p:txBody>
      </p:sp>
      <p:sp>
        <p:nvSpPr>
          <p:cNvPr id="98" name="Shape 98"/>
          <p:cNvSpPr txBox="1">
            <a:spLocks noGrp="1"/>
          </p:cNvSpPr>
          <p:nvPr>
            <p:ph type="body" idx="1"/>
          </p:nvPr>
        </p:nvSpPr>
        <p:spPr>
          <a:xfrm>
            <a:off x="311700" y="4442125"/>
            <a:ext cx="8520600" cy="627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99" name="Shape 99"/>
          <p:cNvPicPr preferRelativeResize="0"/>
          <p:nvPr/>
        </p:nvPicPr>
        <p:blipFill>
          <a:blip r:embed="rId3">
            <a:alphaModFix/>
          </a:blip>
          <a:stretch>
            <a:fillRect/>
          </a:stretch>
        </p:blipFill>
        <p:spPr>
          <a:xfrm>
            <a:off x="0" y="1066778"/>
            <a:ext cx="9144000" cy="300994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Results</a:t>
            </a:r>
            <a:endParaRPr/>
          </a:p>
        </p:txBody>
      </p:sp>
      <p:sp>
        <p:nvSpPr>
          <p:cNvPr id="105" name="Shape 105"/>
          <p:cNvSpPr txBox="1">
            <a:spLocks noGrp="1"/>
          </p:cNvSpPr>
          <p:nvPr>
            <p:ph type="body" idx="1"/>
          </p:nvPr>
        </p:nvSpPr>
        <p:spPr>
          <a:xfrm>
            <a:off x="0" y="42422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06" name="Shape 106"/>
          <p:cNvPicPr preferRelativeResize="0"/>
          <p:nvPr/>
        </p:nvPicPr>
        <p:blipFill>
          <a:blip r:embed="rId3">
            <a:alphaModFix/>
          </a:blip>
          <a:stretch>
            <a:fillRect/>
          </a:stretch>
        </p:blipFill>
        <p:spPr>
          <a:xfrm>
            <a:off x="1120375" y="1226900"/>
            <a:ext cx="6903240" cy="28323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1428</Words>
  <Application>Microsoft Macintosh PowerPoint</Application>
  <PresentationFormat>On-screen Show (16:9)</PresentationFormat>
  <Paragraphs>109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Simple Light</vt:lpstr>
      <vt:lpstr>Persistent epigenetic differences associated with prenatal exposure to famine in humans</vt:lpstr>
      <vt:lpstr>Introduction and Background</vt:lpstr>
      <vt:lpstr>Background</vt:lpstr>
      <vt:lpstr>Introduction</vt:lpstr>
      <vt:lpstr>Main Question</vt:lpstr>
      <vt:lpstr>Methods </vt:lpstr>
      <vt:lpstr>Methods</vt:lpstr>
      <vt:lpstr>Results: Figure 1</vt:lpstr>
      <vt:lpstr>Results</vt:lpstr>
      <vt:lpstr>Results</vt:lpstr>
      <vt:lpstr>Discussion--Main Conclusions</vt:lpstr>
      <vt:lpstr>Study Limitations</vt:lpstr>
      <vt:lpstr>Supporting Studies</vt:lpstr>
      <vt:lpstr>Future Studies</vt:lpstr>
      <vt:lpstr>PowerPoint Presentation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Persistent epigenetic differences associated with prenatal exposure to famine in humans</dc:title>
  <cp:lastModifiedBy>Alease Kathryn Daniel</cp:lastModifiedBy>
  <cp:revision>1</cp:revision>
  <dcterms:modified xsi:type="dcterms:W3CDTF">2018-04-17T13:51:38Z</dcterms:modified>
</cp:coreProperties>
</file>