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aven Pro" panose="020B0604020202020204" charset="0"/>
      <p:regular r:id="rId16"/>
      <p:bold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452300" y="682925"/>
            <a:ext cx="4743000" cy="2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Presenting: Correction of a pathogenic gene mutation in human embryos by Hong et al. (2017)</a:t>
            </a:r>
            <a:endParaRPr sz="3000"/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452300" y="3572450"/>
            <a:ext cx="46482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Beth Bryan, Emily Davis, and Michael Schnatter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2"/>
          </p:nvPr>
        </p:nvSpPr>
        <p:spPr>
          <a:xfrm>
            <a:off x="6965950" y="244300"/>
            <a:ext cx="1875600" cy="45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Figure 4: Preimplantation development of CRISPR-Cas9-injected embryos.</a:t>
            </a:r>
            <a:endParaRPr/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13561" cy="43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implications of Gene Editing</a:t>
            </a: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034400" y="1398325"/>
            <a:ext cx="72999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While this study showed double-stranded breaks in zygotes were preferentially repaired by HDR, NHEJ-induced indels pose serious problems for gene editing.</a:t>
            </a:r>
            <a:endParaRPr/>
          </a:p>
          <a:p>
            <a: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Various approaches might address this.</a:t>
            </a:r>
            <a:endParaRPr sz="13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Some studies have reported NHEJ-inhibiting, HDR-promoting pathways.</a:t>
            </a:r>
            <a:endParaRPr sz="130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Primate studies showed CRISPR-Cas9 injection can result in mosaicism.</a:t>
            </a:r>
            <a:endParaRPr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Mosaicism was not seen in MII-phase injections.</a:t>
            </a:r>
            <a:endParaRPr sz="1300"/>
          </a:p>
          <a:p>
            <a: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This implies the cell cycle is important to gene editing efficiency.</a:t>
            </a:r>
            <a:endParaRPr sz="130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Cas9 introduced by plasmid transfection can be overexpressed, resulting in the alteration of off-target DNA.</a:t>
            </a:r>
            <a:endParaRPr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This study used purified Cas9 protein instead of plasmid.</a:t>
            </a:r>
            <a:endParaRPr sz="1300"/>
          </a:p>
          <a:p>
            <a: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This may enhance specificity and thereby diminish off-site targeting.</a:t>
            </a:r>
            <a:endParaRPr sz="1300"/>
          </a:p>
          <a:p>
            <a: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CRISPR-Cas9 targeting in this study showed high specificity.</a:t>
            </a:r>
            <a:endParaRPr sz="130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HDR-based gene editing is not an option for embryos with homozygous mutant phenotypes, because HDR requires a homologous template strand.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824000" y="1091525"/>
            <a:ext cx="6219900" cy="23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Reference</a:t>
            </a: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571500" lvl="0" indent="-279400" rtl="0">
              <a:lnSpc>
                <a:spcPct val="2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200" b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Hong Ma, Nuria Marti-Gutierrez, Sang-Wook Park, Jun Wu, Yeonmi Lee, Keiichiro Suzuki, . . . Shoukhrat Mitalipov. (2017). Correction of a pathogenic gene mutation in human embryos.</a:t>
            </a:r>
            <a:r>
              <a:rPr lang="en" sz="1200" b="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Nature, 548</a:t>
            </a:r>
            <a:r>
              <a:rPr lang="en" sz="1200" b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(7668), 413. 10.1038/nature23305 Retrieved from https://www.nature.com/articles/nature23305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1388550" y="1428950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and Introduction</a:t>
            </a: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03325" y="1474575"/>
            <a:ext cx="4117500" cy="3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More than 10,000 monogenic inherited disorders identified that affect millions of people</a:t>
            </a:r>
            <a:endParaRPr sz="1500"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Here, focusing on mutation MYBPC3</a:t>
            </a:r>
            <a:endParaRPr sz="15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MYBPC3: causes hypertrophic cardiomyopathy (HCM)</a:t>
            </a:r>
            <a:endParaRPr sz="1500"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Condition in which a portion of the heart muscle becomes thickened without an obvious cause</a:t>
            </a:r>
            <a:endParaRPr sz="1500"/>
          </a:p>
          <a:p>
            <a: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Estimated prevalence of 1 in 500 adults</a:t>
            </a:r>
            <a:endParaRPr sz="1500"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4031100" cy="28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/>
              <a:t>Image address: https://www.sciencenews.org/sites/default/files/2017/10/main/articles/101917_TI_noncoding-DNA_main_FREE.jpg</a:t>
            </a:r>
            <a:endParaRPr sz="1000"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363" y="1474575"/>
            <a:ext cx="4355375" cy="23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MYBPC3</a:t>
            </a: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3430500" cy="31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Autosomal dominant </a:t>
            </a:r>
            <a:endParaRPr sz="17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700"/>
              <a:t>Encodes a thick filament-associated cardiac myosin-binding</a:t>
            </a:r>
            <a:r>
              <a:rPr lang="en" sz="1500"/>
              <a:t> </a:t>
            </a:r>
            <a:endParaRPr sz="1500"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Works with actin in contraction and relaxation of muscle cells</a:t>
            </a:r>
            <a:endParaRPr sz="1500"/>
          </a:p>
        </p:txBody>
      </p:sp>
      <p:sp>
        <p:nvSpPr>
          <p:cNvPr id="293" name="Shape 293"/>
          <p:cNvSpPr txBox="1">
            <a:spLocks noGrp="1"/>
          </p:cNvSpPr>
          <p:nvPr>
            <p:ph type="body" idx="2"/>
          </p:nvPr>
        </p:nvSpPr>
        <p:spPr>
          <a:xfrm>
            <a:off x="4903800" y="1597875"/>
            <a:ext cx="3430500" cy="31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Mutation accounts for about 40% of all genetic defects causing HCM</a:t>
            </a:r>
            <a:endParaRPr sz="170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Current treatment: </a:t>
            </a:r>
            <a:endParaRPr sz="1700"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Mostly based on treating symptoms</a:t>
            </a:r>
            <a:endParaRPr sz="1500"/>
          </a:p>
          <a:p>
            <a: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Lack of focus on solving genetic causes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CRISPR/Cas9</a:t>
            </a: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89975" y="1355625"/>
            <a:ext cx="4205400" cy="3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Is an effective tool for targeting specific sequences</a:t>
            </a:r>
            <a:endParaRPr sz="15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Using specific gRNA to lead to target sequence</a:t>
            </a:r>
            <a:endParaRPr sz="13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The Cas9 enzyme cuts the sequence from the DNA</a:t>
            </a:r>
            <a:endParaRPr sz="13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NHEJ commonly used, but can lead to error-prone mutations</a:t>
            </a:r>
            <a:endParaRPr sz="15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Alternative process is homology-directed repair (HDR)</a:t>
            </a:r>
            <a:endParaRPr sz="15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HDR uses the homologous chromosome as a template for DNA repair</a:t>
            </a:r>
            <a:endParaRPr sz="15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250" y="1258025"/>
            <a:ext cx="4671024" cy="262745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4455075" y="4066875"/>
            <a:ext cx="4550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Image address: https://i.ytimg.com/vi/2pp17E4E-O8/maxresdefault.jpg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824000" y="825975"/>
            <a:ext cx="5857800" cy="3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the paper: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 show heterozygous gene mutations can be corrected in human gametes or early embryos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Know:</a:t>
            </a: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1152250" y="1597875"/>
            <a:ext cx="35820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Skin fibroblast cultures used to make iPS cells</a:t>
            </a:r>
            <a:endParaRPr sz="15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Used donated germ cells</a:t>
            </a:r>
            <a:endParaRPr sz="15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Construct of control embryos: </a:t>
            </a:r>
            <a:endParaRPr sz="15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WT egg crossed with WT sperm</a:t>
            </a:r>
            <a:endParaRPr sz="13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Case embryo construct:</a:t>
            </a:r>
            <a:endParaRPr sz="15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WT egg crossed with heterozygous sperm</a:t>
            </a:r>
            <a:endParaRPr sz="13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Targeted sequence was 4 bp deletion (GAGT)</a:t>
            </a:r>
            <a:endParaRPr sz="1500"/>
          </a:p>
        </p:txBody>
      </p:sp>
      <p:sp>
        <p:nvSpPr>
          <p:cNvPr id="313" name="Shape 313"/>
          <p:cNvSpPr txBox="1">
            <a:spLocks noGrp="1"/>
          </p:cNvSpPr>
          <p:nvPr>
            <p:ph type="body" idx="2"/>
          </p:nvPr>
        </p:nvSpPr>
        <p:spPr>
          <a:xfrm>
            <a:off x="4903650" y="1597950"/>
            <a:ext cx="34305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Single-stranded oligodeoxynucleotide (ssODN) used as templates for HDR</a:t>
            </a:r>
            <a:endParaRPr sz="15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 single-guide RNAs (sgRNA)- Cas9 constructs were made </a:t>
            </a:r>
            <a:endParaRPr sz="15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Target specific deletion</a:t>
            </a:r>
            <a:endParaRPr sz="1300"/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Main concerns for future clinical studies</a:t>
            </a:r>
            <a:endParaRPr sz="15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Mosaisms</a:t>
            </a:r>
            <a:endParaRPr sz="13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Off-target effects</a:t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2"/>
          </p:nvPr>
        </p:nvSpPr>
        <p:spPr>
          <a:xfrm>
            <a:off x="5968025" y="290850"/>
            <a:ext cx="2715300" cy="4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Figure 1: Observed expression of WT</a:t>
            </a:r>
            <a:r>
              <a:rPr lang="en" sz="1400"/>
              <a:t> </a:t>
            </a:r>
            <a:r>
              <a:rPr lang="en" sz="1800">
                <a:solidFill>
                  <a:srgbClr val="5454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×</a:t>
            </a:r>
            <a:r>
              <a:rPr lang="en" sz="1400">
                <a:solidFill>
                  <a:srgbClr val="5454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/>
              <a:t>WT and WT</a:t>
            </a:r>
            <a:r>
              <a:rPr lang="en" sz="1400"/>
              <a:t> </a:t>
            </a:r>
            <a:r>
              <a:rPr lang="en" sz="1800">
                <a:solidFill>
                  <a:srgbClr val="5454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×</a:t>
            </a:r>
            <a:r>
              <a:rPr lang="en" sz="1400">
                <a:solidFill>
                  <a:srgbClr val="5454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/>
              <a:t>heterozygous mutant </a:t>
            </a:r>
            <a:endParaRPr sz="1800"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0" y="129150"/>
            <a:ext cx="5475375" cy="47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6922550" y="267575"/>
            <a:ext cx="1411500" cy="46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Figure 2: Gene targeting and HDR efficiency in S-phase-injected human embryos.</a:t>
            </a:r>
            <a:endParaRPr sz="1800"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5" y="52325"/>
            <a:ext cx="4986175" cy="50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2"/>
          </p:nvPr>
        </p:nvSpPr>
        <p:spPr>
          <a:xfrm>
            <a:off x="7337000" y="325750"/>
            <a:ext cx="1586100" cy="42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Figure 3: Gene correction in M-phase injected human embryos.</a:t>
            </a:r>
            <a:endParaRPr sz="1800"/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75" y="129250"/>
            <a:ext cx="7030500" cy="47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On-screen Show (16:9)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Maven Pro</vt:lpstr>
      <vt:lpstr>Nunito</vt:lpstr>
      <vt:lpstr>Roboto</vt:lpstr>
      <vt:lpstr>Arial</vt:lpstr>
      <vt:lpstr>Momentum</vt:lpstr>
      <vt:lpstr>Presenting: Correction of a pathogenic gene mutation in human embryos by Hong et al. (2017)</vt:lpstr>
      <vt:lpstr>Background and Introduction</vt:lpstr>
      <vt:lpstr>MYBPC3</vt:lpstr>
      <vt:lpstr>CRISPR/Cas9</vt:lpstr>
      <vt:lpstr>Purpose of the paper:  To show heterozygous gene mutations can be corrected in human gametes or early embryos</vt:lpstr>
      <vt:lpstr>Things to Know:</vt:lpstr>
      <vt:lpstr>PowerPoint Presentation</vt:lpstr>
      <vt:lpstr>PowerPoint Presentation</vt:lpstr>
      <vt:lpstr>PowerPoint Presentation</vt:lpstr>
      <vt:lpstr>PowerPoint Presentation</vt:lpstr>
      <vt:lpstr>Future implications of Gene Editing</vt:lpstr>
      <vt:lpstr>Reference  Hong Ma, Nuria Marti-Gutierrez, Sang-Wook Park, Jun Wu, Yeonmi Lee, Keiichiro Suzuki, . . . Shoukhrat Mitalipov. (2017). Correction of a pathogenic gene mutation in human embryos. Nature, 548(7668), 413. 10.1038/nature23305 Retrieved from https://www.nature.com/articles/nature23305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Presenting: Correction of a pathogenic gene mutation in human embryos by Hong et al. (2017)</dc:title>
  <dc:creator>Robert G Franks</dc:creator>
  <cp:lastModifiedBy>Robert G Franks</cp:lastModifiedBy>
  <cp:revision>1</cp:revision>
  <dcterms:modified xsi:type="dcterms:W3CDTF">2018-04-20T11:20:38Z</dcterms:modified>
</cp:coreProperties>
</file>