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omic Sans MS" panose="030F0702030302020204" pitchFamily="66" charset="0"/>
      <p:regular r:id="rId28"/>
      <p:bold r:id="rId29"/>
      <p:italic r:id="rId30"/>
      <p:boldItalic r:id="rId31"/>
    </p:embeddedFont>
    <p:embeddedFont>
      <p:font typeface="Lato" panose="020B0604020202020204" charset="0"/>
      <p:regular r:id="rId32"/>
      <p:bold r:id="rId33"/>
      <p:italic r:id="rId34"/>
      <p:boldItalic r:id="rId35"/>
    </p:embeddedFont>
    <p:embeddedFont>
      <p:font typeface="Montserrat"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5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146425" y="498550"/>
            <a:ext cx="5017500" cy="3593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latin typeface="Comic Sans MS"/>
                <a:ea typeface="Comic Sans MS"/>
                <a:cs typeface="Comic Sans MS"/>
                <a:sym typeface="Comic Sans MS"/>
              </a:rPr>
              <a:t>Mutations in TCF12, encoding a basic </a:t>
            </a:r>
            <a:endParaRPr sz="3000">
              <a:latin typeface="Comic Sans MS"/>
              <a:ea typeface="Comic Sans MS"/>
              <a:cs typeface="Comic Sans MS"/>
              <a:sym typeface="Comic Sans MS"/>
            </a:endParaRPr>
          </a:p>
          <a:p>
            <a:pPr marL="0" lvl="0" indent="0" algn="ctr">
              <a:spcBef>
                <a:spcPts val="0"/>
              </a:spcBef>
              <a:spcAft>
                <a:spcPts val="0"/>
              </a:spcAft>
              <a:buNone/>
            </a:pPr>
            <a:r>
              <a:rPr lang="en" sz="3000">
                <a:latin typeface="Comic Sans MS"/>
                <a:ea typeface="Comic Sans MS"/>
                <a:cs typeface="Comic Sans MS"/>
                <a:sym typeface="Comic Sans MS"/>
              </a:rPr>
              <a:t>helix-loop-helix partner of TWIST1, are frequent cause of coronal craniosynostosis</a:t>
            </a:r>
            <a:r>
              <a:rPr lang="en"/>
              <a:t> </a:t>
            </a:r>
            <a:endParaRPr/>
          </a:p>
        </p:txBody>
      </p:sp>
      <p:sp>
        <p:nvSpPr>
          <p:cNvPr id="135" name="Shape 135"/>
          <p:cNvSpPr txBox="1">
            <a:spLocks noGrp="1"/>
          </p:cNvSpPr>
          <p:nvPr>
            <p:ph type="subTitle" idx="1"/>
          </p:nvPr>
        </p:nvSpPr>
        <p:spPr>
          <a:xfrm>
            <a:off x="134975" y="3924925"/>
            <a:ext cx="8419800" cy="506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Allison Renwick, Maggie Cummings, Gavin Speers, Greg Lara</a:t>
            </a:r>
            <a:endParaRPr/>
          </a:p>
        </p:txBody>
      </p:sp>
      <p:pic>
        <p:nvPicPr>
          <p:cNvPr id="136" name="Shape 136"/>
          <p:cNvPicPr preferRelativeResize="0"/>
          <p:nvPr/>
        </p:nvPicPr>
        <p:blipFill>
          <a:blip r:embed="rId3">
            <a:alphaModFix/>
          </a:blip>
          <a:stretch>
            <a:fillRect/>
          </a:stretch>
        </p:blipFill>
        <p:spPr>
          <a:xfrm>
            <a:off x="134975" y="2372850"/>
            <a:ext cx="2944174" cy="1413377"/>
          </a:xfrm>
          <a:prstGeom prst="rect">
            <a:avLst/>
          </a:prstGeom>
          <a:noFill/>
          <a:ln>
            <a:noFill/>
          </a:ln>
        </p:spPr>
      </p:pic>
      <p:pic>
        <p:nvPicPr>
          <p:cNvPr id="137" name="Shape 137"/>
          <p:cNvPicPr preferRelativeResize="0"/>
          <p:nvPr/>
        </p:nvPicPr>
        <p:blipFill>
          <a:blip r:embed="rId4">
            <a:alphaModFix/>
          </a:blip>
          <a:stretch>
            <a:fillRect/>
          </a:stretch>
        </p:blipFill>
        <p:spPr>
          <a:xfrm>
            <a:off x="7047500" y="3429800"/>
            <a:ext cx="1847850" cy="156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Methods: Mouse Mutants</a:t>
            </a:r>
            <a:endParaRPr/>
          </a:p>
        </p:txBody>
      </p:sp>
      <p:sp>
        <p:nvSpPr>
          <p:cNvPr id="191" name="Shape 19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To test their hypothesis that the total quantity of TCF12/TWIST1 heterodimers is a critical factor in the coronal suture development, the scientists looked at mouse heterozygous null mutants (</a:t>
            </a:r>
            <a:r>
              <a:rPr lang="en" sz="1400" i="1"/>
              <a:t>EIIa-Cre</a:t>
            </a:r>
            <a:r>
              <a:rPr lang="en" sz="1400"/>
              <a:t>;</a:t>
            </a:r>
            <a:r>
              <a:rPr lang="en" sz="1400" i="1"/>
              <a:t>Tcf12flox/+</a:t>
            </a:r>
            <a:r>
              <a:rPr lang="en" sz="1400"/>
              <a:t> and </a:t>
            </a:r>
            <a:r>
              <a:rPr lang="en" sz="1400" i="1"/>
              <a:t>Twist1</a:t>
            </a:r>
            <a:r>
              <a:rPr lang="en" sz="1400"/>
              <a:t>+/−), and mouse compound heterozygotes (</a:t>
            </a:r>
            <a:r>
              <a:rPr lang="en" sz="1400" i="1"/>
              <a:t>EIIa-Cre</a:t>
            </a:r>
            <a:r>
              <a:rPr lang="en" sz="1400"/>
              <a:t>;</a:t>
            </a:r>
            <a:r>
              <a:rPr lang="en" sz="1400" i="1"/>
              <a:t>Tcf12flox/+</a:t>
            </a:r>
            <a:r>
              <a:rPr lang="en" sz="1400"/>
              <a:t>;</a:t>
            </a:r>
            <a:r>
              <a:rPr lang="en" sz="1400" i="1"/>
              <a:t>Twist1+/−</a:t>
            </a:r>
            <a:r>
              <a:rPr lang="en" sz="1400"/>
              <a:t>).</a:t>
            </a:r>
            <a:endParaRPr sz="1400"/>
          </a:p>
          <a:p>
            <a:pPr marL="457200" lvl="0" indent="-317500" rtl="0">
              <a:spcBef>
                <a:spcPts val="0"/>
              </a:spcBef>
              <a:spcAft>
                <a:spcPts val="0"/>
              </a:spcAft>
              <a:buSzPts val="1400"/>
              <a:buChar char="●"/>
            </a:pPr>
            <a:r>
              <a:rPr lang="en" sz="1400"/>
              <a:t>They found that the </a:t>
            </a:r>
            <a:r>
              <a:rPr lang="en" sz="1400" i="1"/>
              <a:t>EIIa-Cre</a:t>
            </a:r>
            <a:r>
              <a:rPr lang="en" sz="1400"/>
              <a:t>;</a:t>
            </a:r>
            <a:r>
              <a:rPr lang="en" sz="1400" i="1"/>
              <a:t>Tcf12flox/+ </a:t>
            </a:r>
            <a:r>
              <a:rPr lang="en" sz="1400"/>
              <a:t>null mutants had normal coronal  suture development, and the </a:t>
            </a:r>
            <a:r>
              <a:rPr lang="en" sz="1400" i="1"/>
              <a:t>Twist1</a:t>
            </a:r>
            <a:r>
              <a:rPr lang="en" sz="1400"/>
              <a:t>+/− exhibited variable coronal synostosis.</a:t>
            </a:r>
            <a:endParaRPr sz="1400"/>
          </a:p>
          <a:p>
            <a:pPr marL="457200" lvl="0" indent="-317500" rtl="0">
              <a:spcBef>
                <a:spcPts val="0"/>
              </a:spcBef>
              <a:spcAft>
                <a:spcPts val="0"/>
              </a:spcAft>
              <a:buSzPts val="1400"/>
              <a:buChar char="●"/>
            </a:pPr>
            <a:r>
              <a:rPr lang="en" sz="1400"/>
              <a:t>The compound heterozygotes (</a:t>
            </a:r>
            <a:r>
              <a:rPr lang="en" sz="1400" i="1"/>
              <a:t>EIIa-Cre</a:t>
            </a:r>
            <a:r>
              <a:rPr lang="en" sz="1400"/>
              <a:t>;</a:t>
            </a:r>
            <a:r>
              <a:rPr lang="en" sz="1400" i="1"/>
              <a:t>Tcf12flox/+</a:t>
            </a:r>
            <a:r>
              <a:rPr lang="en" sz="1400"/>
              <a:t>;</a:t>
            </a:r>
            <a:r>
              <a:rPr lang="en" sz="1400" i="1"/>
              <a:t>Twist1+/−) </a:t>
            </a:r>
            <a:r>
              <a:rPr lang="en" sz="1400"/>
              <a:t>exhibited the expected Mendelian ratio of 25% showing signs of severe coronal synostosis. </a:t>
            </a:r>
            <a:endParaRPr sz="1400"/>
          </a:p>
          <a:p>
            <a:pPr marL="457200" lvl="0" indent="-317500">
              <a:spcBef>
                <a:spcPts val="0"/>
              </a:spcBef>
              <a:spcAft>
                <a:spcPts val="0"/>
              </a:spcAft>
              <a:buSzPts val="1400"/>
              <a:buChar char="●"/>
            </a:pPr>
            <a:r>
              <a:rPr lang="en" sz="1400"/>
              <a:t>This provides more causational evidence to support their hypothesis on the importance of heterodimers in the normal coronal suture development.</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Figure 1</a:t>
            </a:r>
            <a:endParaRPr/>
          </a:p>
        </p:txBody>
      </p:sp>
      <p:pic>
        <p:nvPicPr>
          <p:cNvPr id="197" name="Shape 197"/>
          <p:cNvPicPr preferRelativeResize="0"/>
          <p:nvPr/>
        </p:nvPicPr>
        <p:blipFill>
          <a:blip r:embed="rId3">
            <a:alphaModFix/>
          </a:blip>
          <a:stretch>
            <a:fillRect/>
          </a:stretch>
        </p:blipFill>
        <p:spPr>
          <a:xfrm>
            <a:off x="3190200" y="804700"/>
            <a:ext cx="3253500" cy="385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Figure 1 A and B</a:t>
            </a:r>
            <a:endParaRPr/>
          </a:p>
        </p:txBody>
      </p:sp>
      <p:pic>
        <p:nvPicPr>
          <p:cNvPr id="203" name="Shape 203"/>
          <p:cNvPicPr preferRelativeResize="0"/>
          <p:nvPr/>
        </p:nvPicPr>
        <p:blipFill rotWithShape="1">
          <a:blip r:embed="rId3">
            <a:alphaModFix/>
          </a:blip>
          <a:srcRect b="52283"/>
          <a:stretch/>
        </p:blipFill>
        <p:spPr>
          <a:xfrm>
            <a:off x="2000425" y="1159100"/>
            <a:ext cx="5352150" cy="3026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Figure 1 C-F</a:t>
            </a:r>
            <a:endParaRPr/>
          </a:p>
        </p:txBody>
      </p:sp>
      <p:pic>
        <p:nvPicPr>
          <p:cNvPr id="209" name="Shape 209"/>
          <p:cNvPicPr preferRelativeResize="0"/>
          <p:nvPr/>
        </p:nvPicPr>
        <p:blipFill rotWithShape="1">
          <a:blip r:embed="rId3">
            <a:alphaModFix/>
          </a:blip>
          <a:srcRect t="46802"/>
          <a:stretch/>
        </p:blipFill>
        <p:spPr>
          <a:xfrm>
            <a:off x="1943875" y="1194375"/>
            <a:ext cx="5256250" cy="33135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Figure 2</a:t>
            </a:r>
            <a:endParaRPr/>
          </a:p>
        </p:txBody>
      </p:sp>
      <p:pic>
        <p:nvPicPr>
          <p:cNvPr id="215" name="Shape 215"/>
          <p:cNvPicPr preferRelativeResize="0"/>
          <p:nvPr/>
        </p:nvPicPr>
        <p:blipFill>
          <a:blip r:embed="rId3">
            <a:alphaModFix/>
          </a:blip>
          <a:stretch>
            <a:fillRect/>
          </a:stretch>
        </p:blipFill>
        <p:spPr>
          <a:xfrm>
            <a:off x="1589575" y="1005850"/>
            <a:ext cx="6302174" cy="3938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Figure 2 A</a:t>
            </a:r>
            <a:endParaRPr/>
          </a:p>
        </p:txBody>
      </p:sp>
      <p:pic>
        <p:nvPicPr>
          <p:cNvPr id="221" name="Shape 221"/>
          <p:cNvPicPr preferRelativeResize="0"/>
          <p:nvPr/>
        </p:nvPicPr>
        <p:blipFill rotWithShape="1">
          <a:blip r:embed="rId3">
            <a:alphaModFix/>
          </a:blip>
          <a:srcRect r="1797" b="47761"/>
          <a:stretch/>
        </p:blipFill>
        <p:spPr>
          <a:xfrm>
            <a:off x="1039738" y="1510125"/>
            <a:ext cx="7554424" cy="25116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Figure 2 B</a:t>
            </a:r>
            <a:endParaRPr/>
          </a:p>
        </p:txBody>
      </p:sp>
      <p:pic>
        <p:nvPicPr>
          <p:cNvPr id="227" name="Shape 227"/>
          <p:cNvPicPr preferRelativeResize="0"/>
          <p:nvPr/>
        </p:nvPicPr>
        <p:blipFill rotWithShape="1">
          <a:blip r:embed="rId3">
            <a:alphaModFix/>
          </a:blip>
          <a:srcRect t="48715" r="1603"/>
          <a:stretch/>
        </p:blipFill>
        <p:spPr>
          <a:xfrm>
            <a:off x="833200" y="1966650"/>
            <a:ext cx="7749376" cy="2524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Results</a:t>
            </a:r>
            <a:endParaRPr/>
          </a:p>
        </p:txBody>
      </p:sp>
      <p:sp>
        <p:nvSpPr>
          <p:cNvPr id="233" name="Shape 23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 sz="1800"/>
              <a:t>Using Exome sequencing 38 heterozygous TCF12 mutations were identified in 347 samples from unrelated individuals with craniosynostosis.</a:t>
            </a:r>
            <a:endParaRPr sz="1800"/>
          </a:p>
          <a:p>
            <a:pPr marL="457200" lvl="0" indent="-342900" rtl="0">
              <a:spcBef>
                <a:spcPts val="0"/>
              </a:spcBef>
              <a:spcAft>
                <a:spcPts val="0"/>
              </a:spcAft>
              <a:buSzPts val="1800"/>
              <a:buAutoNum type="arabicPeriod"/>
            </a:pPr>
            <a:r>
              <a:rPr lang="en" sz="1800"/>
              <a:t>The mutations occur predominantly in individuals with coronal synostosis and accounted for 32% and 10% of subjects with bilateral and unilateral pathology.</a:t>
            </a:r>
            <a:endParaRPr sz="1800"/>
          </a:p>
          <a:p>
            <a:pPr marL="457200" lvl="0" indent="-342900">
              <a:spcBef>
                <a:spcPts val="0"/>
              </a:spcBef>
              <a:spcAft>
                <a:spcPts val="0"/>
              </a:spcAft>
              <a:buSzPts val="1800"/>
              <a:buAutoNum type="arabicPeriod"/>
            </a:pPr>
            <a:r>
              <a:rPr lang="en" sz="1800"/>
              <a:t> The mutations identified in TCF12 comprise 14 nonsense, 15 frameshift, 7 splicing and 2 missense changes, strongly suggesting a loss-of-function mechanism.</a:t>
            </a:r>
            <a:endParaRPr sz="1800"/>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Results</a:t>
            </a:r>
            <a:endParaRPr/>
          </a:p>
        </p:txBody>
      </p:sp>
      <p:sp>
        <p:nvSpPr>
          <p:cNvPr id="239" name="Shape 23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40" name="Shape 240"/>
          <p:cNvPicPr preferRelativeResize="0"/>
          <p:nvPr/>
        </p:nvPicPr>
        <p:blipFill>
          <a:blip r:embed="rId3">
            <a:alphaModFix/>
          </a:blip>
          <a:stretch>
            <a:fillRect/>
          </a:stretch>
        </p:blipFill>
        <p:spPr>
          <a:xfrm>
            <a:off x="2053023" y="955498"/>
            <a:ext cx="4577326" cy="3994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747375" y="20380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Structure of TCF12</a:t>
            </a:r>
            <a:endParaRPr/>
          </a:p>
        </p:txBody>
      </p:sp>
      <p:pic>
        <p:nvPicPr>
          <p:cNvPr id="246" name="Shape 246"/>
          <p:cNvPicPr preferRelativeResize="0"/>
          <p:nvPr/>
        </p:nvPicPr>
        <p:blipFill>
          <a:blip r:embed="rId3">
            <a:alphaModFix/>
          </a:blip>
          <a:stretch>
            <a:fillRect/>
          </a:stretch>
        </p:blipFill>
        <p:spPr>
          <a:xfrm>
            <a:off x="2118100" y="849975"/>
            <a:ext cx="4297450" cy="3796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Intro/Background</a:t>
            </a:r>
            <a:endParaRPr/>
          </a:p>
        </p:txBody>
      </p:sp>
      <p:sp>
        <p:nvSpPr>
          <p:cNvPr id="143" name="Shape 14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The scientists focused on Craniosynostosis, which is the premature fusion of the cranial sutures in infants</a:t>
            </a:r>
            <a:endParaRPr/>
          </a:p>
          <a:p>
            <a:pPr marL="914400" lvl="1" indent="-298450" rtl="0">
              <a:spcBef>
                <a:spcPts val="0"/>
              </a:spcBef>
              <a:spcAft>
                <a:spcPts val="0"/>
              </a:spcAft>
              <a:buSzPts val="1100"/>
              <a:buChar char="○"/>
            </a:pPr>
            <a:r>
              <a:rPr lang="en"/>
              <a:t>For their exome sequencing data, they chose to sequence individuals with bilateral coronal craniosynostosis because of its monogenic properties.</a:t>
            </a:r>
            <a:endParaRPr/>
          </a:p>
          <a:p>
            <a:pPr marL="457200" lvl="0" indent="-311150" rtl="0">
              <a:spcBef>
                <a:spcPts val="0"/>
              </a:spcBef>
              <a:spcAft>
                <a:spcPts val="0"/>
              </a:spcAft>
              <a:buSzPts val="1300"/>
              <a:buChar char="●"/>
            </a:pPr>
            <a:r>
              <a:rPr lang="en"/>
              <a:t>They chose to first sequence the exomes of human patients to find mutated genes that may have contributed to the craniosynostosis and then mutate the suspected target genes in mice to find which mutations cause the disorder. </a:t>
            </a:r>
            <a:endParaRPr/>
          </a:p>
          <a:p>
            <a:pPr marL="457200" lvl="0" indent="-311150" rtl="0">
              <a:spcBef>
                <a:spcPts val="0"/>
              </a:spcBef>
              <a:spcAft>
                <a:spcPts val="0"/>
              </a:spcAft>
              <a:buSzPts val="1300"/>
              <a:buChar char="●"/>
            </a:pPr>
            <a:r>
              <a:rPr lang="en"/>
              <a:t>They found that in 21% of the cases there was a mutation in TWIST1, which codes for a basic helix loop helix transcription factor that plays a role in neurogenesis, myogenesis, heart development, and hematopoiesis. </a:t>
            </a:r>
            <a:endParaRPr/>
          </a:p>
          <a:p>
            <a:pPr marL="457200" lvl="0" indent="-311150">
              <a:spcBef>
                <a:spcPts val="0"/>
              </a:spcBef>
              <a:spcAft>
                <a:spcPts val="0"/>
              </a:spcAft>
              <a:buSzPts val="1300"/>
              <a:buChar char="●"/>
            </a:pPr>
            <a:r>
              <a:rPr lang="en"/>
              <a:t>They also thought that TCF12, which produces a transcription factor that heterodimerizes with the class to bHLH transcription actor may also play a role in the disorder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Twist1 and TCF12 Transactivation Assay Results: They act synergistically</a:t>
            </a:r>
            <a:endParaRPr/>
          </a:p>
        </p:txBody>
      </p:sp>
      <p:sp>
        <p:nvSpPr>
          <p:cNvPr id="252" name="Shape 25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53" name="Shape 253"/>
          <p:cNvPicPr preferRelativeResize="0"/>
          <p:nvPr/>
        </p:nvPicPr>
        <p:blipFill>
          <a:blip r:embed="rId3">
            <a:alphaModFix/>
          </a:blip>
          <a:stretch>
            <a:fillRect/>
          </a:stretch>
        </p:blipFill>
        <p:spPr>
          <a:xfrm>
            <a:off x="1313575" y="1359000"/>
            <a:ext cx="6516850" cy="3587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Conclusion</a:t>
            </a:r>
            <a:endParaRPr/>
          </a:p>
        </p:txBody>
      </p:sp>
      <p:sp>
        <p:nvSpPr>
          <p:cNvPr id="259" name="Shape 25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sz="1800"/>
              <a:t>TCF12 and TWIST1 act </a:t>
            </a:r>
            <a:r>
              <a:rPr lang="en" sz="1800" b="1" u="sng"/>
              <a:t>synergistically</a:t>
            </a:r>
            <a:r>
              <a:rPr lang="en" sz="1800" b="1"/>
              <a:t> </a:t>
            </a:r>
            <a:r>
              <a:rPr lang="en" sz="1800"/>
              <a:t>in the transactivation assay </a:t>
            </a:r>
            <a:endParaRPr sz="1800"/>
          </a:p>
          <a:p>
            <a:pPr marL="457200" lvl="0" indent="-342900">
              <a:spcBef>
                <a:spcPts val="0"/>
              </a:spcBef>
              <a:spcAft>
                <a:spcPts val="0"/>
              </a:spcAft>
              <a:buSzPts val="1800"/>
              <a:buChar char="★"/>
            </a:pPr>
            <a:r>
              <a:rPr lang="en" sz="1800"/>
              <a:t>Mice doubly heterozygous for loss-of-function mutations in Tcf12 and Twist1 have severe coronal synostosis. </a:t>
            </a:r>
            <a:endParaRPr sz="1800"/>
          </a:p>
          <a:p>
            <a:pPr marL="457200" lvl="0" indent="-342900" rtl="0">
              <a:spcBef>
                <a:spcPts val="0"/>
              </a:spcBef>
              <a:spcAft>
                <a:spcPts val="0"/>
              </a:spcAft>
              <a:buSzPts val="1800"/>
              <a:buChar char="★"/>
            </a:pPr>
            <a:r>
              <a:rPr lang="en" sz="1800"/>
              <a:t>DOSAGE of TCF12-TWIST1 heterodimers is critical for normal coronal suture development.</a:t>
            </a:r>
            <a:endParaRPr sz="1800"/>
          </a:p>
          <a:p>
            <a:pPr marL="457200" lvl="0" indent="-342900">
              <a:spcBef>
                <a:spcPts val="0"/>
              </a:spcBef>
              <a:spcAft>
                <a:spcPts val="0"/>
              </a:spcAft>
              <a:buSzPts val="1800"/>
              <a:buChar char="★"/>
            </a:pPr>
            <a:r>
              <a:rPr lang="en" sz="1800"/>
              <a:t>Mutations in TCF12 which encodes a bHLH frequently causes coronal cranioynostosis. </a:t>
            </a:r>
            <a:endParaRPr sz="1800"/>
          </a:p>
          <a:p>
            <a:pPr marL="0" lvl="0" indent="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Possible Limitations of the Data</a:t>
            </a:r>
            <a:endParaRPr/>
          </a:p>
        </p:txBody>
      </p:sp>
      <p:sp>
        <p:nvSpPr>
          <p:cNvPr id="265" name="Shape 26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 sz="1800"/>
              <a:t>Sample size- only 387 samples from unrelated individuals used in exome sequencing</a:t>
            </a:r>
            <a:endParaRPr sz="1800"/>
          </a:p>
          <a:p>
            <a:pPr marL="457200" lvl="0" indent="-342900">
              <a:spcBef>
                <a:spcPts val="0"/>
              </a:spcBef>
              <a:spcAft>
                <a:spcPts val="0"/>
              </a:spcAft>
              <a:buSzPts val="1800"/>
              <a:buAutoNum type="arabicPeriod"/>
            </a:pPr>
            <a:r>
              <a:rPr lang="en" sz="1800"/>
              <a:t>The diversity of the disease phenotypes among patients</a:t>
            </a:r>
            <a:endParaRPr sz="1800"/>
          </a:p>
          <a:p>
            <a:pPr marL="0" lvl="0" indent="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Implications of the Data</a:t>
            </a:r>
            <a:endParaRPr/>
          </a:p>
        </p:txBody>
      </p:sp>
      <p:sp>
        <p:nvSpPr>
          <p:cNvPr id="271" name="Shape 27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t> The Authors state that. “ The TCF12-TWIST1 heterodimer is likely to regulate specifications of the boundary between the neural crest and cephalic mesoderm and/ or inhibits osteogenic differentiation via actions on RUNX2 ( Runt-related transcription factor 2- a key transcription factor associated with osteoblast differentiation) and bone morphogenetic protein or fibroblast growth factor signaling”.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Future Work: Include TCF12 testing in nonsyndromic coronal craniosynostosis</a:t>
            </a:r>
            <a:endParaRPr/>
          </a:p>
        </p:txBody>
      </p:sp>
      <p:sp>
        <p:nvSpPr>
          <p:cNvPr id="277" name="Shape 27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Font typeface="Comic Sans MS"/>
              <a:buChar char="★"/>
            </a:pPr>
            <a:r>
              <a:rPr lang="en" sz="1400">
                <a:latin typeface="Comic Sans MS"/>
                <a:ea typeface="Comic Sans MS"/>
                <a:cs typeface="Comic Sans MS"/>
                <a:sym typeface="Comic Sans MS"/>
              </a:rPr>
              <a:t>Findings highlight the importance of the balance between TCF12 and TWIST1 in TCF12/TWIST1 heterodimer formation and coronal suture development. </a:t>
            </a:r>
            <a:endParaRPr sz="1400">
              <a:latin typeface="Comic Sans MS"/>
              <a:ea typeface="Comic Sans MS"/>
              <a:cs typeface="Comic Sans MS"/>
              <a:sym typeface="Comic Sans MS"/>
            </a:endParaRPr>
          </a:p>
          <a:p>
            <a:pPr marL="457200" lvl="0" indent="-317500" rtl="0">
              <a:spcBef>
                <a:spcPts val="0"/>
              </a:spcBef>
              <a:spcAft>
                <a:spcPts val="0"/>
              </a:spcAft>
              <a:buSzPts val="1400"/>
              <a:buFont typeface="Comic Sans MS"/>
              <a:buChar char="★"/>
            </a:pPr>
            <a:r>
              <a:rPr lang="en" sz="1400">
                <a:solidFill>
                  <a:srgbClr val="FFFF00"/>
                </a:solidFill>
                <a:latin typeface="Comic Sans MS"/>
                <a:ea typeface="Comic Sans MS"/>
                <a:cs typeface="Comic Sans MS"/>
                <a:sym typeface="Comic Sans MS"/>
              </a:rPr>
              <a:t>These results strongly support the inclusion of TCF12 testing when pathogenic variants are not identified in FGFR1-3 and TWIST1, in individuals with nonsyndromic coronal craniosynostosis or clinically suspected Saethre-Chotzen syndrome. </a:t>
            </a:r>
            <a:endParaRPr sz="1400">
              <a:solidFill>
                <a:srgbClr val="FFFF00"/>
              </a:solidFill>
              <a:latin typeface="Comic Sans MS"/>
              <a:ea typeface="Comic Sans MS"/>
              <a:cs typeface="Comic Sans MS"/>
              <a:sym typeface="Comic Sans MS"/>
            </a:endParaRPr>
          </a:p>
          <a:p>
            <a:pPr marL="457200" lvl="0" indent="-317500" rtl="0">
              <a:spcBef>
                <a:spcPts val="0"/>
              </a:spcBef>
              <a:spcAft>
                <a:spcPts val="0"/>
              </a:spcAft>
              <a:buSzPts val="1400"/>
              <a:buFont typeface="Comic Sans MS"/>
              <a:buChar char="★"/>
            </a:pPr>
            <a:r>
              <a:rPr lang="en" sz="1400">
                <a:latin typeface="Comic Sans MS"/>
                <a:ea typeface="Comic Sans MS"/>
                <a:cs typeface="Comic Sans MS"/>
                <a:sym typeface="Comic Sans MS"/>
              </a:rPr>
              <a:t>This is supported by other studies that assert that TCF12 testing should be performed in individuals with unilateral or bilateral coronal synostosis, and in patients with Saethre-Chotzen syndrome who are negative for TWIST1. </a:t>
            </a:r>
            <a:endParaRPr sz="1400">
              <a:latin typeface="Comic Sans MS"/>
              <a:ea typeface="Comic Sans MS"/>
              <a:cs typeface="Comic Sans MS"/>
              <a:sym typeface="Comic Sans MS"/>
            </a:endParaRPr>
          </a:p>
        </p:txBody>
      </p:sp>
      <p:sp>
        <p:nvSpPr>
          <p:cNvPr id="278" name="Shape 278"/>
          <p:cNvSpPr txBox="1"/>
          <p:nvPr/>
        </p:nvSpPr>
        <p:spPr>
          <a:xfrm>
            <a:off x="1297500" y="4557550"/>
            <a:ext cx="7310100" cy="48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900">
                <a:solidFill>
                  <a:schemeClr val="lt1"/>
                </a:solidFill>
              </a:rPr>
              <a:t>Reference: Lee et Al. A craniosynostosis massively parallel sequencing panel study in 309 Australian and New Zealand patients: findings and recommendations. </a:t>
            </a:r>
            <a:r>
              <a:rPr lang="en" sz="900" i="1">
                <a:solidFill>
                  <a:schemeClr val="lt1"/>
                </a:solidFill>
              </a:rPr>
              <a:t>Genetics In Medicine. </a:t>
            </a:r>
            <a:r>
              <a:rPr lang="en" sz="900">
                <a:solidFill>
                  <a:schemeClr val="lt1"/>
                </a:solidFill>
              </a:rPr>
              <a:t>December 2017. </a:t>
            </a:r>
            <a:r>
              <a:rPr lang="en" sz="900">
                <a:solidFill>
                  <a:schemeClr val="lt1"/>
                </a:solidFill>
                <a:latin typeface="Roboto"/>
                <a:ea typeface="Roboto"/>
                <a:cs typeface="Roboto"/>
                <a:sym typeface="Roboto"/>
              </a:rPr>
              <a:t>DOI: 10.1038/gim.2017.214</a:t>
            </a:r>
            <a:endParaRPr sz="9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7200"/>
              <a:t>Questions?</a:t>
            </a:r>
            <a:endParaRPr sz="7200"/>
          </a:p>
        </p:txBody>
      </p:sp>
      <p:sp>
        <p:nvSpPr>
          <p:cNvPr id="284" name="Shape 28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Methods: Sample Procedure</a:t>
            </a:r>
            <a:endParaRPr/>
          </a:p>
        </p:txBody>
      </p:sp>
      <p:sp>
        <p:nvSpPr>
          <p:cNvPr id="149" name="Shape 14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The sample children involved in the experiment were first obtained through written consent of the parents. </a:t>
            </a:r>
            <a:endParaRPr sz="1800"/>
          </a:p>
          <a:p>
            <a:pPr marL="457200" lvl="0" indent="-342900" rtl="0">
              <a:spcBef>
                <a:spcPts val="0"/>
              </a:spcBef>
              <a:spcAft>
                <a:spcPts val="0"/>
              </a:spcAft>
              <a:buSzPts val="1800"/>
              <a:buChar char="●"/>
            </a:pPr>
            <a:r>
              <a:rPr lang="en" sz="1800"/>
              <a:t>Craniosynostosis diagnosis is confirmed in the samples via computerized tomographic scanning and evidence associated with the disease from clinical exams. </a:t>
            </a:r>
            <a:endParaRPr sz="1800"/>
          </a:p>
          <a:p>
            <a:pPr marL="457200" lvl="0" indent="-342900" rtl="0">
              <a:spcBef>
                <a:spcPts val="0"/>
              </a:spcBef>
              <a:spcAft>
                <a:spcPts val="0"/>
              </a:spcAft>
              <a:buSzPts val="1800"/>
              <a:buChar char="●"/>
            </a:pPr>
            <a:r>
              <a:rPr lang="en" sz="1800"/>
              <a:t>The Venous blood was obtained for RNA and DNA extraction and was collected in PAXgene blood RNA tubes.</a:t>
            </a:r>
            <a:endParaRPr sz="1800"/>
          </a:p>
          <a:p>
            <a:pPr marL="457200" lvl="0" indent="-342900" rtl="0">
              <a:spcBef>
                <a:spcPts val="0"/>
              </a:spcBef>
              <a:spcAft>
                <a:spcPts val="0"/>
              </a:spcAft>
              <a:buSzPts val="1800"/>
              <a:buChar char="●"/>
            </a:pPr>
            <a:r>
              <a:rPr lang="en" sz="1800"/>
              <a:t>Fibroblast cultures were gained from skin biopsies obtained from the scalp incision at the time of surgical intervention.</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Sample Procedure</a:t>
            </a:r>
            <a:endParaRPr/>
          </a:p>
        </p:txBody>
      </p:sp>
      <p:sp>
        <p:nvSpPr>
          <p:cNvPr id="155" name="Shape 155"/>
          <p:cNvSpPr txBox="1">
            <a:spLocks noGrp="1"/>
          </p:cNvSpPr>
          <p:nvPr>
            <p:ph type="body" idx="1"/>
          </p:nvPr>
        </p:nvSpPr>
        <p:spPr>
          <a:xfrm>
            <a:off x="1297500" y="1567550"/>
            <a:ext cx="7038900" cy="29112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The samples were then tested for mutation hotspots in </a:t>
            </a:r>
            <a:r>
              <a:rPr lang="en" sz="1800" i="1"/>
              <a:t>FGFR2, FGFR3, and TWIST1.</a:t>
            </a:r>
            <a:endParaRPr sz="1800"/>
          </a:p>
          <a:p>
            <a:pPr marL="457200" lvl="0" indent="-342900" rtl="0">
              <a:spcBef>
                <a:spcPts val="0"/>
              </a:spcBef>
              <a:spcAft>
                <a:spcPts val="0"/>
              </a:spcAft>
              <a:buSzPts val="1800"/>
              <a:buChar char="●"/>
            </a:pPr>
            <a:r>
              <a:rPr lang="en" sz="1800"/>
              <a:t>Significant chromosome aneuploidy was investigated as well using array comparative genomic hybridization. </a:t>
            </a:r>
            <a:endParaRPr sz="1800"/>
          </a:p>
          <a:p>
            <a:pPr marL="914400" lvl="1" indent="-342900" rtl="0">
              <a:spcBef>
                <a:spcPts val="0"/>
              </a:spcBef>
              <a:spcAft>
                <a:spcPts val="0"/>
              </a:spcAft>
              <a:buSzPts val="1800"/>
              <a:buChar char="○"/>
            </a:pPr>
            <a:r>
              <a:rPr lang="en" sz="1800"/>
              <a:t>This excluded any already identified mutations known to cause craniosynostosis.</a:t>
            </a:r>
            <a:endParaRPr sz="1800"/>
          </a:p>
          <a:p>
            <a:pPr marL="0" lvl="0" indent="0"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Sample Procedure</a:t>
            </a:r>
            <a:endParaRPr/>
          </a:p>
        </p:txBody>
      </p:sp>
      <p:sp>
        <p:nvSpPr>
          <p:cNvPr id="161" name="Shape 16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Seven samples were then selected from unrelated individuals that had bilateral coronal synostosis for exomic sequencing. </a:t>
            </a:r>
            <a:endParaRPr sz="1400"/>
          </a:p>
          <a:p>
            <a:pPr marL="914400" lvl="1" indent="-317500" rtl="0">
              <a:spcBef>
                <a:spcPts val="0"/>
              </a:spcBef>
              <a:spcAft>
                <a:spcPts val="0"/>
              </a:spcAft>
              <a:buSzPts val="1400"/>
              <a:buChar char="○"/>
            </a:pPr>
            <a:r>
              <a:rPr lang="en" sz="1400"/>
              <a:t>This was comprised of five patients that were clinically non-syndromic and had negative family history.</a:t>
            </a:r>
            <a:endParaRPr sz="1400"/>
          </a:p>
          <a:p>
            <a:pPr marL="914400" lvl="1" indent="-317500" rtl="0">
              <a:spcBef>
                <a:spcPts val="0"/>
              </a:spcBef>
              <a:spcAft>
                <a:spcPts val="0"/>
              </a:spcAft>
              <a:buSzPts val="1400"/>
              <a:buChar char="○"/>
            </a:pPr>
            <a:r>
              <a:rPr lang="en" sz="1400"/>
              <a:t>One of the patients included did not have coronal synostosis; however, they did have two children with the diagnosis. </a:t>
            </a:r>
            <a:endParaRPr sz="1400"/>
          </a:p>
          <a:p>
            <a:pPr marL="914400" lvl="1" indent="-317500" rtl="0">
              <a:spcBef>
                <a:spcPts val="0"/>
              </a:spcBef>
              <a:spcAft>
                <a:spcPts val="0"/>
              </a:spcAft>
              <a:buSzPts val="1400"/>
              <a:buChar char="○"/>
            </a:pPr>
            <a:r>
              <a:rPr lang="en" sz="1400"/>
              <a:t>The last patient was the only person in the family affected with craniosynostosis, but they had several generations of short thumbs being in several other members of the family.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Methods: Exome Sequencing</a:t>
            </a:r>
            <a:endParaRPr/>
          </a:p>
        </p:txBody>
      </p:sp>
      <p:sp>
        <p:nvSpPr>
          <p:cNvPr id="167" name="Shape 16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sz="1200"/>
              <a:t>Agilent SureSelect Human All Exon Kit(v.2; 44 Mb) was used to capture exonic DNA from a library prepared from 3 μg of each proband’s genomic DNA from whole blood.  </a:t>
            </a:r>
            <a:endParaRPr sz="1200"/>
          </a:p>
          <a:p>
            <a:pPr marL="914400" lvl="1" indent="-304800" rtl="0">
              <a:spcBef>
                <a:spcPts val="0"/>
              </a:spcBef>
              <a:spcAft>
                <a:spcPts val="0"/>
              </a:spcAft>
              <a:buSzPts val="1200"/>
              <a:buChar char="○"/>
            </a:pPr>
            <a:r>
              <a:rPr lang="en" sz="1200"/>
              <a:t>An Illumina GAIIx platform with 51 bp paired-end reads was used to sequence the enriched DNA.</a:t>
            </a:r>
            <a:endParaRPr sz="1200"/>
          </a:p>
          <a:p>
            <a:pPr marL="914400" lvl="1" indent="-304800" rtl="0">
              <a:spcBef>
                <a:spcPts val="0"/>
              </a:spcBef>
              <a:spcAft>
                <a:spcPts val="0"/>
              </a:spcAft>
              <a:buSzPts val="1200"/>
              <a:buChar char="○"/>
            </a:pPr>
            <a:r>
              <a:rPr lang="en" sz="1200"/>
              <a:t>Between 3.98 Gb and 4.56 Gb of sequence was generated for each sample.</a:t>
            </a:r>
            <a:endParaRPr sz="1200"/>
          </a:p>
          <a:p>
            <a:pPr marL="1371600" lvl="2" indent="-304800" rtl="0">
              <a:spcBef>
                <a:spcPts val="0"/>
              </a:spcBef>
              <a:spcAft>
                <a:spcPts val="0"/>
              </a:spcAft>
              <a:buSzPts val="1200"/>
              <a:buChar char="■"/>
            </a:pPr>
            <a:r>
              <a:rPr lang="en" sz="1200"/>
              <a:t>The Novoalign was used to map the hg19 genome and remove artefacts using custom perl scripts. </a:t>
            </a:r>
            <a:endParaRPr sz="1200"/>
          </a:p>
          <a:p>
            <a:pPr marL="1371600" lvl="2" indent="-304800" rtl="0">
              <a:spcBef>
                <a:spcPts val="0"/>
              </a:spcBef>
              <a:spcAft>
                <a:spcPts val="0"/>
              </a:spcAft>
              <a:buSzPts val="1200"/>
              <a:buChar char="■"/>
            </a:pPr>
            <a:r>
              <a:rPr lang="en" sz="1200"/>
              <a:t>This resulted in the average coverage of exons between fold 33- and 44-. </a:t>
            </a:r>
            <a:endParaRPr sz="1200"/>
          </a:p>
          <a:p>
            <a:pPr marL="914400" lvl="1" indent="-304800" rtl="0">
              <a:spcBef>
                <a:spcPts val="0"/>
              </a:spcBef>
              <a:spcAft>
                <a:spcPts val="0"/>
              </a:spcAft>
              <a:buSzPts val="1200"/>
              <a:buChar char="○"/>
            </a:pPr>
            <a:r>
              <a:rPr lang="en" sz="1200"/>
              <a:t>Variants from this were called using SAMtools and annotated with ANNOVAR and PolyPhen-2.</a:t>
            </a:r>
            <a:endParaRPr sz="1200"/>
          </a:p>
          <a:p>
            <a:pPr marL="1371600" lvl="2" indent="-304800" rtl="0">
              <a:spcBef>
                <a:spcPts val="0"/>
              </a:spcBef>
              <a:spcAft>
                <a:spcPts val="0"/>
              </a:spcAft>
              <a:buSzPts val="1200"/>
              <a:buChar char="■"/>
            </a:pPr>
            <a:r>
              <a:rPr lang="en" sz="1200"/>
              <a:t>All variants that were annotated in dbSNP132 were removed.</a:t>
            </a:r>
            <a:endParaRPr sz="1200"/>
          </a:p>
          <a:p>
            <a:pPr marL="1371600" lvl="2" indent="-304800" rtl="0">
              <a:spcBef>
                <a:spcPts val="0"/>
              </a:spcBef>
              <a:spcAft>
                <a:spcPts val="0"/>
              </a:spcAft>
              <a:buSzPts val="1200"/>
              <a:buChar char="■"/>
            </a:pPr>
            <a:r>
              <a:rPr lang="en" sz="1200"/>
              <a:t>The gene lists were manually examined for overlaps of two or more variants.</a:t>
            </a:r>
            <a:endParaRPr sz="1200"/>
          </a:p>
          <a:p>
            <a:pPr marL="914400" lvl="1" indent="-304800" rtl="0">
              <a:spcBef>
                <a:spcPts val="0"/>
              </a:spcBef>
              <a:spcAft>
                <a:spcPts val="0"/>
              </a:spcAft>
              <a:buSzPts val="1200"/>
              <a:buChar char="○"/>
            </a:pPr>
            <a:r>
              <a:rPr lang="en" sz="1200"/>
              <a:t>Sequence Data was visualized using GBrowse2.</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Methods: </a:t>
            </a:r>
            <a:r>
              <a:rPr lang="en" i="1"/>
              <a:t>TCF12 </a:t>
            </a:r>
            <a:r>
              <a:rPr lang="en"/>
              <a:t>Analysis</a:t>
            </a:r>
            <a:endParaRPr/>
          </a:p>
        </p:txBody>
      </p:sp>
      <p:sp>
        <p:nvSpPr>
          <p:cNvPr id="173" name="Shape 17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TCF12 mutations were first identified in the exome sequence.</a:t>
            </a:r>
            <a:endParaRPr sz="1400"/>
          </a:p>
          <a:p>
            <a:pPr marL="914400" lvl="1" indent="-317500" rtl="0">
              <a:spcBef>
                <a:spcPts val="0"/>
              </a:spcBef>
              <a:spcAft>
                <a:spcPts val="0"/>
              </a:spcAft>
              <a:buSzPts val="1400"/>
              <a:buChar char="○"/>
            </a:pPr>
            <a:r>
              <a:rPr lang="en" sz="1400"/>
              <a:t>To further confirm this analysis, PCR amplification products, MLPA and cDNA products were directly sequenced. </a:t>
            </a:r>
            <a:endParaRPr sz="1400"/>
          </a:p>
          <a:p>
            <a:pPr marL="1371600" lvl="2" indent="-317500" rtl="0">
              <a:spcBef>
                <a:spcPts val="0"/>
              </a:spcBef>
              <a:spcAft>
                <a:spcPts val="0"/>
              </a:spcAft>
              <a:buSzPts val="1400"/>
              <a:buChar char="■"/>
            </a:pPr>
            <a:r>
              <a:rPr lang="en" sz="1400"/>
              <a:t>Amplification products were sequenced with the BigDye Terminator v3.1 cycle sequencer system. </a:t>
            </a:r>
            <a:endParaRPr sz="1400"/>
          </a:p>
          <a:p>
            <a:pPr marL="1371600" lvl="2" indent="-317500" rtl="0">
              <a:spcBef>
                <a:spcPts val="0"/>
              </a:spcBef>
              <a:spcAft>
                <a:spcPts val="0"/>
              </a:spcAft>
              <a:buSzPts val="1400"/>
              <a:buChar char="■"/>
            </a:pPr>
            <a:r>
              <a:rPr lang="en" sz="1400"/>
              <a:t>MLPA was analyzed using synthetic oligonucleotide probes designed specifically for TCF12. </a:t>
            </a:r>
            <a:endParaRPr sz="1400"/>
          </a:p>
          <a:p>
            <a:pPr marL="1828800" lvl="3" indent="-317500" rtl="0">
              <a:spcBef>
                <a:spcPts val="0"/>
              </a:spcBef>
              <a:spcAft>
                <a:spcPts val="0"/>
              </a:spcAft>
              <a:buSzPts val="1400"/>
              <a:buChar char="●"/>
            </a:pPr>
            <a:r>
              <a:rPr lang="en" sz="1400"/>
              <a:t>These fragments underwent electrophoresis and its peaks were visualized using Gene Mapper v3.7 from Applied Biosystems. </a:t>
            </a:r>
            <a:endParaRPr sz="1400"/>
          </a:p>
          <a:p>
            <a:pPr marL="1371600" lvl="2" indent="-317500" rtl="0">
              <a:spcBef>
                <a:spcPts val="0"/>
              </a:spcBef>
              <a:spcAft>
                <a:spcPts val="0"/>
              </a:spcAft>
              <a:buSzPts val="1400"/>
              <a:buChar char="■"/>
            </a:pPr>
            <a:r>
              <a:rPr lang="en" sz="1400"/>
              <a:t>cDNA was synthesized with the Fermentas RevertAid microsatellites to confirm sample relationships.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Methods: Immune Function tests</a:t>
            </a:r>
            <a:endParaRPr/>
          </a:p>
        </p:txBody>
      </p:sp>
      <p:sp>
        <p:nvSpPr>
          <p:cNvPr id="179" name="Shape 17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Peripheral blood mononuclear cells were obtained from whole blood through density gradient centrifugation in cell separation tubes. </a:t>
            </a:r>
            <a:endParaRPr sz="1800"/>
          </a:p>
          <a:p>
            <a:pPr marL="914400" lvl="1" indent="-342900" rtl="0">
              <a:spcBef>
                <a:spcPts val="0"/>
              </a:spcBef>
              <a:spcAft>
                <a:spcPts val="0"/>
              </a:spcAft>
              <a:buSzPts val="1800"/>
              <a:buChar char="○"/>
            </a:pPr>
            <a:r>
              <a:rPr lang="en" sz="1800"/>
              <a:t>These PBMCs were then washed three times wtih sterile PBS and rested overnight in a media supplement. </a:t>
            </a:r>
            <a:endParaRPr sz="1800"/>
          </a:p>
          <a:p>
            <a:pPr marL="457200" lvl="0" indent="-342900" rtl="0">
              <a:spcBef>
                <a:spcPts val="0"/>
              </a:spcBef>
              <a:spcAft>
                <a:spcPts val="0"/>
              </a:spcAft>
              <a:buSzPts val="1800"/>
              <a:buChar char="●"/>
            </a:pPr>
            <a:r>
              <a:rPr lang="en" sz="1800"/>
              <a:t>Monocytes, NK cells and naive, effector and memory T and B cell subsets were singled out by flow cytometry of PBMCs stained with anti-human antibodies. </a:t>
            </a:r>
            <a:endParaRPr sz="1800"/>
          </a:p>
          <a:p>
            <a:pPr marL="914400" lvl="1" indent="-342900" rtl="0">
              <a:spcBef>
                <a:spcPts val="0"/>
              </a:spcBef>
              <a:spcAft>
                <a:spcPts val="0"/>
              </a:spcAft>
              <a:buSzPts val="1800"/>
              <a:buChar char="○"/>
            </a:pPr>
            <a:r>
              <a:rPr lang="en" sz="1800"/>
              <a:t>The IgM, IgA, and IgG antibody titres were specifically measured with ELISA.</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Missense mutation analysis Methods</a:t>
            </a:r>
            <a:endParaRPr/>
          </a:p>
        </p:txBody>
      </p:sp>
      <p:sp>
        <p:nvSpPr>
          <p:cNvPr id="185" name="Shape 18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OriGene was first used to obtain a full length TCF12 cDNA clone and synthesize the TWIST1 clone. </a:t>
            </a:r>
            <a:endParaRPr/>
          </a:p>
          <a:p>
            <a:pPr marL="914400" lvl="1" indent="-311150" rtl="0">
              <a:spcBef>
                <a:spcPts val="0"/>
              </a:spcBef>
              <a:spcAft>
                <a:spcPts val="0"/>
              </a:spcAft>
              <a:buSzPts val="1300"/>
              <a:buChar char="○"/>
            </a:pPr>
            <a:r>
              <a:rPr lang="en" sz="1300"/>
              <a:t>The control was a pCaSpeR-</a:t>
            </a:r>
            <a:r>
              <a:rPr lang="en" sz="1300" i="1"/>
              <a:t>Tinman::lacZ</a:t>
            </a:r>
            <a:r>
              <a:rPr lang="en" sz="1300"/>
              <a:t>(pTinE1/E2/E3)</a:t>
            </a:r>
            <a:r>
              <a:rPr lang="en" sz="1300" i="1"/>
              <a:t> </a:t>
            </a:r>
            <a:r>
              <a:rPr lang="en" sz="1300"/>
              <a:t>construct used as a bHLH protein-responsive reporter and placZ. </a:t>
            </a:r>
            <a:endParaRPr sz="1300"/>
          </a:p>
          <a:p>
            <a:pPr marL="1371600" lvl="2" indent="-311150" rtl="0">
              <a:spcBef>
                <a:spcPts val="0"/>
              </a:spcBef>
              <a:spcAft>
                <a:spcPts val="0"/>
              </a:spcAft>
              <a:buSzPts val="1300"/>
              <a:buChar char="■"/>
            </a:pPr>
            <a:r>
              <a:rPr lang="en" sz="1300"/>
              <a:t>The three </a:t>
            </a:r>
            <a:r>
              <a:rPr lang="en" sz="1300" i="1"/>
              <a:t>Tinman</a:t>
            </a:r>
            <a:r>
              <a:rPr lang="en" sz="1300"/>
              <a:t> boxes were two 5’-CATGTG-3’ and one 5’-CATATG-3’ respectively. </a:t>
            </a:r>
            <a:endParaRPr sz="1300"/>
          </a:p>
          <a:p>
            <a:pPr marL="914400" lvl="1" indent="-311150" rtl="0">
              <a:spcBef>
                <a:spcPts val="0"/>
              </a:spcBef>
              <a:spcAft>
                <a:spcPts val="0"/>
              </a:spcAft>
              <a:buSzPts val="1300"/>
              <a:buChar char="○"/>
            </a:pPr>
            <a:r>
              <a:rPr lang="en" sz="1300"/>
              <a:t>cDNA mutations in the </a:t>
            </a:r>
            <a:r>
              <a:rPr lang="en" sz="1300" i="1"/>
              <a:t>TCF12</a:t>
            </a:r>
            <a:r>
              <a:rPr lang="en" sz="1300"/>
              <a:t> were then fully sequence verified with primers. </a:t>
            </a:r>
            <a:endParaRPr sz="1300"/>
          </a:p>
          <a:p>
            <a:pPr marL="457200" lvl="0" indent="-311150" rtl="0">
              <a:spcBef>
                <a:spcPts val="0"/>
              </a:spcBef>
              <a:spcAft>
                <a:spcPts val="0"/>
              </a:spcAft>
              <a:buSzPts val="1300"/>
              <a:buChar char="●"/>
            </a:pPr>
            <a:r>
              <a:rPr lang="en"/>
              <a:t>HT1080 human cell line was cultured via high-glucose Dulbecco’s modified Eagle’s medium. </a:t>
            </a:r>
            <a:endParaRPr/>
          </a:p>
          <a:p>
            <a:pPr marL="914400" lvl="1" indent="-311150" rtl="0">
              <a:spcBef>
                <a:spcPts val="0"/>
              </a:spcBef>
              <a:spcAft>
                <a:spcPts val="0"/>
              </a:spcAft>
              <a:buSzPts val="1300"/>
              <a:buChar char="○"/>
            </a:pPr>
            <a:r>
              <a:rPr lang="en" sz="1300"/>
              <a:t>All cells were transfected with 1 microg of reporter plasmid, as well as 1 microg of </a:t>
            </a:r>
            <a:r>
              <a:rPr lang="en" sz="1300" i="1"/>
              <a:t>TWIST1 </a:t>
            </a:r>
            <a:r>
              <a:rPr lang="en" sz="1300"/>
              <a:t>and</a:t>
            </a:r>
            <a:r>
              <a:rPr lang="en" sz="1300" i="1"/>
              <a:t> TCF12 </a:t>
            </a:r>
            <a:r>
              <a:rPr lang="en" sz="1300"/>
              <a:t> constructs</a:t>
            </a:r>
            <a:endParaRPr sz="1300"/>
          </a:p>
          <a:p>
            <a:pPr marL="1371600" lvl="2" indent="-311150" rtl="0">
              <a:spcBef>
                <a:spcPts val="0"/>
              </a:spcBef>
              <a:spcAft>
                <a:spcPts val="0"/>
              </a:spcAft>
              <a:buSzPts val="1300"/>
              <a:buChar char="■"/>
            </a:pPr>
            <a:r>
              <a:rPr lang="en" sz="1300"/>
              <a:t>Cells were then harvested and beta-galactosidase assays were performed.</a:t>
            </a:r>
            <a:endParaRPr sz="1300"/>
          </a:p>
          <a:p>
            <a:pPr marL="914400" lvl="1" indent="-311150" rtl="0">
              <a:spcBef>
                <a:spcPts val="0"/>
              </a:spcBef>
              <a:spcAft>
                <a:spcPts val="0"/>
              </a:spcAft>
              <a:buSzPts val="1300"/>
              <a:buChar char="○"/>
            </a:pPr>
            <a:r>
              <a:rPr lang="en" sz="1300"/>
              <a:t>Missense mutations were then modelled onto murine E47/NeuroD1.  </a:t>
            </a:r>
            <a:endParaRPr sz="13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On-screen Show (16:9)</PresentationFormat>
  <Paragraphs>88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Comic Sans MS</vt:lpstr>
      <vt:lpstr>Lato</vt:lpstr>
      <vt:lpstr>Montserrat</vt:lpstr>
      <vt:lpstr>Roboto</vt:lpstr>
      <vt:lpstr>Arial</vt:lpstr>
      <vt:lpstr>Focus</vt:lpstr>
      <vt:lpstr>Mutations in TCF12, encoding a basic  helix-loop-helix partner of TWIST1, are frequent cause of coronal craniosynostosis </vt:lpstr>
      <vt:lpstr>Intro/Background</vt:lpstr>
      <vt:lpstr>Methods: Sample Procedure</vt:lpstr>
      <vt:lpstr>Sample Procedure</vt:lpstr>
      <vt:lpstr>Sample Procedure</vt:lpstr>
      <vt:lpstr>Methods: Exome Sequencing</vt:lpstr>
      <vt:lpstr>Methods: TCF12 Analysis</vt:lpstr>
      <vt:lpstr>Methods: Immune Function tests</vt:lpstr>
      <vt:lpstr>Missense mutation analysis Methods</vt:lpstr>
      <vt:lpstr>Methods: Mouse Mutants</vt:lpstr>
      <vt:lpstr>Figure 1</vt:lpstr>
      <vt:lpstr>Figure 1 A and B</vt:lpstr>
      <vt:lpstr>Figure 1 C-F</vt:lpstr>
      <vt:lpstr>Figure 2</vt:lpstr>
      <vt:lpstr>Figure 2 A</vt:lpstr>
      <vt:lpstr>Figure 2 B</vt:lpstr>
      <vt:lpstr>Results</vt:lpstr>
      <vt:lpstr>Results</vt:lpstr>
      <vt:lpstr>Structure of TCF12</vt:lpstr>
      <vt:lpstr>Twist1 and TCF12 Transactivation Assay Results: They act synergistically</vt:lpstr>
      <vt:lpstr>Conclusion</vt:lpstr>
      <vt:lpstr>Possible Limitations of the Data</vt:lpstr>
      <vt:lpstr>Implications of the Data</vt:lpstr>
      <vt:lpstr>Future Work: Include TCF12 testing in nonsyndromic coronal craniosynostosis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Mutations in TCF12, encoding a basic  helix-loop-helix partner of TWIST1, are frequent cause of coronal craniosynostosis</dc:title>
  <dc:creator>Robert G Franks</dc:creator>
  <cp:lastModifiedBy>Robert G Franks</cp:lastModifiedBy>
  <cp:revision>2</cp:revision>
  <dcterms:modified xsi:type="dcterms:W3CDTF">2018-04-23T11:21:24Z</dcterms:modified>
</cp:coreProperties>
</file>