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53" d="100"/>
          <a:sy n="153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embryogenesis, the ocular lens will develop opposite of the optic cup.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FGF signalling is crucial for lens development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FGF2 was included in the basal medium stimulates lens growth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∼2 weeks of high density culture in TM17, or after exposure to media containing FGF2 and BMP4/7, random lentoid production and lens fibre cell crystallin expression was seen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1: transmittance (day 3,7,14)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2: light focus capabilities </a:t>
            </a:r>
            <a:r>
              <a:rPr lang="en">
                <a:solidFill>
                  <a:schemeClr val="dk1"/>
                </a:solidFill>
              </a:rPr>
              <a:t>(day 3,7,14)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3: day 3 (transparency/focusing abilityx4)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4: day 27 </a:t>
            </a:r>
            <a:r>
              <a:rPr lang="en">
                <a:solidFill>
                  <a:schemeClr val="dk1"/>
                </a:solidFill>
              </a:rPr>
              <a:t>(transparency/focusing abilityx4)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 microlens; single aggregate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Blue: blue stained nuclei</a:t>
            </a:r>
            <a:br>
              <a:rPr lang="en"/>
            </a:br>
            <a:r>
              <a:rPr lang="en"/>
              <a:t>Green: crystallin protein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Columns 1/2: day 14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Columns 3/4: day 24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31313"/>
                </a:solidFill>
                <a:highlight>
                  <a:srgbClr val="FFFFFF"/>
                </a:highlight>
              </a:rPr>
              <a:t>Light-focusing human micro-lenses generated from pluripotent stem cells model lens development and drug-induced cataract </a:t>
            </a:r>
            <a:r>
              <a:rPr lang="en" sz="3000" b="1" i="1">
                <a:solidFill>
                  <a:srgbClr val="131313"/>
                </a:solidFill>
                <a:highlight>
                  <a:srgbClr val="FFFFFF"/>
                </a:highlight>
              </a:rPr>
              <a:t>in vitro</a:t>
            </a:r>
            <a:endParaRPr sz="30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Hipp, Kerri Keys, Vivian Truong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ROR1+ cells closely resemble human LECs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ROR1+ cells for investigation of posterior capsule opacification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human organoids from non-mammalian developmental templates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Lens fibre cell differentiation in micro-lenses mimics events seen </a:t>
            </a:r>
            <a:r>
              <a:rPr lang="en" i="1"/>
              <a:t>in vivo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Towards a systems biology blueprint for development of lens function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Investigating human cataracts using ROR1+ cells and micro-lenses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975" y="1100425"/>
            <a:ext cx="3232200" cy="32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5536975" y="4332625"/>
            <a:ext cx="32322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http://twistedsifter.com/2012/08/extreme-close-ups-of-the-human-eye/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human pluripotent stem cells to create light focusing microlenses by using a modified three stage differentiation protocol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Imaged development of cells over a 6 week period showed that over time the cells are able to transmit and focus light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Combination of ROR1+ screening and selection and the modified growth factor protocol for culturing led to successful human lens formation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dosages of 2000 ng/mL of Vx-700 drug reduced light focusing capabilities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Overall, were able to efficiently mass-produce light-focusing, human micro-lenses whose transparency and light-focusing abilities can be modified and quantified for use in many different studies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2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150" y="799925"/>
            <a:ext cx="4724900" cy="35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4518600" y="4460825"/>
            <a:ext cx="37320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https://commons.wikimedia.org/wiki/File:Blausen_0388_EyeAnatomy_01.png</a:t>
            </a:r>
            <a:endParaRPr sz="800"/>
          </a:p>
        </p:txBody>
      </p:sp>
      <p:sp>
        <p:nvSpPr>
          <p:cNvPr id="63" name="Shape 63"/>
          <p:cNvSpPr txBox="1"/>
          <p:nvPr/>
        </p:nvSpPr>
        <p:spPr>
          <a:xfrm>
            <a:off x="311700" y="894525"/>
            <a:ext cx="3977100" cy="3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During embryogenesis, the ocular lens develops opposite of the optic cup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Basic lens architecture is formed by the anterior lens maintaining a monolayer of lens epithelial cells (LECs), and the posterior cells differentiating into lens fibre cells within the lumen of the lens vesicle.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Key characteristics of the lens are transparency and the ability of the lens to focus light to a point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Previously, light-focusing rat micro-lenses were grown </a:t>
            </a:r>
            <a:r>
              <a:rPr lang="en" i="1" dirty="0">
                <a:solidFill>
                  <a:schemeClr val="tx1"/>
                </a:solidFill>
              </a:rPr>
              <a:t>in vitro</a:t>
            </a:r>
            <a:r>
              <a:rPr lang="en" dirty="0">
                <a:solidFill>
                  <a:schemeClr val="tx1"/>
                </a:solidFill>
              </a:rPr>
              <a:t> but continued culture would generate human-like cataracts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Wanted to improve suitability and mass-producibility of </a:t>
            </a:r>
            <a:r>
              <a:rPr lang="en" i="1" dirty="0">
                <a:solidFill>
                  <a:schemeClr val="tx1"/>
                </a:solidFill>
              </a:rPr>
              <a:t>in vitro</a:t>
            </a:r>
            <a:r>
              <a:rPr lang="en" dirty="0">
                <a:solidFill>
                  <a:schemeClr val="tx1"/>
                </a:solidFill>
              </a:rPr>
              <a:t> lens regeneration for cataract studies.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Previous studies used differentiated human pluripotent stem cells (</a:t>
            </a:r>
            <a:r>
              <a:rPr lang="en" dirty="0" err="1">
                <a:solidFill>
                  <a:schemeClr val="tx1"/>
                </a:solidFill>
              </a:rPr>
              <a:t>hPSC</a:t>
            </a:r>
            <a:r>
              <a:rPr lang="en" dirty="0">
                <a:solidFill>
                  <a:schemeClr val="tx1"/>
                </a:solidFill>
              </a:rPr>
              <a:t>) but results were poor due to spontaneous nature of lens production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Lenses have an anterior lens epithelial cell (LEC) monolayer expressing </a:t>
            </a:r>
            <a:r>
              <a:rPr lang="en" dirty="0" err="1">
                <a:solidFill>
                  <a:schemeClr val="tx1"/>
                </a:solidFill>
              </a:rPr>
              <a:t>crystallins</a:t>
            </a:r>
            <a:r>
              <a:rPr lang="en" dirty="0">
                <a:solidFill>
                  <a:schemeClr val="tx1"/>
                </a:solidFill>
              </a:rPr>
              <a:t> for transparency and the ability to focus light at a point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2075"/>
            <a:ext cx="85206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Figure 1: Identification and characterisation of ROR1 as a LEC marker.</a:t>
            </a:r>
            <a:endParaRPr sz="290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51936"/>
          <a:stretch/>
        </p:blipFill>
        <p:spPr>
          <a:xfrm>
            <a:off x="4621800" y="1306513"/>
            <a:ext cx="4386899" cy="2592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Shape 76"/>
          <p:cNvGrpSpPr/>
          <p:nvPr/>
        </p:nvGrpSpPr>
        <p:grpSpPr>
          <a:xfrm>
            <a:off x="311700" y="1128750"/>
            <a:ext cx="4386900" cy="3060325"/>
            <a:chOff x="311700" y="1198500"/>
            <a:chExt cx="4386900" cy="3060325"/>
          </a:xfrm>
        </p:grpSpPr>
        <p:pic>
          <p:nvPicPr>
            <p:cNvPr id="77" name="Shape 77"/>
            <p:cNvPicPr preferRelativeResize="0"/>
            <p:nvPr/>
          </p:nvPicPr>
          <p:blipFill rotWithShape="1">
            <a:blip r:embed="rId3">
              <a:alphaModFix/>
            </a:blip>
            <a:srcRect b="46601"/>
            <a:stretch/>
          </p:blipFill>
          <p:spPr>
            <a:xfrm>
              <a:off x="311700" y="1198500"/>
              <a:ext cx="4386900" cy="288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/>
            <p:nvPr/>
          </p:nvSpPr>
          <p:spPr>
            <a:xfrm>
              <a:off x="344900" y="3988825"/>
              <a:ext cx="1469700" cy="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926575" y="3988825"/>
              <a:ext cx="1469700" cy="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Shape 80"/>
          <p:cNvSpPr txBox="1"/>
          <p:nvPr/>
        </p:nvSpPr>
        <p:spPr>
          <a:xfrm>
            <a:off x="1020300" y="4096575"/>
            <a:ext cx="7103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ROR1+ Cells exhibit homogeneous LEC morphology under high density growth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 expression patterns similar to adult LECs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teratoma formation seen when ROR1+ LECs transplanted into rats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327000" y="167000"/>
            <a:ext cx="4533000" cy="1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Figure 2: Combinatorial growth factor screening identified media for ROR1+ cell expansion and differentiation.</a:t>
            </a:r>
            <a:endParaRPr sz="200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36884"/>
          <a:stretch/>
        </p:blipFill>
        <p:spPr>
          <a:xfrm>
            <a:off x="363538" y="230012"/>
            <a:ext cx="3692824" cy="46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63252"/>
          <a:stretch/>
        </p:blipFill>
        <p:spPr>
          <a:xfrm>
            <a:off x="4747088" y="2186724"/>
            <a:ext cx="3692824" cy="27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346500" y="1269650"/>
            <a:ext cx="47079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Trying to avoid large vacuolated phenotype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Five pathways tested with 8 different growth factors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TM17 showed most colonies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37400" cy="4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3: ROR1+ cell aggregation leads to transplant and light-focusing micro-lenses.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850" y="154975"/>
            <a:ext cx="5186051" cy="48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11700" y="2930125"/>
            <a:ext cx="28428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ROR1+ cells observed to have no light focusing and transmittance capabilities when first cultured.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time, the cells are able to focus and transmit light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53813" y="308200"/>
            <a:ext cx="3974700" cy="19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4:Aggregation of ROR1+ cells induces lens fibre cell crystallin expression.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32582"/>
          <a:stretch/>
        </p:blipFill>
        <p:spPr>
          <a:xfrm>
            <a:off x="4466625" y="332875"/>
            <a:ext cx="4365674" cy="43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68834"/>
          <a:stretch/>
        </p:blipFill>
        <p:spPr>
          <a:xfrm>
            <a:off x="311700" y="2262400"/>
            <a:ext cx="4058925" cy="18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99013" y="3980150"/>
            <a:ext cx="42843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PCR amplification showing relative mRNA expression and Immunofluorescent analysis showing the presence of crystallin protein through development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05100"/>
            <a:ext cx="85206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5: Evidence of progressive lens fibre cell differentiation in ROR1+ cell aggregates.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22038" b="20070"/>
          <a:stretch/>
        </p:blipFill>
        <p:spPr>
          <a:xfrm>
            <a:off x="4643300" y="1244288"/>
            <a:ext cx="4331600" cy="32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Shape 110"/>
          <p:cNvGrpSpPr/>
          <p:nvPr/>
        </p:nvGrpSpPr>
        <p:grpSpPr>
          <a:xfrm>
            <a:off x="311700" y="1252350"/>
            <a:ext cx="4331600" cy="2486396"/>
            <a:chOff x="189300" y="949025"/>
            <a:chExt cx="4331600" cy="2486396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3">
              <a:alphaModFix/>
            </a:blip>
            <a:srcRect b="77798"/>
            <a:stretch/>
          </p:blipFill>
          <p:spPr>
            <a:xfrm>
              <a:off x="189300" y="949025"/>
              <a:ext cx="4331600" cy="124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Shape 112"/>
            <p:cNvPicPr preferRelativeResize="0"/>
            <p:nvPr/>
          </p:nvPicPr>
          <p:blipFill rotWithShape="1">
            <a:blip r:embed="rId3">
              <a:alphaModFix/>
            </a:blip>
            <a:srcRect t="79400"/>
            <a:stretch/>
          </p:blipFill>
          <p:spPr>
            <a:xfrm>
              <a:off x="189300" y="2280570"/>
              <a:ext cx="4331600" cy="1154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113"/>
          <p:cNvSpPr txBox="1"/>
          <p:nvPr/>
        </p:nvSpPr>
        <p:spPr>
          <a:xfrm>
            <a:off x="344900" y="3838875"/>
            <a:ext cx="41388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LEC-like cells and signs of organelle degradation after 14 days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Ball-and-socket membrane interdigitations and degraded nuclei after 42 days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6: The CFTR potentiator Vx-770 inhibits light focusing in ROR1 micro-lenses</a:t>
            </a:r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4727125" y="1226500"/>
            <a:ext cx="4122726" cy="2538075"/>
            <a:chOff x="4383475" y="1539500"/>
            <a:chExt cx="4122726" cy="2538075"/>
          </a:xfrm>
        </p:grpSpPr>
        <p:pic>
          <p:nvPicPr>
            <p:cNvPr id="120" name="Shape 120"/>
            <p:cNvPicPr preferRelativeResize="0"/>
            <p:nvPr/>
          </p:nvPicPr>
          <p:blipFill rotWithShape="1">
            <a:blip r:embed="rId3">
              <a:alphaModFix/>
            </a:blip>
            <a:srcRect l="50047" t="50199"/>
            <a:stretch/>
          </p:blipFill>
          <p:spPr>
            <a:xfrm>
              <a:off x="6478575" y="1539500"/>
              <a:ext cx="2027626" cy="248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3">
              <a:alphaModFix/>
            </a:blip>
            <a:srcRect l="50047" b="50199"/>
            <a:stretch/>
          </p:blipFill>
          <p:spPr>
            <a:xfrm>
              <a:off x="4383475" y="1591975"/>
              <a:ext cx="2027626" cy="2485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Shape 122"/>
          <p:cNvGrpSpPr/>
          <p:nvPr/>
        </p:nvGrpSpPr>
        <p:grpSpPr>
          <a:xfrm>
            <a:off x="294150" y="1392825"/>
            <a:ext cx="4128163" cy="2219350"/>
            <a:chOff x="311700" y="2188150"/>
            <a:chExt cx="4128163" cy="2219350"/>
          </a:xfrm>
        </p:grpSpPr>
        <p:pic>
          <p:nvPicPr>
            <p:cNvPr id="123" name="Shape 123"/>
            <p:cNvPicPr preferRelativeResize="0"/>
            <p:nvPr/>
          </p:nvPicPr>
          <p:blipFill rotWithShape="1">
            <a:blip r:embed="rId3">
              <a:alphaModFix/>
            </a:blip>
            <a:srcRect t="57864" r="50047"/>
            <a:stretch/>
          </p:blipFill>
          <p:spPr>
            <a:xfrm>
              <a:off x="2412238" y="2188150"/>
              <a:ext cx="2027626" cy="210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Shape 124"/>
            <p:cNvPicPr preferRelativeResize="0"/>
            <p:nvPr/>
          </p:nvPicPr>
          <p:blipFill rotWithShape="1">
            <a:blip r:embed="rId3">
              <a:alphaModFix/>
            </a:blip>
            <a:srcRect t="8768" r="50047" b="49096"/>
            <a:stretch/>
          </p:blipFill>
          <p:spPr>
            <a:xfrm>
              <a:off x="311700" y="2304450"/>
              <a:ext cx="2027626" cy="2103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Shape 125"/>
          <p:cNvSpPr txBox="1"/>
          <p:nvPr/>
        </p:nvSpPr>
        <p:spPr>
          <a:xfrm>
            <a:off x="213838" y="3928850"/>
            <a:ext cx="42888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Vx-770 treatment during culturing affected the development of both lens transparency and light-focusing ability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644088" y="3928850"/>
            <a:ext cx="42888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lens transparency and light-focusing ability has developed, treatment for 7 days with Vx-770 did not affect transparency but did affect light-focusing ability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Macintosh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Light-focusing human micro-lenses generated from pluripotent stem cells model lens development and drug-induced cataract in vitro</vt:lpstr>
      <vt:lpstr>Overview</vt:lpstr>
      <vt:lpstr>Introduction</vt:lpstr>
      <vt:lpstr>Figure 1: Identification and characterisation of ROR1 as a LEC marker.</vt:lpstr>
      <vt:lpstr>Figure 2: Combinatorial growth factor screening identified media for ROR1+ cell expansion and differentiation.</vt:lpstr>
      <vt:lpstr>Figure 3: ROR1+ cell aggregation leads to transplant and light-focusing micro-lenses.</vt:lpstr>
      <vt:lpstr>Figure 4:Aggregation of ROR1+ cells induces lens fibre cell crystallin expression.</vt:lpstr>
      <vt:lpstr>Figure 5: Evidence of progressive lens fibre cell differentiation in ROR1+ cell aggregates.</vt:lpstr>
      <vt:lpstr>Figure 6: The CFTR potentiator Vx-770 inhibits light focusing in ROR1 micro-lenses</vt:lpstr>
      <vt:lpstr>Discussion</vt:lpstr>
      <vt:lpstr>Summary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Light-focusing human micro-lenses generated from pluripotent stem cells model lens development and drug-induced cataract in vitro</dc:title>
  <cp:lastModifiedBy>John Hipp</cp:lastModifiedBy>
  <cp:revision>1</cp:revision>
  <dcterms:modified xsi:type="dcterms:W3CDTF">2018-04-20T03:44:05Z</dcterms:modified>
</cp:coreProperties>
</file>