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74" r:id="rId3"/>
    <p:sldId id="275" r:id="rId4"/>
    <p:sldId id="256" r:id="rId5"/>
    <p:sldId id="259" r:id="rId6"/>
    <p:sldId id="260" r:id="rId7"/>
    <p:sldId id="258" r:id="rId8"/>
    <p:sldId id="261" r:id="rId9"/>
    <p:sldId id="262" r:id="rId10"/>
    <p:sldId id="295" r:id="rId11"/>
    <p:sldId id="298" r:id="rId12"/>
    <p:sldId id="299" r:id="rId13"/>
    <p:sldId id="286" r:id="rId14"/>
    <p:sldId id="266" r:id="rId15"/>
    <p:sldId id="265" r:id="rId16"/>
    <p:sldId id="288" r:id="rId17"/>
    <p:sldId id="267" r:id="rId18"/>
    <p:sldId id="269" r:id="rId19"/>
    <p:sldId id="268" r:id="rId20"/>
    <p:sldId id="270" r:id="rId21"/>
    <p:sldId id="289" r:id="rId22"/>
    <p:sldId id="271" r:id="rId23"/>
    <p:sldId id="292" r:id="rId24"/>
    <p:sldId id="291" r:id="rId25"/>
    <p:sldId id="272" r:id="rId26"/>
    <p:sldId id="293" r:id="rId27"/>
    <p:sldId id="273" r:id="rId28"/>
    <p:sldId id="277" r:id="rId29"/>
    <p:sldId id="290" r:id="rId30"/>
    <p:sldId id="300" r:id="rId31"/>
    <p:sldId id="301" r:id="rId32"/>
    <p:sldId id="294" r:id="rId33"/>
    <p:sldId id="297" r:id="rId34"/>
    <p:sldId id="26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DAFF"/>
    <a:srgbClr val="B7E2FE"/>
    <a:srgbClr val="F0ECCD"/>
    <a:srgbClr val="A59B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52798" autoAdjust="0"/>
  </p:normalViewPr>
  <p:slideViewPr>
    <p:cSldViewPr snapToGrid="0">
      <p:cViewPr varScale="1">
        <p:scale>
          <a:sx n="36" d="100"/>
          <a:sy n="36" d="100"/>
        </p:scale>
        <p:origin x="1244" y="36"/>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8D841-9975-4D77-AC2E-CA72374BD332}" type="datetimeFigureOut">
              <a:rPr lang="en-US" smtClean="0"/>
              <a:t>5/23/2018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7E4FD-2DC2-4781-8ACC-761F00275288}" type="slidenum">
              <a:rPr lang="en-US" smtClean="0"/>
              <a:t>‹#›</a:t>
            </a:fld>
            <a:endParaRPr lang="en-US"/>
          </a:p>
        </p:txBody>
      </p:sp>
    </p:spTree>
    <p:extLst>
      <p:ext uri="{BB962C8B-B14F-4D97-AF65-F5344CB8AC3E}">
        <p14:creationId xmlns:p14="http://schemas.microsoft.com/office/powerpoint/2010/main" val="40187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 for this talk – </a:t>
            </a:r>
          </a:p>
          <a:p>
            <a:r>
              <a:rPr lang="en-US" dirty="0" smtClean="0"/>
              <a:t>Let you know a little more about myself what my relevant life experiences have been and how</a:t>
            </a:r>
            <a:r>
              <a:rPr lang="en-US" baseline="0" dirty="0" smtClean="0"/>
              <a:t> they have shaped my philosophy of how to best </a:t>
            </a:r>
            <a:r>
              <a:rPr lang="en-US" baseline="0" dirty="0" err="1" smtClean="0"/>
              <a:t>collablrate</a:t>
            </a:r>
            <a:r>
              <a:rPr lang="en-US" baseline="0" dirty="0" smtClean="0"/>
              <a:t> and cooperate.</a:t>
            </a:r>
          </a:p>
          <a:p>
            <a:endParaRPr lang="en-US" baseline="0" dirty="0" smtClean="0"/>
          </a:p>
          <a:p>
            <a:r>
              <a:rPr lang="en-US" baseline="0" dirty="0" smtClean="0"/>
              <a:t>Then present my view of the current department and to highlight some of the  challenges and opportunities that we will have to plan for and respond to as a department in the future. </a:t>
            </a:r>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1</a:t>
            </a:fld>
            <a:endParaRPr lang="en-US"/>
          </a:p>
        </p:txBody>
      </p:sp>
    </p:spTree>
    <p:extLst>
      <p:ext uri="{BB962C8B-B14F-4D97-AF65-F5344CB8AC3E}">
        <p14:creationId xmlns:p14="http://schemas.microsoft.com/office/powerpoint/2010/main" val="261263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This is in </a:t>
            </a:r>
            <a:r>
              <a:rPr lang="en-US" baseline="0" dirty="0" err="1" smtClean="0"/>
              <a:t>Wallacea</a:t>
            </a:r>
            <a:r>
              <a:rPr lang="en-US" baseline="0" dirty="0" smtClean="0"/>
              <a:t>. Named after Alfred Russel Wallace. </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Experience a bit of life as a field biologists</a:t>
            </a:r>
            <a:r>
              <a:rPr lang="en-US" sz="1200" b="0" i="0" kern="120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 - </a:t>
            </a:r>
          </a:p>
          <a:p>
            <a:r>
              <a:rPr lang="en-US" sz="1200" b="0" i="0" kern="1200" baseline="0" dirty="0" smtClean="0">
                <a:solidFill>
                  <a:schemeClr val="tx1"/>
                </a:solidFill>
                <a:effectLst/>
                <a:latin typeface="+mn-lt"/>
                <a:ea typeface="+mn-ea"/>
                <a:cs typeface="+mn-cs"/>
              </a:rPr>
              <a:t>Theme here developing that I have worked in a variety of biological problems</a:t>
            </a:r>
          </a:p>
          <a:p>
            <a:r>
              <a:rPr lang="en-US" sz="1200" b="0" i="0" kern="1200" baseline="0" dirty="0" smtClean="0">
                <a:solidFill>
                  <a:schemeClr val="tx1"/>
                </a:solidFill>
                <a:effectLst/>
                <a:latin typeface="+mn-lt"/>
                <a:ea typeface="+mn-ea"/>
                <a:cs typeface="+mn-cs"/>
              </a:rPr>
              <a:t>Second aspect is that I have worked in a variety of situations and cultures. </a:t>
            </a:r>
          </a:p>
          <a:p>
            <a:endParaRPr lang="en-US" sz="1200" b="0" i="0" kern="1200" baseline="0" dirty="0" smtClean="0">
              <a:solidFill>
                <a:schemeClr val="tx1"/>
              </a:solidFill>
              <a:effectLst/>
              <a:latin typeface="+mn-lt"/>
              <a:ea typeface="+mn-ea"/>
              <a:cs typeface="+mn-cs"/>
            </a:endParaRPr>
          </a:p>
          <a:p>
            <a:r>
              <a:rPr lang="en-US" baseline="0" dirty="0" smtClean="0"/>
              <a:t>I have been fortunate to have a </a:t>
            </a:r>
            <a:r>
              <a:rPr lang="en-US" b="1" baseline="0" dirty="0" smtClean="0"/>
              <a:t>diversity of scientific experiences and life experiences </a:t>
            </a:r>
            <a:r>
              <a:rPr lang="en-US" baseline="0" dirty="0" smtClean="0"/>
              <a:t>this has profoundly influenced my personality and my view of life. I mention this all because I do believe that </a:t>
            </a:r>
            <a:r>
              <a:rPr lang="en-US" b="1" baseline="0" dirty="0" smtClean="0"/>
              <a:t>these personality traits </a:t>
            </a:r>
            <a:r>
              <a:rPr lang="en-US" baseline="0" dirty="0" smtClean="0"/>
              <a:t>and this diversity of interests is something that will </a:t>
            </a:r>
            <a:r>
              <a:rPr lang="en-US" b="1" baseline="0" dirty="0" smtClean="0"/>
              <a:t>help me to succeed </a:t>
            </a:r>
            <a:r>
              <a:rPr lang="en-US" baseline="0" dirty="0" smtClean="0"/>
              <a:t>as the Head of the department.</a:t>
            </a:r>
          </a:p>
          <a:p>
            <a:endParaRPr lang="en-US" dirty="0" smtClean="0"/>
          </a:p>
          <a:p>
            <a:r>
              <a:rPr lang="en-US" baseline="0" dirty="0" smtClean="0"/>
              <a:t>I </a:t>
            </a:r>
            <a:r>
              <a:rPr lang="en-US" b="1" baseline="0" dirty="0" smtClean="0"/>
              <a:t>value a diversity of experiences </a:t>
            </a:r>
            <a:r>
              <a:rPr lang="en-US" baseline="0" dirty="0" smtClean="0"/>
              <a:t>and willing to </a:t>
            </a:r>
            <a:r>
              <a:rPr lang="en-US" b="1" baseline="0" dirty="0" smtClean="0"/>
              <a:t>explore non-conventional options</a:t>
            </a:r>
            <a:r>
              <a:rPr lang="en-US" baseline="0" dirty="0" smtClean="0"/>
              <a:t>.</a:t>
            </a:r>
          </a:p>
          <a:p>
            <a:r>
              <a:rPr lang="en-US" baseline="0" dirty="0" smtClean="0"/>
              <a:t>Have </a:t>
            </a:r>
            <a:r>
              <a:rPr lang="en-US" b="1" baseline="0" dirty="0" smtClean="0"/>
              <a:t>first hand knowledge of other cultures </a:t>
            </a:r>
            <a:r>
              <a:rPr lang="en-US" baseline="0" dirty="0" smtClean="0"/>
              <a:t>– makes me a more </a:t>
            </a:r>
            <a:r>
              <a:rPr lang="en-US" b="1" baseline="0" dirty="0" smtClean="0"/>
              <a:t>open-minded person </a:t>
            </a:r>
            <a:r>
              <a:rPr lang="en-US" baseline="0" dirty="0" smtClean="0"/>
              <a:t>and a better head.</a:t>
            </a:r>
            <a:endParaRPr lang="en-US" dirty="0" smtClean="0"/>
          </a:p>
          <a:p>
            <a:endParaRPr lang="en-US" sz="1200" b="0" i="0" kern="1200" baseline="0" dirty="0" smtClean="0">
              <a:solidFill>
                <a:schemeClr val="tx1"/>
              </a:solidFill>
              <a:effectLst/>
              <a:latin typeface="+mn-lt"/>
              <a:ea typeface="+mn-ea"/>
              <a:cs typeface="+mn-cs"/>
            </a:endParaRPr>
          </a:p>
          <a:p>
            <a:r>
              <a:rPr lang="en-US" dirty="0" smtClean="0"/>
              <a:t>Another decision to make – </a:t>
            </a:r>
            <a:r>
              <a:rPr lang="en-US" baseline="0" dirty="0" smtClean="0"/>
              <a:t> </a:t>
            </a:r>
            <a:r>
              <a:rPr lang="en-US" dirty="0" smtClean="0"/>
              <a:t>Pursue a career in international development or international tech transfer or get back in the lab and do molecular genetics.  Missed aspects of the lab work and the sense of discovery.</a:t>
            </a:r>
            <a:r>
              <a:rPr lang="en-US" baseline="0" dirty="0" smtClean="0"/>
              <a:t> I went to work for </a:t>
            </a:r>
            <a:r>
              <a:rPr lang="en-US" baseline="0" dirty="0" err="1" smtClean="0"/>
              <a:t>zhongchi</a:t>
            </a:r>
            <a:r>
              <a:rPr lang="en-US" baseline="0" dirty="0" smtClean="0"/>
              <a:t> Liu.</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10</a:t>
            </a:fld>
            <a:endParaRPr lang="en-US"/>
          </a:p>
        </p:txBody>
      </p:sp>
    </p:spTree>
    <p:extLst>
      <p:ext uri="{BB962C8B-B14F-4D97-AF65-F5344CB8AC3E}">
        <p14:creationId xmlns:p14="http://schemas.microsoft.com/office/powerpoint/2010/main" val="1797642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Moved over to plants – part</a:t>
            </a:r>
            <a:r>
              <a:rPr lang="en-US" baseline="0" dirty="0" smtClean="0"/>
              <a:t> of this was because of my experiences at the Indonesian institute of sciences and seeing their efforts to use plants to understand important biological processes and also to impact peoples lives via agricultural applications.  This was also  in a way a natural progression as Arabidopsis is like the drosophila of the plant world. </a:t>
            </a:r>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11</a:t>
            </a:fld>
            <a:endParaRPr lang="en-US"/>
          </a:p>
        </p:txBody>
      </p:sp>
    </p:spTree>
    <p:extLst>
      <p:ext uri="{BB962C8B-B14F-4D97-AF65-F5344CB8AC3E}">
        <p14:creationId xmlns:p14="http://schemas.microsoft.com/office/powerpoint/2010/main" val="113600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Moved over to plants – part</a:t>
            </a:r>
            <a:r>
              <a:rPr lang="en-US" baseline="0" dirty="0" smtClean="0"/>
              <a:t> of this was because of my experiences at the Indonesian institute of sciences and seeing their efforts to use plants to understand important biological processes and also to impact peoples lives via agricultural applications.  This was also  in a way a natural progression as Arabidopsis is like the drosophila of the plant world. </a:t>
            </a:r>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12</a:t>
            </a:fld>
            <a:endParaRPr lang="en-US"/>
          </a:p>
        </p:txBody>
      </p:sp>
    </p:spTree>
    <p:extLst>
      <p:ext uri="{BB962C8B-B14F-4D97-AF65-F5344CB8AC3E}">
        <p14:creationId xmlns:p14="http://schemas.microsoft.com/office/powerpoint/2010/main" val="4068407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Bob and </a:t>
            </a:r>
            <a:r>
              <a:rPr lang="en-US" dirty="0" err="1" smtClean="0"/>
              <a:t>Zhonghi</a:t>
            </a:r>
            <a:r>
              <a:rPr lang="en-US" dirty="0" smtClean="0"/>
              <a:t> set me up for success allowed me to develop the project in their labs and take it to start my own. </a:t>
            </a:r>
          </a:p>
          <a:p>
            <a:r>
              <a:rPr lang="en-US" dirty="0" smtClean="0"/>
              <a:t>Bob said “You need two things when you write a grant – the Steak and the sizzle”.</a:t>
            </a:r>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13</a:t>
            </a:fld>
            <a:endParaRPr lang="en-US"/>
          </a:p>
        </p:txBody>
      </p:sp>
    </p:spTree>
    <p:extLst>
      <p:ext uri="{BB962C8B-B14F-4D97-AF65-F5344CB8AC3E}">
        <p14:creationId xmlns:p14="http://schemas.microsoft.com/office/powerpoint/2010/main" val="180836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14</a:t>
            </a:fld>
            <a:endParaRPr lang="en-US"/>
          </a:p>
        </p:txBody>
      </p:sp>
    </p:spTree>
    <p:extLst>
      <p:ext uri="{BB962C8B-B14F-4D97-AF65-F5344CB8AC3E}">
        <p14:creationId xmlns:p14="http://schemas.microsoft.com/office/powerpoint/2010/main" val="3357591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Successful initiation and management of Interdisciplinary collaborative externally-funded research programs. Familiar with the process</a:t>
            </a:r>
            <a:r>
              <a:rPr lang="en-US" baseline="0" dirty="0" smtClean="0"/>
              <a:t> of obtaining funding from competitive government funding sources and the needs of faculty who run research programs in this fashion and I will thus be able to effectively represent the interests of these faculty at the college level in a college where perhaps a minority of the departments have such a significant portion of the faculty supported by these means.</a:t>
            </a:r>
            <a:endParaRPr lang="en-US" dirty="0" smtClean="0"/>
          </a:p>
          <a:p>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17</a:t>
            </a:fld>
            <a:endParaRPr lang="en-US"/>
          </a:p>
        </p:txBody>
      </p:sp>
    </p:spTree>
    <p:extLst>
      <p:ext uri="{BB962C8B-B14F-4D97-AF65-F5344CB8AC3E}">
        <p14:creationId xmlns:p14="http://schemas.microsoft.com/office/powerpoint/2010/main" val="2758046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my responsibilities will be to manage or oversee the academic programs of the department. Having over 15 years</a:t>
            </a:r>
            <a:r>
              <a:rPr lang="en-US" baseline="0" dirty="0" smtClean="0"/>
              <a:t> of</a:t>
            </a:r>
            <a:r>
              <a:rPr lang="en-US" dirty="0" smtClean="0"/>
              <a:t> first</a:t>
            </a:r>
            <a:r>
              <a:rPr lang="en-US" baseline="0" dirty="0" smtClean="0"/>
              <a:t> hand classroom experience.</a:t>
            </a:r>
          </a:p>
          <a:p>
            <a:endParaRPr lang="en-US" baseline="0" dirty="0" smtClean="0"/>
          </a:p>
          <a:p>
            <a:r>
              <a:rPr lang="en-US" dirty="0" smtClean="0"/>
              <a:t>No Facts – its evidence</a:t>
            </a:r>
          </a:p>
          <a:p>
            <a:r>
              <a:rPr lang="en-US" dirty="0" smtClean="0"/>
              <a:t>Bias, error and perspectives</a:t>
            </a:r>
          </a:p>
          <a:p>
            <a:r>
              <a:rPr lang="en-US" dirty="0" smtClean="0"/>
              <a:t>Critical Thinking</a:t>
            </a:r>
          </a:p>
          <a:p>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18</a:t>
            </a:fld>
            <a:endParaRPr lang="en-US"/>
          </a:p>
        </p:txBody>
      </p:sp>
    </p:spTree>
    <p:extLst>
      <p:ext uri="{BB962C8B-B14F-4D97-AF65-F5344CB8AC3E}">
        <p14:creationId xmlns:p14="http://schemas.microsoft.com/office/powerpoint/2010/main" val="305275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Overlapping disciplines  - department merged three departments about 5 years ago. Relatively smooth process</a:t>
            </a:r>
            <a:r>
              <a:rPr lang="en-US" baseline="0" dirty="0" smtClean="0"/>
              <a:t> </a:t>
            </a:r>
          </a:p>
          <a:p>
            <a:r>
              <a:rPr lang="en-US" baseline="0" dirty="0" smtClean="0"/>
              <a:t>About 50% molecular and cellular Plant Research </a:t>
            </a:r>
            <a:r>
              <a:rPr lang="en-US" baseline="0" dirty="0" err="1" smtClean="0"/>
              <a:t>Pis</a:t>
            </a:r>
            <a:r>
              <a:rPr lang="en-US" baseline="0" dirty="0" smtClean="0"/>
              <a:t> – 25% ecology and evolution and 25% microbiology</a:t>
            </a:r>
          </a:p>
          <a:p>
            <a:r>
              <a:rPr lang="en-US" baseline="0" dirty="0" smtClean="0"/>
              <a:t>Several bridge people</a:t>
            </a:r>
          </a:p>
        </p:txBody>
      </p:sp>
      <p:sp>
        <p:nvSpPr>
          <p:cNvPr id="4" name="Slide Number Placeholder 3"/>
          <p:cNvSpPr>
            <a:spLocks noGrp="1"/>
          </p:cNvSpPr>
          <p:nvPr>
            <p:ph type="sldNum" sz="quarter" idx="10"/>
          </p:nvPr>
        </p:nvSpPr>
        <p:spPr/>
        <p:txBody>
          <a:bodyPr/>
          <a:lstStyle/>
          <a:p>
            <a:fld id="{B007E4FD-2DC2-4781-8ACC-761F00275288}" type="slidenum">
              <a:rPr lang="en-US" smtClean="0"/>
              <a:t>20</a:t>
            </a:fld>
            <a:endParaRPr lang="en-US"/>
          </a:p>
        </p:txBody>
      </p:sp>
    </p:spTree>
    <p:extLst>
      <p:ext uri="{BB962C8B-B14F-4D97-AF65-F5344CB8AC3E}">
        <p14:creationId xmlns:p14="http://schemas.microsoft.com/office/powerpoint/2010/main" val="1404598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expect to use the first three to six months to continue to gather information from the Deans and directors and from the members of the department before starting </a:t>
            </a:r>
            <a:r>
              <a:rPr lang="en-US" baseline="0" dirty="0" smtClean="0"/>
              <a:t> any bold initiatives.</a:t>
            </a:r>
          </a:p>
          <a:p>
            <a:endParaRPr lang="en-US" baseline="0" dirty="0" smtClean="0"/>
          </a:p>
          <a:p>
            <a:r>
              <a:rPr lang="en-US" baseline="0" dirty="0" smtClean="0"/>
              <a:t>Retreat – in 6 or 8 months</a:t>
            </a:r>
          </a:p>
          <a:p>
            <a:endParaRPr lang="en-US" baseline="0" dirty="0" smtClean="0"/>
          </a:p>
          <a:p>
            <a:r>
              <a:rPr lang="en-US" baseline="0" dirty="0" err="1" smtClean="0"/>
              <a:t>facilatator</a:t>
            </a:r>
            <a:r>
              <a:rPr lang="en-US" baseline="0" dirty="0" smtClean="0"/>
              <a:t> needs to know where the collective wants to go – shared vision – vision need to include by in and input from the Dean.</a:t>
            </a:r>
          </a:p>
          <a:p>
            <a:endParaRPr lang="en-US" baseline="0" dirty="0" smtClean="0"/>
          </a:p>
          <a:p>
            <a:r>
              <a:rPr lang="en-US" baseline="0" dirty="0" smtClean="0"/>
              <a:t>Servant leadership – Robert Greenleaf – </a:t>
            </a:r>
          </a:p>
          <a:p>
            <a:endParaRPr lang="en-US" baseline="0" dirty="0" smtClean="0"/>
          </a:p>
          <a:p>
            <a:r>
              <a:rPr lang="en-US" baseline="0" dirty="0" smtClean="0"/>
              <a:t>Use a lens to examine the merit of any initiatives - </a:t>
            </a:r>
            <a:r>
              <a:rPr lang="en-US" dirty="0" smtClean="0"/>
              <a:t>How do </a:t>
            </a:r>
            <a:r>
              <a:rPr lang="en-US" b="1" dirty="0" smtClean="0"/>
              <a:t>we invest and grow the skills of our people</a:t>
            </a:r>
            <a:r>
              <a:rPr lang="en-US" b="1" baseline="0" dirty="0" smtClean="0"/>
              <a:t> at all levels</a:t>
            </a:r>
            <a:r>
              <a:rPr lang="en-US" baseline="0" dirty="0" smtClean="0"/>
              <a:t>.  - Look for </a:t>
            </a:r>
            <a:r>
              <a:rPr lang="en-US" b="1" baseline="0" dirty="0" smtClean="0"/>
              <a:t>opportunities of mutual benefit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21</a:t>
            </a:fld>
            <a:endParaRPr lang="en-US"/>
          </a:p>
        </p:txBody>
      </p:sp>
    </p:spTree>
    <p:extLst>
      <p:ext uri="{BB962C8B-B14F-4D97-AF65-F5344CB8AC3E}">
        <p14:creationId xmlns:p14="http://schemas.microsoft.com/office/powerpoint/2010/main" val="4180692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ea typeface="Calibri" panose="020F0502020204030204" pitchFamily="34" charset="0"/>
                <a:cs typeface="Times New Roman" panose="02020603050405020304" pitchFamily="18" charset="0"/>
              </a:rPr>
              <a:t>utilize the young people – undergraduates!!!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ea typeface="Calibri" panose="020F0502020204030204" pitchFamily="34" charset="0"/>
                <a:cs typeface="Times New Roman" panose="02020603050405020304" pitchFamily="18" charset="0"/>
              </a:rPr>
              <a:t>this may require that I go out and give talks about the department and its activities to local biotech interests – alexander and gardening groups (gardeners of wake county, North </a:t>
            </a:r>
            <a:r>
              <a:rPr lang="en-US" dirty="0" err="1" smtClean="0">
                <a:latin typeface="Calibri" panose="020F0502020204030204" pitchFamily="34" charset="0"/>
                <a:ea typeface="Calibri" panose="020F0502020204030204" pitchFamily="34" charset="0"/>
                <a:cs typeface="Times New Roman" panose="02020603050405020304" pitchFamily="18" charset="0"/>
              </a:rPr>
              <a:t>carolina</a:t>
            </a:r>
            <a:r>
              <a:rPr lang="en-US" dirty="0" smtClean="0">
                <a:latin typeface="Calibri" panose="020F0502020204030204" pitchFamily="34" charset="0"/>
                <a:ea typeface="Calibri" panose="020F0502020204030204" pitchFamily="34" charset="0"/>
                <a:cs typeface="Times New Roman" panose="02020603050405020304" pitchFamily="18" charset="0"/>
              </a:rPr>
              <a:t> conservation network, Carolina wetlands association)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ea typeface="Calibri" panose="020F0502020204030204" pitchFamily="34" charset="0"/>
                <a:cs typeface="Times New Roman" panose="02020603050405020304" pitchFamily="18" charset="0"/>
              </a:rPr>
              <a:t>to reinforce the message that we are a vital and vibrant portion of this college and that we have an critical role in the future of this college and that they need to continue to invest in our department. One investment would be additional RA positions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23</a:t>
            </a:fld>
            <a:endParaRPr lang="en-US"/>
          </a:p>
        </p:txBody>
      </p:sp>
    </p:spTree>
    <p:extLst>
      <p:ext uri="{BB962C8B-B14F-4D97-AF65-F5344CB8AC3E}">
        <p14:creationId xmlns:p14="http://schemas.microsoft.com/office/powerpoint/2010/main" val="363317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Sparky Anderson was the very</a:t>
            </a:r>
            <a:r>
              <a:rPr lang="en-US" baseline="0" dirty="0" smtClean="0"/>
              <a:t> successful manager of the Cincinnati Reds in the mid 70’s. </a:t>
            </a:r>
          </a:p>
          <a:p>
            <a:endParaRPr lang="en-US" baseline="0" dirty="0" smtClean="0"/>
          </a:p>
          <a:p>
            <a:r>
              <a:rPr lang="en-US" dirty="0" smtClean="0"/>
              <a:t>I</a:t>
            </a:r>
            <a:r>
              <a:rPr lang="en-US" baseline="0" dirty="0" smtClean="0"/>
              <a:t> hope that r</a:t>
            </a:r>
            <a:r>
              <a:rPr lang="en-US" dirty="0" smtClean="0"/>
              <a:t>unning this</a:t>
            </a:r>
            <a:r>
              <a:rPr lang="en-US" baseline="0" dirty="0" smtClean="0"/>
              <a:t> </a:t>
            </a:r>
            <a:r>
              <a:rPr lang="en-US" dirty="0" smtClean="0"/>
              <a:t>department may be somewhat like managing a baseball team. I</a:t>
            </a:r>
            <a:r>
              <a:rPr lang="en-US" baseline="0" dirty="0" smtClean="0"/>
              <a:t> see my role as department head as a facilitator.  My role is to provide the environment that will allow you to continue to succeed. </a:t>
            </a:r>
            <a:r>
              <a:rPr lang="en-US" dirty="0" smtClean="0"/>
              <a:t>Your</a:t>
            </a:r>
            <a:r>
              <a:rPr lang="en-US" baseline="0" dirty="0" smtClean="0"/>
              <a:t> successes then become in part  my successes.  </a:t>
            </a:r>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2</a:t>
            </a:fld>
            <a:endParaRPr lang="en-US"/>
          </a:p>
        </p:txBody>
      </p:sp>
    </p:spTree>
    <p:extLst>
      <p:ext uri="{BB962C8B-B14F-4D97-AF65-F5344CB8AC3E}">
        <p14:creationId xmlns:p14="http://schemas.microsoft.com/office/powerpoint/2010/main" val="1704881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ea typeface="Calibri" panose="020F0502020204030204" pitchFamily="34" charset="0"/>
                <a:cs typeface="Times New Roman" panose="02020603050405020304" pitchFamily="18" charset="0"/>
              </a:rPr>
              <a:t>utilize the young people – undergraduates!!!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ea typeface="Calibri" panose="020F0502020204030204" pitchFamily="34" charset="0"/>
                <a:cs typeface="Times New Roman" panose="02020603050405020304" pitchFamily="18" charset="0"/>
              </a:rPr>
              <a:t>this may require that I go out and give talks about the department and its activities to local biotech interests – alexander and gardening groups (gardeners of wake county, North </a:t>
            </a:r>
            <a:r>
              <a:rPr lang="en-US" dirty="0" err="1" smtClean="0">
                <a:latin typeface="Calibri" panose="020F0502020204030204" pitchFamily="34" charset="0"/>
                <a:ea typeface="Calibri" panose="020F0502020204030204" pitchFamily="34" charset="0"/>
                <a:cs typeface="Times New Roman" panose="02020603050405020304" pitchFamily="18" charset="0"/>
              </a:rPr>
              <a:t>carolina</a:t>
            </a:r>
            <a:r>
              <a:rPr lang="en-US" dirty="0" smtClean="0">
                <a:latin typeface="Calibri" panose="020F0502020204030204" pitchFamily="34" charset="0"/>
                <a:ea typeface="Calibri" panose="020F0502020204030204" pitchFamily="34" charset="0"/>
                <a:cs typeface="Times New Roman" panose="02020603050405020304" pitchFamily="18" charset="0"/>
              </a:rPr>
              <a:t> conservation network, Carolina wetlands association)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ea typeface="Calibri" panose="020F0502020204030204" pitchFamily="34" charset="0"/>
                <a:cs typeface="Times New Roman" panose="02020603050405020304" pitchFamily="18" charset="0"/>
              </a:rPr>
              <a:t>to reinforce the message that we are a vital and vibrant portion of this college and that we have an critical role in the future of this college and that they need to continue to invest in our department. One investment would be additional RA positions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24</a:t>
            </a:fld>
            <a:endParaRPr lang="en-US"/>
          </a:p>
        </p:txBody>
      </p:sp>
    </p:spTree>
    <p:extLst>
      <p:ext uri="{BB962C8B-B14F-4D97-AF65-F5344CB8AC3E}">
        <p14:creationId xmlns:p14="http://schemas.microsoft.com/office/powerpoint/2010/main" val="2646619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ea typeface="Calibri" panose="020F0502020204030204" pitchFamily="34" charset="0"/>
                <a:cs typeface="Times New Roman" panose="02020603050405020304" pitchFamily="18" charset="0"/>
              </a:rPr>
              <a:t>utilize the young people – undergraduates!!!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ea typeface="Calibri" panose="020F0502020204030204" pitchFamily="34" charset="0"/>
                <a:cs typeface="Times New Roman" panose="02020603050405020304" pitchFamily="18" charset="0"/>
              </a:rPr>
              <a:t>this may require that I go out and give talks about the department and its activities to local biotech interests – alexander and gardening groups (gardeners of wake county, North </a:t>
            </a:r>
            <a:r>
              <a:rPr lang="en-US" dirty="0" err="1" smtClean="0">
                <a:latin typeface="Calibri" panose="020F0502020204030204" pitchFamily="34" charset="0"/>
                <a:ea typeface="Calibri" panose="020F0502020204030204" pitchFamily="34" charset="0"/>
                <a:cs typeface="Times New Roman" panose="02020603050405020304" pitchFamily="18" charset="0"/>
              </a:rPr>
              <a:t>carolina</a:t>
            </a:r>
            <a:r>
              <a:rPr lang="en-US" dirty="0" smtClean="0">
                <a:latin typeface="Calibri" panose="020F0502020204030204" pitchFamily="34" charset="0"/>
                <a:ea typeface="Calibri" panose="020F0502020204030204" pitchFamily="34" charset="0"/>
                <a:cs typeface="Times New Roman" panose="02020603050405020304" pitchFamily="18" charset="0"/>
              </a:rPr>
              <a:t> conservation network, Carolina wetlands association)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ea typeface="Calibri" panose="020F0502020204030204" pitchFamily="34" charset="0"/>
                <a:cs typeface="Times New Roman" panose="02020603050405020304" pitchFamily="18" charset="0"/>
              </a:rPr>
              <a:t>to reinforce the message that we are a vital and vibrant portion of this college and that we have an critical role in the future of this college and that they need to continue to invest in our department. One investment would be additional RA positions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25</a:t>
            </a:fld>
            <a:endParaRPr lang="en-US"/>
          </a:p>
        </p:txBody>
      </p:sp>
    </p:spTree>
    <p:extLst>
      <p:ext uri="{BB962C8B-B14F-4D97-AF65-F5344CB8AC3E}">
        <p14:creationId xmlns:p14="http://schemas.microsoft.com/office/powerpoint/2010/main" val="2865240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ea typeface="Calibri" panose="020F0502020204030204" pitchFamily="34" charset="0"/>
                <a:cs typeface="Times New Roman" panose="02020603050405020304" pitchFamily="18" charset="0"/>
              </a:rPr>
              <a:t>Common interests with other life sciences departments with</a:t>
            </a:r>
            <a:r>
              <a:rPr lang="en-US" baseline="0" dirty="0" smtClean="0">
                <a:latin typeface="Calibri" panose="020F0502020204030204" pitchFamily="34" charset="0"/>
                <a:ea typeface="Calibri" panose="020F0502020204030204" pitchFamily="34" charset="0"/>
                <a:cs typeface="Times New Roman" panose="02020603050405020304" pitchFamily="18" charset="0"/>
              </a:rPr>
              <a:t> respect to hiring.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alibri" panose="020F0502020204030204" pitchFamily="34" charset="0"/>
                <a:ea typeface="Calibri" panose="020F0502020204030204" pitchFamily="34" charset="0"/>
                <a:cs typeface="Times New Roman" panose="02020603050405020304" pitchFamily="18" charset="0"/>
              </a:rPr>
              <a:t>This is not a one person job</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26</a:t>
            </a:fld>
            <a:endParaRPr lang="en-US"/>
          </a:p>
        </p:txBody>
      </p:sp>
    </p:spTree>
    <p:extLst>
      <p:ext uri="{BB962C8B-B14F-4D97-AF65-F5344CB8AC3E}">
        <p14:creationId xmlns:p14="http://schemas.microsoft.com/office/powerpoint/2010/main" val="796300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Manager of the Blue Jays and the Phillies – won three world series</a:t>
            </a:r>
          </a:p>
          <a:p>
            <a:endParaRPr lang="en-US" dirty="0" smtClean="0"/>
          </a:p>
          <a:p>
            <a:r>
              <a:rPr lang="en-US" dirty="0" smtClean="0"/>
              <a:t>Doing good science and helping other people.</a:t>
            </a:r>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27</a:t>
            </a:fld>
            <a:endParaRPr lang="en-US"/>
          </a:p>
        </p:txBody>
      </p:sp>
    </p:spTree>
    <p:extLst>
      <p:ext uri="{BB962C8B-B14F-4D97-AF65-F5344CB8AC3E}">
        <p14:creationId xmlns:p14="http://schemas.microsoft.com/office/powerpoint/2010/main" val="1581891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34</a:t>
            </a:fld>
            <a:endParaRPr lang="en-US"/>
          </a:p>
        </p:txBody>
      </p:sp>
    </p:spTree>
    <p:extLst>
      <p:ext uri="{BB962C8B-B14F-4D97-AF65-F5344CB8AC3E}">
        <p14:creationId xmlns:p14="http://schemas.microsoft.com/office/powerpoint/2010/main" val="1431183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3</a:t>
            </a:fld>
            <a:endParaRPr lang="en-US"/>
          </a:p>
        </p:txBody>
      </p:sp>
    </p:spTree>
    <p:extLst>
      <p:ext uri="{BB962C8B-B14F-4D97-AF65-F5344CB8AC3E}">
        <p14:creationId xmlns:p14="http://schemas.microsoft.com/office/powerpoint/2010/main" val="92109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 grew up in Basking Ridge NJ. About 30 miles from NYC. This area still</a:t>
            </a:r>
            <a:r>
              <a:rPr lang="en-US" baseline="0" dirty="0" smtClean="0"/>
              <a:t> had a lot of </a:t>
            </a:r>
            <a:r>
              <a:rPr lang="en-US" b="1" baseline="0" dirty="0" smtClean="0"/>
              <a:t>green</a:t>
            </a:r>
            <a:r>
              <a:rPr lang="en-US" baseline="0" dirty="0" smtClean="0"/>
              <a:t> spaces and growing up I spent a lot of time in the woods around our </a:t>
            </a:r>
            <a:r>
              <a:rPr lang="en-US" b="1" baseline="0" dirty="0" smtClean="0"/>
              <a:t>house turning over rocks </a:t>
            </a:r>
            <a:r>
              <a:rPr lang="en-US" baseline="0" dirty="0" smtClean="0"/>
              <a:t>to look for salamanders, catching snakes, and playing in streams. Growing up I had wanted to be a </a:t>
            </a:r>
            <a:r>
              <a:rPr lang="en-US" b="1" baseline="0" dirty="0" smtClean="0"/>
              <a:t>park ranger </a:t>
            </a:r>
            <a:r>
              <a:rPr lang="en-US" baseline="0" dirty="0" smtClean="0"/>
              <a:t>or a veterinarian.</a:t>
            </a:r>
          </a:p>
          <a:p>
            <a:endParaRPr lang="en-US" baseline="0" dirty="0" smtClean="0"/>
          </a:p>
          <a:p>
            <a:r>
              <a:rPr lang="en-US" baseline="0" dirty="0" smtClean="0"/>
              <a:t>My parents helped me find my </a:t>
            </a:r>
            <a:r>
              <a:rPr lang="en-US" b="1" baseline="0" dirty="0" smtClean="0"/>
              <a:t>first summer job </a:t>
            </a:r>
            <a:r>
              <a:rPr lang="en-US" baseline="0" dirty="0" smtClean="0"/>
              <a:t>with the youth conservation corps working at the Great Swamp National Wildlife refuge. </a:t>
            </a:r>
            <a:r>
              <a:rPr lang="en-US" dirty="0" smtClean="0"/>
              <a:t>Working in the great</a:t>
            </a:r>
            <a:r>
              <a:rPr lang="en-US" baseline="0" dirty="0" smtClean="0"/>
              <a:t> swamp was perfect summer job for me. Lots of time outside in a diverse natural environment. I was very interested in </a:t>
            </a:r>
            <a:r>
              <a:rPr lang="en-US" b="1" baseline="0" dirty="0" smtClean="0"/>
              <a:t>birds</a:t>
            </a:r>
            <a:r>
              <a:rPr lang="en-US" baseline="0" dirty="0" smtClean="0"/>
              <a:t> at that time and of course the swamp had a diversity of bird species. </a:t>
            </a:r>
          </a:p>
          <a:p>
            <a:endParaRPr lang="en-US" baseline="0" dirty="0" smtClean="0"/>
          </a:p>
          <a:p>
            <a:r>
              <a:rPr lang="en-US" baseline="0" dirty="0" smtClean="0"/>
              <a:t>We spent a lot of time repairing these </a:t>
            </a:r>
            <a:r>
              <a:rPr lang="en-US" b="1" baseline="0" dirty="0" smtClean="0"/>
              <a:t>boardwalks</a:t>
            </a:r>
            <a:r>
              <a:rPr lang="en-US" baseline="0" dirty="0" smtClean="0"/>
              <a:t>. Many of which ran over several feet of swamp water so we were often waist deep in the swamp water working on these repairs. </a:t>
            </a:r>
          </a:p>
          <a:p>
            <a:endParaRPr lang="en-US" baseline="0" dirty="0" smtClean="0"/>
          </a:p>
          <a:p>
            <a:r>
              <a:rPr lang="en-US" baseline="0" dirty="0" smtClean="0"/>
              <a:t>Just as an aside the great swamp was in a way </a:t>
            </a:r>
            <a:r>
              <a:rPr lang="en-US" b="1" baseline="0" dirty="0" smtClean="0"/>
              <a:t>Basking Ridge’s claim to fame as in 1938</a:t>
            </a:r>
            <a:r>
              <a:rPr lang="en-US" baseline="0" dirty="0" smtClean="0"/>
              <a:t> an alien space pod landed in the Great Swamp during </a:t>
            </a:r>
            <a:r>
              <a:rPr lang="en-US" baseline="0" dirty="0" err="1" smtClean="0"/>
              <a:t>Orsen</a:t>
            </a:r>
            <a:r>
              <a:rPr lang="en-US" baseline="0" dirty="0" smtClean="0"/>
              <a:t> Welles War of the Worlds radio broadcast.  That kind of put us on the map.  We never did find evidence of the pod that summer, but it was a pretty big swamp.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4</a:t>
            </a:fld>
            <a:endParaRPr lang="en-US"/>
          </a:p>
        </p:txBody>
      </p:sp>
    </p:spTree>
    <p:extLst>
      <p:ext uri="{BB962C8B-B14F-4D97-AF65-F5344CB8AC3E}">
        <p14:creationId xmlns:p14="http://schemas.microsoft.com/office/powerpoint/2010/main" val="375415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worked with Nancy Milburn</a:t>
            </a:r>
            <a:r>
              <a:rPr lang="en-US" baseline="0" dirty="0" smtClean="0"/>
              <a:t> at Tufts in the department during  on a summer research project. We studies aspects of feeding behavior in the brush footed butterfly </a:t>
            </a:r>
            <a:r>
              <a:rPr lang="en-US" dirty="0" smtClean="0"/>
              <a:t>Vanessa </a:t>
            </a:r>
            <a:r>
              <a:rPr lang="en-US" dirty="0" err="1" smtClean="0"/>
              <a:t>cardui</a:t>
            </a:r>
            <a:r>
              <a:rPr lang="en-US" dirty="0" smtClean="0"/>
              <a:t>. </a:t>
            </a:r>
          </a:p>
          <a:p>
            <a:r>
              <a:rPr lang="en-US" dirty="0" smtClean="0"/>
              <a:t>Chemosensory hairs on their tarsal</a:t>
            </a:r>
            <a:r>
              <a:rPr lang="en-US" baseline="0" dirty="0" smtClean="0"/>
              <a:t> segments</a:t>
            </a:r>
            <a:r>
              <a:rPr lang="en-US" dirty="0" smtClean="0"/>
              <a:t> (feet). They detect salts and sugars when they stand on these substances and this elicits the extension of the proboscis and feeding. We studied mostly behavioral</a:t>
            </a:r>
            <a:r>
              <a:rPr lang="en-US" baseline="0" dirty="0" smtClean="0"/>
              <a:t> responses although we did also do a bit of electrophysiology recording the neuronal activity of the chemosensory neurons. </a:t>
            </a:r>
            <a:r>
              <a:rPr lang="en-US" dirty="0" smtClean="0"/>
              <a:t> </a:t>
            </a:r>
          </a:p>
          <a:p>
            <a:r>
              <a:rPr lang="en-US" dirty="0" smtClean="0"/>
              <a:t>Brush footed butterflies – females strike the leaves of host</a:t>
            </a:r>
            <a:r>
              <a:rPr lang="en-US" baseline="0" dirty="0" smtClean="0"/>
              <a:t> plants to determine if it is the correct plant to lay the eggs.</a:t>
            </a:r>
          </a:p>
          <a:p>
            <a:endParaRPr lang="en-US" baseline="0" dirty="0" smtClean="0"/>
          </a:p>
          <a:p>
            <a:r>
              <a:rPr lang="en-US" baseline="0" dirty="0" smtClean="0"/>
              <a:t>Had a strong interest in </a:t>
            </a:r>
            <a:r>
              <a:rPr lang="en-US" b="1" i="0" baseline="0" dirty="0" smtClean="0"/>
              <a:t>neurobiology and animal behavior </a:t>
            </a:r>
            <a:r>
              <a:rPr lang="en-US" baseline="0" dirty="0" smtClean="0"/>
              <a:t>and upon graduation was accepted to the Interdepartmental Program in Neuroscience at UCLA.</a:t>
            </a:r>
          </a:p>
        </p:txBody>
      </p:sp>
      <p:sp>
        <p:nvSpPr>
          <p:cNvPr id="4" name="Slide Number Placeholder 3"/>
          <p:cNvSpPr>
            <a:spLocks noGrp="1"/>
          </p:cNvSpPr>
          <p:nvPr>
            <p:ph type="sldNum" sz="quarter" idx="10"/>
          </p:nvPr>
        </p:nvSpPr>
        <p:spPr/>
        <p:txBody>
          <a:bodyPr/>
          <a:lstStyle/>
          <a:p>
            <a:fld id="{B007E4FD-2DC2-4781-8ACC-761F00275288}" type="slidenum">
              <a:rPr lang="en-US" smtClean="0"/>
              <a:t>5</a:t>
            </a:fld>
            <a:endParaRPr lang="en-US"/>
          </a:p>
        </p:txBody>
      </p:sp>
    </p:spTree>
    <p:extLst>
      <p:ext uri="{BB962C8B-B14F-4D97-AF65-F5344CB8AC3E}">
        <p14:creationId xmlns:p14="http://schemas.microsoft.com/office/powerpoint/2010/main" val="2541985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UCLA – Interdepartmental</a:t>
            </a:r>
            <a:r>
              <a:rPr lang="en-US" baseline="0" dirty="0" smtClean="0"/>
              <a:t> Program in Neuroscience.</a:t>
            </a:r>
          </a:p>
          <a:p>
            <a:endParaRPr lang="en-US" baseline="0" dirty="0" smtClean="0"/>
          </a:p>
          <a:p>
            <a:r>
              <a:rPr lang="en-US" baseline="0" dirty="0" smtClean="0"/>
              <a:t>Interdepartmental program – very diverse and did rotations  - one rotation in animal behavior with </a:t>
            </a:r>
            <a:r>
              <a:rPr lang="en-US" baseline="0" dirty="0" err="1" smtClean="0"/>
              <a:t>vervet</a:t>
            </a:r>
            <a:r>
              <a:rPr lang="en-US" baseline="0" dirty="0" smtClean="0"/>
              <a:t> </a:t>
            </a:r>
            <a:r>
              <a:rPr lang="en-US" baseline="0" dirty="0" err="1" smtClean="0"/>
              <a:t>monkies</a:t>
            </a:r>
            <a:r>
              <a:rPr lang="en-US" baseline="0" dirty="0" smtClean="0"/>
              <a:t> on social behavior and </a:t>
            </a:r>
            <a:r>
              <a:rPr lang="en-US" baseline="0" dirty="0" err="1" smtClean="0"/>
              <a:t>neurohormonal</a:t>
            </a:r>
            <a:r>
              <a:rPr lang="en-US" baseline="0" dirty="0" smtClean="0"/>
              <a:t> regulation of behavior</a:t>
            </a:r>
          </a:p>
          <a:p>
            <a:endParaRPr lang="en-US" baseline="0" dirty="0" smtClean="0"/>
          </a:p>
          <a:p>
            <a:r>
              <a:rPr lang="en-US" baseline="0" dirty="0" smtClean="0"/>
              <a:t>But also developed a growing interest in molecular biology and molecular mechanisms</a:t>
            </a:r>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6</a:t>
            </a:fld>
            <a:endParaRPr lang="en-US"/>
          </a:p>
        </p:txBody>
      </p:sp>
    </p:spTree>
    <p:extLst>
      <p:ext uri="{BB962C8B-B14F-4D97-AF65-F5344CB8AC3E}">
        <p14:creationId xmlns:p14="http://schemas.microsoft.com/office/powerpoint/2010/main" val="27039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Steve had just cloned a gene called </a:t>
            </a:r>
            <a:r>
              <a:rPr lang="en-US" b="1" baseline="0" dirty="0" smtClean="0"/>
              <a:t>Single-minded</a:t>
            </a:r>
            <a:r>
              <a:rPr lang="en-US" baseline="0" dirty="0" smtClean="0"/>
              <a:t> that appeared to encode a transcription factor and we worked to determine where it was expressed and the sets of genes that it regulated during development and cell fate specification in the embryonic CNS. – Fortunate to work with John </a:t>
            </a:r>
            <a:r>
              <a:rPr lang="en-US" baseline="0" dirty="0" err="1" smtClean="0"/>
              <a:t>Nambu</a:t>
            </a:r>
            <a:r>
              <a:rPr lang="en-US" baseline="0" dirty="0" smtClean="0"/>
              <a:t> a postdoc in the lab and have our work published in the Journal Cell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finishing my PhD. I started looking into postdoctoral positions in industry, but I also looked into alternative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 looked into the possibility of trying to work with venture capitalists, industry postdocs, academic postdocs and science and technology policy.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Made a somewhat unusual career move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Wanted to live in another country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Wanted to explore the possibility of a career in science and technology transfer or international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join a volunteer program called volunteers in Asia. VIA provided an opportunity for me to live and work in INDONESIA for over two years. </a:t>
            </a:r>
          </a:p>
          <a:p>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7</a:t>
            </a:fld>
            <a:endParaRPr lang="en-US"/>
          </a:p>
        </p:txBody>
      </p:sp>
    </p:spTree>
    <p:extLst>
      <p:ext uri="{BB962C8B-B14F-4D97-AF65-F5344CB8AC3E}">
        <p14:creationId xmlns:p14="http://schemas.microsoft.com/office/powerpoint/2010/main" val="714729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Made a somewhat unusual career choice and decided not to accept a postdoctoral position at a the biotech company AMGEN but instead to join a volunteer program called volunteers in Asia. VIA provided an opportunity for me to live and work in INDONESIA for over two years. </a:t>
            </a:r>
          </a:p>
          <a:p>
            <a:endParaRPr lang="en-US" baseline="0" dirty="0" smtClean="0"/>
          </a:p>
          <a:p>
            <a:r>
              <a:rPr lang="en-US" baseline="0" dirty="0" smtClean="0"/>
              <a:t>Live in another country</a:t>
            </a:r>
          </a:p>
          <a:p>
            <a:r>
              <a:rPr lang="en-US" baseline="0" dirty="0" smtClean="0"/>
              <a:t>Explore the role of science in international development</a:t>
            </a:r>
          </a:p>
          <a:p>
            <a:endParaRPr lang="en-US" baseline="0" dirty="0" smtClean="0"/>
          </a:p>
          <a:p>
            <a:endParaRPr lang="en-US" baseline="0" dirty="0" smtClean="0"/>
          </a:p>
          <a:p>
            <a:r>
              <a:rPr lang="en-US" baseline="0" dirty="0" smtClean="0"/>
              <a:t>While in Indonesia I worked with two different groups:</a:t>
            </a:r>
          </a:p>
          <a:p>
            <a:r>
              <a:rPr lang="en-US" baseline="0" dirty="0" smtClean="0"/>
              <a:t> I worked mainly with an INDONESIAN conservation biology NGO. </a:t>
            </a:r>
          </a:p>
          <a:p>
            <a:endParaRPr lang="en-US" baseline="0" dirty="0" smtClean="0"/>
          </a:p>
          <a:p>
            <a:endParaRPr lang="en-US" baseline="0" dirty="0" smtClean="0"/>
          </a:p>
          <a:p>
            <a:r>
              <a:rPr lang="en-US" baseline="0" dirty="0" smtClean="0"/>
              <a:t> I worked with the Indonesian Institute of Sciences in a research lab working with the Research group of </a:t>
            </a:r>
            <a:r>
              <a:rPr lang="en-US" baseline="0" dirty="0" err="1" smtClean="0"/>
              <a:t>Ibu</a:t>
            </a:r>
            <a:r>
              <a:rPr lang="en-US" baseline="0" dirty="0" smtClean="0"/>
              <a:t> Inez </a:t>
            </a:r>
            <a:r>
              <a:rPr lang="en-US" baseline="0" dirty="0" err="1" smtClean="0"/>
              <a:t>Selamat</a:t>
            </a:r>
            <a:r>
              <a:rPr lang="en-US" baseline="0" dirty="0" smtClean="0"/>
              <a:t> who was working on Indonesian rice varieties.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07E4FD-2DC2-4781-8ACC-761F00275288}" type="slidenum">
              <a:rPr lang="en-US" smtClean="0"/>
              <a:t>8</a:t>
            </a:fld>
            <a:endParaRPr lang="en-US"/>
          </a:p>
        </p:txBody>
      </p:sp>
    </p:spTree>
    <p:extLst>
      <p:ext uri="{BB962C8B-B14F-4D97-AF65-F5344CB8AC3E}">
        <p14:creationId xmlns:p14="http://schemas.microsoft.com/office/powerpoint/2010/main" val="2659874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 part</a:t>
            </a:r>
            <a:r>
              <a:rPr lang="en-US" baseline="0" dirty="0" smtClean="0"/>
              <a:t> was I worked with Indonesians in Indonesian organizations.  And I lived with an Indonesian family. Really experience the culture.</a:t>
            </a:r>
          </a:p>
          <a:p>
            <a:endParaRPr lang="en-US" baseline="0" dirty="0" smtClean="0"/>
          </a:p>
          <a:p>
            <a:r>
              <a:rPr lang="en-US" baseline="0" dirty="0" smtClean="0"/>
              <a:t>I have been fortunate to have a </a:t>
            </a:r>
            <a:r>
              <a:rPr lang="en-US" b="1" baseline="0" dirty="0" smtClean="0"/>
              <a:t>diversity of scientific experiences and life experiences </a:t>
            </a:r>
            <a:r>
              <a:rPr lang="en-US" baseline="0" dirty="0" smtClean="0"/>
              <a:t>this has profoundly influenced my personality and my view of life. I mention this all because I do believe that </a:t>
            </a:r>
            <a:r>
              <a:rPr lang="en-US" b="1" baseline="0" dirty="0" smtClean="0"/>
              <a:t>these personality traits </a:t>
            </a:r>
            <a:r>
              <a:rPr lang="en-US" baseline="0" dirty="0" smtClean="0"/>
              <a:t>and this diversity of interests is something that will </a:t>
            </a:r>
            <a:r>
              <a:rPr lang="en-US" b="1" baseline="0" dirty="0" smtClean="0"/>
              <a:t>help me to succeed </a:t>
            </a:r>
            <a:r>
              <a:rPr lang="en-US" baseline="0" dirty="0" smtClean="0"/>
              <a:t>as the Head of the department.</a:t>
            </a:r>
          </a:p>
          <a:p>
            <a:endParaRPr lang="en-US" dirty="0" smtClean="0"/>
          </a:p>
          <a:p>
            <a:r>
              <a:rPr lang="en-US" baseline="0" dirty="0" smtClean="0"/>
              <a:t>I </a:t>
            </a:r>
            <a:r>
              <a:rPr lang="en-US" b="1" baseline="0" dirty="0" smtClean="0"/>
              <a:t>value a diversity of experiences </a:t>
            </a:r>
            <a:r>
              <a:rPr lang="en-US" baseline="0" dirty="0" smtClean="0"/>
              <a:t>and willing to </a:t>
            </a:r>
            <a:r>
              <a:rPr lang="en-US" b="1" baseline="0" dirty="0" smtClean="0"/>
              <a:t>explore non-conventional options</a:t>
            </a:r>
            <a:r>
              <a:rPr lang="en-US" baseline="0" dirty="0" smtClean="0"/>
              <a:t>.</a:t>
            </a:r>
          </a:p>
          <a:p>
            <a:r>
              <a:rPr lang="en-US" baseline="0" dirty="0" smtClean="0"/>
              <a:t>Have </a:t>
            </a:r>
            <a:r>
              <a:rPr lang="en-US" b="1" baseline="0" dirty="0" smtClean="0"/>
              <a:t>first hand knowledge of other cultures </a:t>
            </a:r>
            <a:r>
              <a:rPr lang="en-US" baseline="0" dirty="0" smtClean="0"/>
              <a:t>– makes me a more </a:t>
            </a:r>
            <a:r>
              <a:rPr lang="en-US" b="1" baseline="0" dirty="0" smtClean="0"/>
              <a:t>open-minded person </a:t>
            </a:r>
            <a:r>
              <a:rPr lang="en-US" baseline="0" dirty="0" smtClean="0"/>
              <a:t>and a better head.</a:t>
            </a:r>
            <a:endParaRPr lang="en-US" dirty="0" smtClean="0"/>
          </a:p>
          <a:p>
            <a:endParaRPr lang="en-US" dirty="0" smtClean="0"/>
          </a:p>
          <a:p>
            <a:r>
              <a:rPr lang="en-US" dirty="0" smtClean="0"/>
              <a:t>Indonesian Institute of sciences Center for Biotechnology – Worked with Inez </a:t>
            </a:r>
            <a:r>
              <a:rPr lang="en-US" dirty="0" err="1" smtClean="0"/>
              <a:t>Slamet-Loedin</a:t>
            </a:r>
            <a:r>
              <a:rPr lang="en-US" dirty="0" smtClean="0"/>
              <a:t> – molecular </a:t>
            </a:r>
            <a:r>
              <a:rPr lang="en-US" dirty="0" err="1" smtClean="0"/>
              <a:t>subcloning</a:t>
            </a:r>
            <a:r>
              <a:rPr lang="en-US" dirty="0" smtClean="0"/>
              <a:t> efforts to support her rice transformation experiments.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 The foundation for Biological Sciences - Indonesian Conservation Biology NGO</a:t>
            </a:r>
            <a:r>
              <a:rPr lang="en-US" baseline="0" dirty="0" smtClean="0"/>
              <a:t>  -  English research person - </a:t>
            </a:r>
            <a:r>
              <a:rPr lang="en-US" dirty="0" smtClean="0"/>
              <a:t>Writing grants, managing the editing and production of an Indonesian scientific</a:t>
            </a:r>
            <a:r>
              <a:rPr lang="en-US" baseline="0" dirty="0" smtClean="0"/>
              <a:t> </a:t>
            </a:r>
            <a:r>
              <a:rPr lang="en-US" dirty="0" smtClean="0"/>
              <a:t>journal</a:t>
            </a:r>
            <a:r>
              <a:rPr lang="en-US" baseline="0" dirty="0" smtClean="0"/>
              <a:t> called tropical biodiversity</a:t>
            </a:r>
            <a:r>
              <a:rPr lang="en-US" dirty="0" smtClean="0"/>
              <a:t>.</a:t>
            </a:r>
            <a:r>
              <a:rPr lang="en-US" baseline="0" dirty="0" smtClean="0"/>
              <a:t> Also worked  at the research station in central Sulawesi. We worked to petition the government to designate this area as a national park</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007E4FD-2DC2-4781-8ACC-761F00275288}" type="slidenum">
              <a:rPr lang="en-US" smtClean="0"/>
              <a:t>9</a:t>
            </a:fld>
            <a:endParaRPr lang="en-US"/>
          </a:p>
        </p:txBody>
      </p:sp>
    </p:spTree>
    <p:extLst>
      <p:ext uri="{BB962C8B-B14F-4D97-AF65-F5344CB8AC3E}">
        <p14:creationId xmlns:p14="http://schemas.microsoft.com/office/powerpoint/2010/main" val="2893371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671A37-38E7-4C9D-B0C3-5701AFC98B11}"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AB387-3B93-4EAD-88D4-181A368DAA5A}" type="slidenum">
              <a:rPr lang="en-US" smtClean="0"/>
              <a:t>‹#›</a:t>
            </a:fld>
            <a:endParaRPr lang="en-US"/>
          </a:p>
        </p:txBody>
      </p:sp>
    </p:spTree>
    <p:extLst>
      <p:ext uri="{BB962C8B-B14F-4D97-AF65-F5344CB8AC3E}">
        <p14:creationId xmlns:p14="http://schemas.microsoft.com/office/powerpoint/2010/main" val="3954983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71A37-38E7-4C9D-B0C3-5701AFC98B11}"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AB387-3B93-4EAD-88D4-181A368DAA5A}" type="slidenum">
              <a:rPr lang="en-US" smtClean="0"/>
              <a:t>‹#›</a:t>
            </a:fld>
            <a:endParaRPr lang="en-US"/>
          </a:p>
        </p:txBody>
      </p:sp>
    </p:spTree>
    <p:extLst>
      <p:ext uri="{BB962C8B-B14F-4D97-AF65-F5344CB8AC3E}">
        <p14:creationId xmlns:p14="http://schemas.microsoft.com/office/powerpoint/2010/main" val="386592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71A37-38E7-4C9D-B0C3-5701AFC98B11}"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AB387-3B93-4EAD-88D4-181A368DAA5A}" type="slidenum">
              <a:rPr lang="en-US" smtClean="0"/>
              <a:t>‹#›</a:t>
            </a:fld>
            <a:endParaRPr lang="en-US"/>
          </a:p>
        </p:txBody>
      </p:sp>
    </p:spTree>
    <p:extLst>
      <p:ext uri="{BB962C8B-B14F-4D97-AF65-F5344CB8AC3E}">
        <p14:creationId xmlns:p14="http://schemas.microsoft.com/office/powerpoint/2010/main" val="212870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71A37-38E7-4C9D-B0C3-5701AFC98B11}"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AB387-3B93-4EAD-88D4-181A368DAA5A}" type="slidenum">
              <a:rPr lang="en-US" smtClean="0"/>
              <a:t>‹#›</a:t>
            </a:fld>
            <a:endParaRPr lang="en-US"/>
          </a:p>
        </p:txBody>
      </p:sp>
    </p:spTree>
    <p:extLst>
      <p:ext uri="{BB962C8B-B14F-4D97-AF65-F5344CB8AC3E}">
        <p14:creationId xmlns:p14="http://schemas.microsoft.com/office/powerpoint/2010/main" val="191475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671A37-38E7-4C9D-B0C3-5701AFC98B11}"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AB387-3B93-4EAD-88D4-181A368DAA5A}" type="slidenum">
              <a:rPr lang="en-US" smtClean="0"/>
              <a:t>‹#›</a:t>
            </a:fld>
            <a:endParaRPr lang="en-US"/>
          </a:p>
        </p:txBody>
      </p:sp>
    </p:spTree>
    <p:extLst>
      <p:ext uri="{BB962C8B-B14F-4D97-AF65-F5344CB8AC3E}">
        <p14:creationId xmlns:p14="http://schemas.microsoft.com/office/powerpoint/2010/main" val="181373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671A37-38E7-4C9D-B0C3-5701AFC98B11}"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AB387-3B93-4EAD-88D4-181A368DAA5A}" type="slidenum">
              <a:rPr lang="en-US" smtClean="0"/>
              <a:t>‹#›</a:t>
            </a:fld>
            <a:endParaRPr lang="en-US"/>
          </a:p>
        </p:txBody>
      </p:sp>
    </p:spTree>
    <p:extLst>
      <p:ext uri="{BB962C8B-B14F-4D97-AF65-F5344CB8AC3E}">
        <p14:creationId xmlns:p14="http://schemas.microsoft.com/office/powerpoint/2010/main" val="331476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671A37-38E7-4C9D-B0C3-5701AFC98B11}" type="datetimeFigureOut">
              <a:rPr lang="en-US" smtClean="0"/>
              <a:t>5/23/2018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BAB387-3B93-4EAD-88D4-181A368DAA5A}" type="slidenum">
              <a:rPr lang="en-US" smtClean="0"/>
              <a:t>‹#›</a:t>
            </a:fld>
            <a:endParaRPr lang="en-US"/>
          </a:p>
        </p:txBody>
      </p:sp>
    </p:spTree>
    <p:extLst>
      <p:ext uri="{BB962C8B-B14F-4D97-AF65-F5344CB8AC3E}">
        <p14:creationId xmlns:p14="http://schemas.microsoft.com/office/powerpoint/2010/main" val="3258947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671A37-38E7-4C9D-B0C3-5701AFC98B11}" type="datetimeFigureOut">
              <a:rPr lang="en-US" smtClean="0"/>
              <a:t>5/23/2018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BAB387-3B93-4EAD-88D4-181A368DAA5A}" type="slidenum">
              <a:rPr lang="en-US" smtClean="0"/>
              <a:t>‹#›</a:t>
            </a:fld>
            <a:endParaRPr lang="en-US"/>
          </a:p>
        </p:txBody>
      </p:sp>
    </p:spTree>
    <p:extLst>
      <p:ext uri="{BB962C8B-B14F-4D97-AF65-F5344CB8AC3E}">
        <p14:creationId xmlns:p14="http://schemas.microsoft.com/office/powerpoint/2010/main" val="330412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71A37-38E7-4C9D-B0C3-5701AFC98B11}" type="datetimeFigureOut">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BAB387-3B93-4EAD-88D4-181A368DAA5A}" type="slidenum">
              <a:rPr lang="en-US" smtClean="0"/>
              <a:t>‹#›</a:t>
            </a:fld>
            <a:endParaRPr lang="en-US"/>
          </a:p>
        </p:txBody>
      </p:sp>
    </p:spTree>
    <p:extLst>
      <p:ext uri="{BB962C8B-B14F-4D97-AF65-F5344CB8AC3E}">
        <p14:creationId xmlns:p14="http://schemas.microsoft.com/office/powerpoint/2010/main" val="2724160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671A37-38E7-4C9D-B0C3-5701AFC98B11}"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AB387-3B93-4EAD-88D4-181A368DAA5A}" type="slidenum">
              <a:rPr lang="en-US" smtClean="0"/>
              <a:t>‹#›</a:t>
            </a:fld>
            <a:endParaRPr lang="en-US"/>
          </a:p>
        </p:txBody>
      </p:sp>
    </p:spTree>
    <p:extLst>
      <p:ext uri="{BB962C8B-B14F-4D97-AF65-F5344CB8AC3E}">
        <p14:creationId xmlns:p14="http://schemas.microsoft.com/office/powerpoint/2010/main" val="599494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671A37-38E7-4C9D-B0C3-5701AFC98B11}"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AB387-3B93-4EAD-88D4-181A368DAA5A}" type="slidenum">
              <a:rPr lang="en-US" smtClean="0"/>
              <a:t>‹#›</a:t>
            </a:fld>
            <a:endParaRPr lang="en-US"/>
          </a:p>
        </p:txBody>
      </p:sp>
    </p:spTree>
    <p:extLst>
      <p:ext uri="{BB962C8B-B14F-4D97-AF65-F5344CB8AC3E}">
        <p14:creationId xmlns:p14="http://schemas.microsoft.com/office/powerpoint/2010/main" val="1759602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71A37-38E7-4C9D-B0C3-5701AFC98B11}" type="datetimeFigureOut">
              <a:rPr lang="en-US" smtClean="0"/>
              <a:t>5/23/2018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AB387-3B93-4EAD-88D4-181A368DAA5A}" type="slidenum">
              <a:rPr lang="en-US" smtClean="0"/>
              <a:t>‹#›</a:t>
            </a:fld>
            <a:endParaRPr lang="en-US"/>
          </a:p>
        </p:txBody>
      </p:sp>
    </p:spTree>
    <p:extLst>
      <p:ext uri="{BB962C8B-B14F-4D97-AF65-F5344CB8AC3E}">
        <p14:creationId xmlns:p14="http://schemas.microsoft.com/office/powerpoint/2010/main" val="3802972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tif"/><Relationship Id="rId9" Type="http://schemas.openxmlformats.org/officeDocument/2006/relationships/image" Target="../media/image40.jpeg"/></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2089" y="884904"/>
            <a:ext cx="11316927" cy="129062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Leadership and Departmental Vision:</a:t>
            </a:r>
          </a:p>
          <a:p>
            <a:pPr algn="ctr"/>
            <a:r>
              <a:rPr lang="en-US" dirty="0" smtClean="0"/>
              <a:t>Past, Present, and Future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371" y="3641006"/>
            <a:ext cx="3686629" cy="3214972"/>
          </a:xfrm>
          <a:prstGeom prst="rect">
            <a:avLst/>
          </a:prstGeom>
        </p:spPr>
      </p:pic>
      <p:grpSp>
        <p:nvGrpSpPr>
          <p:cNvPr id="6" name="Group 5"/>
          <p:cNvGrpSpPr/>
          <p:nvPr/>
        </p:nvGrpSpPr>
        <p:grpSpPr>
          <a:xfrm>
            <a:off x="2055280" y="4493071"/>
            <a:ext cx="6841976" cy="1521073"/>
            <a:chOff x="4897114" y="4150016"/>
            <a:chExt cx="6841976" cy="1521073"/>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7114" y="4926841"/>
              <a:ext cx="4728168" cy="744248"/>
            </a:xfrm>
            <a:prstGeom prst="rect">
              <a:avLst/>
            </a:prstGeom>
          </p:spPr>
        </p:pic>
        <p:sp>
          <p:nvSpPr>
            <p:cNvPr id="4" name="TextBox 3"/>
            <p:cNvSpPr txBox="1"/>
            <p:nvPr/>
          </p:nvSpPr>
          <p:spPr>
            <a:xfrm>
              <a:off x="5024387" y="4150016"/>
              <a:ext cx="6714703" cy="954107"/>
            </a:xfrm>
            <a:prstGeom prst="rect">
              <a:avLst/>
            </a:prstGeom>
            <a:solidFill>
              <a:schemeClr val="bg1"/>
            </a:solidFill>
          </p:spPr>
          <p:txBody>
            <a:bodyPr wrap="square" rtlCol="0">
              <a:spAutoFit/>
            </a:bodyPr>
            <a:lstStyle/>
            <a:p>
              <a:r>
                <a:rPr lang="en-US" sz="2800" dirty="0" smtClean="0"/>
                <a:t>Bob Franks</a:t>
              </a:r>
            </a:p>
            <a:p>
              <a:r>
                <a:rPr lang="en-US" sz="2800" dirty="0" smtClean="0"/>
                <a:t>Department of Plant and Microbial Biology</a:t>
              </a:r>
            </a:p>
          </p:txBody>
        </p:sp>
      </p:grpSp>
    </p:spTree>
    <p:extLst>
      <p:ext uri="{BB962C8B-B14F-4D97-AF65-F5344CB8AC3E}">
        <p14:creationId xmlns:p14="http://schemas.microsoft.com/office/powerpoint/2010/main" val="2494254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150" y="0"/>
            <a:ext cx="12871295" cy="6858000"/>
          </a:xfrm>
          <a:prstGeom prst="rect">
            <a:avLst/>
          </a:prstGeom>
        </p:spPr>
      </p:pic>
      <p:cxnSp>
        <p:nvCxnSpPr>
          <p:cNvPr id="4" name="Straight Connector 3"/>
          <p:cNvCxnSpPr/>
          <p:nvPr/>
        </p:nvCxnSpPr>
        <p:spPr>
          <a:xfrm flipH="1" flipV="1">
            <a:off x="8180892" y="1537855"/>
            <a:ext cx="1631851" cy="14082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79295" y="12700"/>
            <a:ext cx="12871294" cy="584775"/>
          </a:xfrm>
          <a:prstGeom prst="rect">
            <a:avLst/>
          </a:prstGeom>
          <a:solidFill>
            <a:srgbClr val="B7E2FE">
              <a:alpha val="87000"/>
            </a:srgbClr>
          </a:solidFill>
        </p:spPr>
        <p:txBody>
          <a:bodyPr wrap="square" rtlCol="0">
            <a:spAutoFit/>
          </a:bodyPr>
          <a:lstStyle/>
          <a:p>
            <a:pPr algn="ctr"/>
            <a:r>
              <a:rPr lang="en-US" sz="3200" b="1" dirty="0" smtClean="0">
                <a:latin typeface="+mj-lt"/>
              </a:rPr>
              <a:t>Conservation Biology and International Agricultural Biotechnology</a:t>
            </a:r>
            <a:endParaRPr lang="en-US" sz="3200" b="1" dirty="0">
              <a:latin typeface="+mj-lt"/>
            </a:endParaRPr>
          </a:p>
        </p:txBody>
      </p:sp>
      <p:cxnSp>
        <p:nvCxnSpPr>
          <p:cNvPr id="5" name="Straight Connector 4"/>
          <p:cNvCxnSpPr/>
          <p:nvPr/>
        </p:nvCxnSpPr>
        <p:spPr>
          <a:xfrm flipH="1" flipV="1">
            <a:off x="1274618" y="4271249"/>
            <a:ext cx="27709" cy="7163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603947" y="850842"/>
            <a:ext cx="2576945" cy="1449531"/>
          </a:xfrm>
          <a:prstGeom prst="rect">
            <a:avLst/>
          </a:prstGeom>
        </p:spPr>
      </p:pic>
      <p:sp>
        <p:nvSpPr>
          <p:cNvPr id="13" name="TextBox 12"/>
          <p:cNvSpPr txBox="1"/>
          <p:nvPr/>
        </p:nvSpPr>
        <p:spPr>
          <a:xfrm>
            <a:off x="5590092" y="2315032"/>
            <a:ext cx="2576945" cy="923330"/>
          </a:xfrm>
          <a:prstGeom prst="rect">
            <a:avLst/>
          </a:prstGeom>
          <a:solidFill>
            <a:srgbClr val="AADAFF">
              <a:alpha val="92000"/>
            </a:srgbClr>
          </a:solidFill>
        </p:spPr>
        <p:txBody>
          <a:bodyPr wrap="square" rtlCol="0">
            <a:spAutoFit/>
          </a:bodyPr>
          <a:lstStyle/>
          <a:p>
            <a:pPr algn="ctr"/>
            <a:r>
              <a:rPr lang="en-US" dirty="0" smtClean="0"/>
              <a:t>Indonesian Foundation for the Advancement of Biological Sciences </a:t>
            </a:r>
            <a:endParaRPr lang="en-US" dirty="0"/>
          </a:p>
        </p:txBody>
      </p:sp>
      <p:sp>
        <p:nvSpPr>
          <p:cNvPr id="16" name="Rectangle 15"/>
          <p:cNvSpPr/>
          <p:nvPr/>
        </p:nvSpPr>
        <p:spPr>
          <a:xfrm>
            <a:off x="1873611" y="2826327"/>
            <a:ext cx="731044" cy="623455"/>
          </a:xfrm>
          <a:prstGeom prst="rect">
            <a:avLst/>
          </a:prstGeom>
          <a:solidFill>
            <a:srgbClr val="AA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102" y="1984892"/>
            <a:ext cx="2879985" cy="4215251"/>
          </a:xfrm>
          <a:prstGeom prst="rect">
            <a:avLst/>
          </a:prstGeom>
        </p:spPr>
      </p:pic>
      <p:sp>
        <p:nvSpPr>
          <p:cNvPr id="12" name="TextBox 11"/>
          <p:cNvSpPr txBox="1"/>
          <p:nvPr/>
        </p:nvSpPr>
        <p:spPr>
          <a:xfrm>
            <a:off x="606974" y="5709427"/>
            <a:ext cx="2428407" cy="646331"/>
          </a:xfrm>
          <a:prstGeom prst="rect">
            <a:avLst/>
          </a:prstGeom>
          <a:noFill/>
        </p:spPr>
        <p:txBody>
          <a:bodyPr wrap="square" rtlCol="0">
            <a:spAutoFit/>
          </a:bodyPr>
          <a:lstStyle/>
          <a:p>
            <a:r>
              <a:rPr lang="en-US" b="1" dirty="0" smtClean="0">
                <a:solidFill>
                  <a:schemeClr val="bg1"/>
                </a:solidFill>
              </a:rPr>
              <a:t>Alfred Russel Wallace</a:t>
            </a:r>
          </a:p>
          <a:p>
            <a:endParaRPr lang="en-US" dirty="0"/>
          </a:p>
        </p:txBody>
      </p:sp>
    </p:spTree>
    <p:extLst>
      <p:ext uri="{BB962C8B-B14F-4D97-AF65-F5344CB8AC3E}">
        <p14:creationId xmlns:p14="http://schemas.microsoft.com/office/powerpoint/2010/main" val="2742402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310" y="2691930"/>
            <a:ext cx="3196574" cy="3196574"/>
          </a:xfrm>
          <a:prstGeom prst="rect">
            <a:avLst/>
          </a:prstGeom>
        </p:spPr>
      </p:pic>
      <p:sp>
        <p:nvSpPr>
          <p:cNvPr id="3" name="TextBox 2"/>
          <p:cNvSpPr txBox="1"/>
          <p:nvPr/>
        </p:nvSpPr>
        <p:spPr>
          <a:xfrm>
            <a:off x="6939859" y="5888504"/>
            <a:ext cx="2323475" cy="1938992"/>
          </a:xfrm>
          <a:prstGeom prst="rect">
            <a:avLst/>
          </a:prstGeom>
          <a:noFill/>
        </p:spPr>
        <p:txBody>
          <a:bodyPr wrap="square" rtlCol="0">
            <a:spAutoFit/>
          </a:bodyPr>
          <a:lstStyle/>
          <a:p>
            <a:r>
              <a:rPr lang="en-US" sz="2400" b="1" dirty="0" err="1" smtClean="0"/>
              <a:t>Zhongchi</a:t>
            </a:r>
            <a:r>
              <a:rPr lang="en-US" sz="2400" b="1" dirty="0" smtClean="0"/>
              <a:t> Liu</a:t>
            </a:r>
          </a:p>
          <a:p>
            <a:endParaRPr lang="en-US" sz="2400" b="1" dirty="0"/>
          </a:p>
          <a:p>
            <a:endParaRPr lang="en-US" dirty="0" smtClean="0"/>
          </a:p>
          <a:p>
            <a:endParaRPr lang="en-US" dirty="0"/>
          </a:p>
          <a:p>
            <a:endParaRPr lang="en-US" dirty="0" smtClean="0"/>
          </a:p>
          <a:p>
            <a:endParaRPr lang="en-US" dirty="0"/>
          </a:p>
        </p:txBody>
      </p:sp>
      <p:sp>
        <p:nvSpPr>
          <p:cNvPr id="10" name="TextBox 9"/>
          <p:cNvSpPr txBox="1"/>
          <p:nvPr/>
        </p:nvSpPr>
        <p:spPr>
          <a:xfrm>
            <a:off x="0" y="157982"/>
            <a:ext cx="12192000" cy="646331"/>
          </a:xfrm>
          <a:prstGeom prst="rect">
            <a:avLst/>
          </a:prstGeom>
          <a:noFill/>
        </p:spPr>
        <p:txBody>
          <a:bodyPr wrap="square" rtlCol="0">
            <a:spAutoFit/>
          </a:bodyPr>
          <a:lstStyle/>
          <a:p>
            <a:pPr algn="ctr"/>
            <a:r>
              <a:rPr lang="en-US" sz="3600" dirty="0" smtClean="0">
                <a:latin typeface="+mj-lt"/>
              </a:rPr>
              <a:t>GOING GREEN: Plant Molecular Genetics and Development</a:t>
            </a:r>
            <a:endParaRPr lang="en-US" sz="3600" dirty="0">
              <a:latin typeface="+mj-lt"/>
            </a:endParaRPr>
          </a:p>
        </p:txBody>
      </p:sp>
      <p:sp>
        <p:nvSpPr>
          <p:cNvPr id="4" name="TextBox 3"/>
          <p:cNvSpPr txBox="1"/>
          <p:nvPr/>
        </p:nvSpPr>
        <p:spPr>
          <a:xfrm>
            <a:off x="3629284" y="1109855"/>
            <a:ext cx="5816600" cy="830997"/>
          </a:xfrm>
          <a:prstGeom prst="rect">
            <a:avLst/>
          </a:prstGeom>
          <a:noFill/>
        </p:spPr>
        <p:txBody>
          <a:bodyPr wrap="square" rtlCol="0">
            <a:spAutoFit/>
          </a:bodyPr>
          <a:lstStyle/>
          <a:p>
            <a:r>
              <a:rPr lang="en-US" sz="2400" dirty="0" smtClean="0"/>
              <a:t>University of Maryland College Park, </a:t>
            </a:r>
          </a:p>
          <a:p>
            <a:r>
              <a:rPr lang="en-US" sz="2400" dirty="0" smtClean="0"/>
              <a:t>NIH NRSA </a:t>
            </a:r>
            <a:r>
              <a:rPr lang="en-US" sz="2400" dirty="0"/>
              <a:t>Postdoctoral Fellowship</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818879"/>
            <a:ext cx="3361003" cy="5798301"/>
          </a:xfrm>
          <a:prstGeom prst="rect">
            <a:avLst/>
          </a:prstGeom>
        </p:spPr>
      </p:pic>
      <p:sp>
        <p:nvSpPr>
          <p:cNvPr id="6" name="TextBox 5"/>
          <p:cNvSpPr txBox="1"/>
          <p:nvPr/>
        </p:nvSpPr>
        <p:spPr>
          <a:xfrm>
            <a:off x="36306" y="6617181"/>
            <a:ext cx="4192793" cy="276999"/>
          </a:xfrm>
          <a:prstGeom prst="rect">
            <a:avLst/>
          </a:prstGeom>
          <a:noFill/>
        </p:spPr>
        <p:txBody>
          <a:bodyPr wrap="square" rtlCol="0">
            <a:spAutoFit/>
          </a:bodyPr>
          <a:lstStyle/>
          <a:p>
            <a:r>
              <a:rPr lang="en-US" sz="1200" dirty="0"/>
              <a:t>https://www.pinterest.com/pin/403916660313399867</a:t>
            </a:r>
          </a:p>
        </p:txBody>
      </p:sp>
    </p:spTree>
    <p:extLst>
      <p:ext uri="{BB962C8B-B14F-4D97-AF65-F5344CB8AC3E}">
        <p14:creationId xmlns:p14="http://schemas.microsoft.com/office/powerpoint/2010/main" val="3275891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310" y="2691930"/>
            <a:ext cx="3196574" cy="3196574"/>
          </a:xfrm>
          <a:prstGeom prst="rect">
            <a:avLst/>
          </a:prstGeom>
        </p:spPr>
      </p:pic>
      <p:sp>
        <p:nvSpPr>
          <p:cNvPr id="3" name="TextBox 2"/>
          <p:cNvSpPr txBox="1"/>
          <p:nvPr/>
        </p:nvSpPr>
        <p:spPr>
          <a:xfrm>
            <a:off x="6939859" y="5888504"/>
            <a:ext cx="2323475" cy="1938992"/>
          </a:xfrm>
          <a:prstGeom prst="rect">
            <a:avLst/>
          </a:prstGeom>
          <a:noFill/>
        </p:spPr>
        <p:txBody>
          <a:bodyPr wrap="square" rtlCol="0">
            <a:spAutoFit/>
          </a:bodyPr>
          <a:lstStyle/>
          <a:p>
            <a:r>
              <a:rPr lang="en-US" sz="2400" b="1" dirty="0" err="1" smtClean="0"/>
              <a:t>Zhongchi</a:t>
            </a:r>
            <a:r>
              <a:rPr lang="en-US" sz="2400" b="1" dirty="0" smtClean="0"/>
              <a:t> Liu</a:t>
            </a:r>
          </a:p>
          <a:p>
            <a:endParaRPr lang="en-US" sz="2400" b="1" dirty="0"/>
          </a:p>
          <a:p>
            <a:endParaRPr lang="en-US" dirty="0" smtClean="0"/>
          </a:p>
          <a:p>
            <a:endParaRPr lang="en-US" dirty="0"/>
          </a:p>
          <a:p>
            <a:endParaRPr lang="en-US" dirty="0" smtClean="0"/>
          </a:p>
          <a:p>
            <a:endParaRPr lang="en-US" dirty="0"/>
          </a:p>
        </p:txBody>
      </p:sp>
      <p:sp>
        <p:nvSpPr>
          <p:cNvPr id="10" name="TextBox 9"/>
          <p:cNvSpPr txBox="1"/>
          <p:nvPr/>
        </p:nvSpPr>
        <p:spPr>
          <a:xfrm>
            <a:off x="0" y="157982"/>
            <a:ext cx="12192000" cy="646331"/>
          </a:xfrm>
          <a:prstGeom prst="rect">
            <a:avLst/>
          </a:prstGeom>
          <a:noFill/>
        </p:spPr>
        <p:txBody>
          <a:bodyPr wrap="square" rtlCol="0">
            <a:spAutoFit/>
          </a:bodyPr>
          <a:lstStyle/>
          <a:p>
            <a:pPr algn="ctr"/>
            <a:r>
              <a:rPr lang="en-US" sz="3600" dirty="0" smtClean="0">
                <a:latin typeface="+mj-lt"/>
              </a:rPr>
              <a:t>GOING GREEN: Plant Molecular Genetics and Development</a:t>
            </a:r>
            <a:endParaRPr lang="en-US" sz="3600" dirty="0">
              <a:latin typeface="+mj-lt"/>
            </a:endParaRPr>
          </a:p>
        </p:txBody>
      </p:sp>
      <p:sp>
        <p:nvSpPr>
          <p:cNvPr id="4" name="TextBox 3"/>
          <p:cNvSpPr txBox="1"/>
          <p:nvPr/>
        </p:nvSpPr>
        <p:spPr>
          <a:xfrm>
            <a:off x="3629284" y="1109855"/>
            <a:ext cx="5816600" cy="830997"/>
          </a:xfrm>
          <a:prstGeom prst="rect">
            <a:avLst/>
          </a:prstGeom>
          <a:noFill/>
        </p:spPr>
        <p:txBody>
          <a:bodyPr wrap="square" rtlCol="0">
            <a:spAutoFit/>
          </a:bodyPr>
          <a:lstStyle/>
          <a:p>
            <a:r>
              <a:rPr lang="en-US" sz="2400" dirty="0" smtClean="0"/>
              <a:t>University of Maryland College Park, </a:t>
            </a:r>
          </a:p>
          <a:p>
            <a:r>
              <a:rPr lang="en-US" sz="2400" dirty="0" smtClean="0"/>
              <a:t>NIH NRSA </a:t>
            </a:r>
            <a:r>
              <a:rPr lang="en-US" sz="2400" dirty="0"/>
              <a:t>Postdoctoral Fellowship</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818879"/>
            <a:ext cx="3361003" cy="5798301"/>
          </a:xfrm>
          <a:prstGeom prst="rect">
            <a:avLst/>
          </a:prstGeom>
        </p:spPr>
      </p:pic>
      <p:sp>
        <p:nvSpPr>
          <p:cNvPr id="6" name="TextBox 5"/>
          <p:cNvSpPr txBox="1"/>
          <p:nvPr/>
        </p:nvSpPr>
        <p:spPr>
          <a:xfrm>
            <a:off x="36306" y="6617181"/>
            <a:ext cx="4192793" cy="276999"/>
          </a:xfrm>
          <a:prstGeom prst="rect">
            <a:avLst/>
          </a:prstGeom>
          <a:noFill/>
        </p:spPr>
        <p:txBody>
          <a:bodyPr wrap="square" rtlCol="0">
            <a:spAutoFit/>
          </a:bodyPr>
          <a:lstStyle/>
          <a:p>
            <a:r>
              <a:rPr lang="en-US" sz="1200" dirty="0"/>
              <a:t>https://www.pinterest.com/pin/403916660313399867</a:t>
            </a:r>
          </a:p>
        </p:txBody>
      </p:sp>
      <p:pic>
        <p:nvPicPr>
          <p:cNvPr id="9" name="Picture 104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68307" y="1284794"/>
            <a:ext cx="1013136" cy="2814271"/>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 Box 1044"/>
          <p:cNvSpPr txBox="1">
            <a:spLocks noChangeArrowheads="1"/>
          </p:cNvSpPr>
          <p:nvPr/>
        </p:nvSpPr>
        <p:spPr bwMode="auto">
          <a:xfrm>
            <a:off x="10249950" y="4220367"/>
            <a:ext cx="121656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pPr>
            <a:r>
              <a:rPr lang="en-US" altLang="zh-CN" b="1" i="1" dirty="0">
                <a:latin typeface="Times" charset="0"/>
                <a:ea typeface="Osaka" charset="0"/>
                <a:cs typeface="Osaka" charset="0"/>
              </a:rPr>
              <a:t>SEUSS</a:t>
            </a:r>
            <a:endParaRPr lang="en-US" altLang="zh-CN" b="1" dirty="0">
              <a:latin typeface="Times" charset="0"/>
              <a:ea typeface="Osaka" charset="0"/>
              <a:cs typeface="Osaka" charset="0"/>
            </a:endParaRPr>
          </a:p>
        </p:txBody>
      </p:sp>
    </p:spTree>
    <p:extLst>
      <p:ext uri="{BB962C8B-B14F-4D97-AF65-F5344CB8AC3E}">
        <p14:creationId xmlns:p14="http://schemas.microsoft.com/office/powerpoint/2010/main" val="2102098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310" y="2691930"/>
            <a:ext cx="3196574" cy="3196574"/>
          </a:xfrm>
          <a:prstGeom prst="rect">
            <a:avLst/>
          </a:prstGeom>
        </p:spPr>
      </p:pic>
      <p:sp>
        <p:nvSpPr>
          <p:cNvPr id="3" name="TextBox 2"/>
          <p:cNvSpPr txBox="1"/>
          <p:nvPr/>
        </p:nvSpPr>
        <p:spPr>
          <a:xfrm>
            <a:off x="6939859" y="5888504"/>
            <a:ext cx="2323475" cy="1938992"/>
          </a:xfrm>
          <a:prstGeom prst="rect">
            <a:avLst/>
          </a:prstGeom>
          <a:noFill/>
        </p:spPr>
        <p:txBody>
          <a:bodyPr wrap="square" rtlCol="0">
            <a:spAutoFit/>
          </a:bodyPr>
          <a:lstStyle/>
          <a:p>
            <a:r>
              <a:rPr lang="en-US" sz="2400" b="1" dirty="0" err="1" smtClean="0"/>
              <a:t>Zhongchi</a:t>
            </a:r>
            <a:r>
              <a:rPr lang="en-US" sz="2400" b="1" dirty="0" smtClean="0"/>
              <a:t> Liu</a:t>
            </a:r>
          </a:p>
          <a:p>
            <a:endParaRPr lang="en-US" sz="2400" b="1" dirty="0"/>
          </a:p>
          <a:p>
            <a:endParaRPr lang="en-US" dirty="0" smtClean="0"/>
          </a:p>
          <a:p>
            <a:endParaRPr lang="en-US" dirty="0"/>
          </a:p>
          <a:p>
            <a:endParaRPr lang="en-US" dirty="0" smtClean="0"/>
          </a:p>
          <a:p>
            <a:endParaRPr lang="en-US" dirty="0"/>
          </a:p>
        </p:txBody>
      </p:sp>
      <p:sp>
        <p:nvSpPr>
          <p:cNvPr id="10" name="TextBox 9"/>
          <p:cNvSpPr txBox="1"/>
          <p:nvPr/>
        </p:nvSpPr>
        <p:spPr>
          <a:xfrm>
            <a:off x="0" y="157982"/>
            <a:ext cx="12192000" cy="646331"/>
          </a:xfrm>
          <a:prstGeom prst="rect">
            <a:avLst/>
          </a:prstGeom>
          <a:noFill/>
        </p:spPr>
        <p:txBody>
          <a:bodyPr wrap="square" rtlCol="0">
            <a:spAutoFit/>
          </a:bodyPr>
          <a:lstStyle/>
          <a:p>
            <a:pPr algn="ctr"/>
            <a:r>
              <a:rPr lang="en-US" sz="3600" dirty="0" smtClean="0">
                <a:latin typeface="+mj-lt"/>
              </a:rPr>
              <a:t>GOING GREEN: Plant Molecular Genetics and Development</a:t>
            </a:r>
            <a:endParaRPr lang="en-US" sz="3600" dirty="0">
              <a:latin typeface="+mj-lt"/>
            </a:endParaRPr>
          </a:p>
        </p:txBody>
      </p:sp>
      <p:sp>
        <p:nvSpPr>
          <p:cNvPr id="4" name="TextBox 3"/>
          <p:cNvSpPr txBox="1"/>
          <p:nvPr/>
        </p:nvSpPr>
        <p:spPr>
          <a:xfrm>
            <a:off x="3629284" y="1109855"/>
            <a:ext cx="5816600" cy="1938992"/>
          </a:xfrm>
          <a:prstGeom prst="rect">
            <a:avLst/>
          </a:prstGeom>
          <a:noFill/>
        </p:spPr>
        <p:txBody>
          <a:bodyPr wrap="square" rtlCol="0">
            <a:spAutoFit/>
          </a:bodyPr>
          <a:lstStyle/>
          <a:p>
            <a:r>
              <a:rPr lang="en-US" sz="2400" dirty="0" smtClean="0"/>
              <a:t>University of Maryland College Park, </a:t>
            </a:r>
          </a:p>
          <a:p>
            <a:r>
              <a:rPr lang="en-US" sz="2400" dirty="0" smtClean="0"/>
              <a:t>NIH NRSA </a:t>
            </a:r>
            <a:r>
              <a:rPr lang="en-US" sz="2400" dirty="0"/>
              <a:t>Postdoctoral </a:t>
            </a:r>
            <a:r>
              <a:rPr lang="en-US" sz="2400" dirty="0" smtClean="0"/>
              <a:t>Fellowship</a:t>
            </a:r>
          </a:p>
          <a:p>
            <a:endParaRPr lang="en-US" sz="2400" dirty="0"/>
          </a:p>
          <a:p>
            <a:r>
              <a:rPr lang="en-US" sz="2400" dirty="0"/>
              <a:t>University of California, Berkeley, CA</a:t>
            </a:r>
          </a:p>
          <a:p>
            <a:endParaRPr lang="en-US" sz="2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818879"/>
            <a:ext cx="3361003" cy="5798301"/>
          </a:xfrm>
          <a:prstGeom prst="rect">
            <a:avLst/>
          </a:prstGeom>
        </p:spPr>
      </p:pic>
      <p:sp>
        <p:nvSpPr>
          <p:cNvPr id="6" name="TextBox 5"/>
          <p:cNvSpPr txBox="1"/>
          <p:nvPr/>
        </p:nvSpPr>
        <p:spPr>
          <a:xfrm>
            <a:off x="36306" y="6617181"/>
            <a:ext cx="4192793" cy="276999"/>
          </a:xfrm>
          <a:prstGeom prst="rect">
            <a:avLst/>
          </a:prstGeom>
          <a:noFill/>
        </p:spPr>
        <p:txBody>
          <a:bodyPr wrap="square" rtlCol="0">
            <a:spAutoFit/>
          </a:bodyPr>
          <a:lstStyle/>
          <a:p>
            <a:r>
              <a:rPr lang="en-US" sz="1200" dirty="0"/>
              <a:t>https://www.pinterest.com/pin/403916660313399867</a:t>
            </a:r>
          </a:p>
        </p:txBody>
      </p:sp>
      <p:pic>
        <p:nvPicPr>
          <p:cNvPr id="8" name="Picture 104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68307" y="1284794"/>
            <a:ext cx="1013136" cy="281427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Box 1044"/>
          <p:cNvSpPr txBox="1">
            <a:spLocks noChangeArrowheads="1"/>
          </p:cNvSpPr>
          <p:nvPr/>
        </p:nvSpPr>
        <p:spPr bwMode="auto">
          <a:xfrm>
            <a:off x="10249950" y="4220367"/>
            <a:ext cx="121656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pPr>
            <a:r>
              <a:rPr lang="en-US" altLang="zh-CN" b="1" i="1" dirty="0">
                <a:latin typeface="Times" charset="0"/>
                <a:ea typeface="Osaka" charset="0"/>
                <a:cs typeface="Osaka" charset="0"/>
              </a:rPr>
              <a:t>SEUSS</a:t>
            </a:r>
            <a:endParaRPr lang="en-US" altLang="zh-CN" b="1" dirty="0">
              <a:latin typeface="Times" charset="0"/>
              <a:ea typeface="Osaka" charset="0"/>
              <a:cs typeface="Osaka"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9647" y="2691929"/>
            <a:ext cx="2587113" cy="3233891"/>
          </a:xfrm>
          <a:prstGeom prst="rect">
            <a:avLst/>
          </a:prstGeom>
        </p:spPr>
      </p:pic>
      <p:sp>
        <p:nvSpPr>
          <p:cNvPr id="12" name="TextBox 11"/>
          <p:cNvSpPr txBox="1"/>
          <p:nvPr/>
        </p:nvSpPr>
        <p:spPr>
          <a:xfrm>
            <a:off x="3923082" y="5913905"/>
            <a:ext cx="2323475" cy="461665"/>
          </a:xfrm>
          <a:prstGeom prst="rect">
            <a:avLst/>
          </a:prstGeom>
          <a:noFill/>
        </p:spPr>
        <p:txBody>
          <a:bodyPr wrap="square" rtlCol="0">
            <a:spAutoFit/>
          </a:bodyPr>
          <a:lstStyle/>
          <a:p>
            <a:r>
              <a:rPr lang="en-US" sz="2400" b="1" dirty="0" smtClean="0"/>
              <a:t>Bob Fisher</a:t>
            </a:r>
            <a:endParaRPr lang="en-US" dirty="0"/>
          </a:p>
        </p:txBody>
      </p:sp>
    </p:spTree>
    <p:extLst>
      <p:ext uri="{BB962C8B-B14F-4D97-AF65-F5344CB8AC3E}">
        <p14:creationId xmlns:p14="http://schemas.microsoft.com/office/powerpoint/2010/main" val="1637655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1999" cy="1200329"/>
          </a:xfrm>
          <a:prstGeom prst="rect">
            <a:avLst/>
          </a:prstGeom>
          <a:noFill/>
        </p:spPr>
        <p:txBody>
          <a:bodyPr wrap="square" rtlCol="0">
            <a:spAutoFit/>
          </a:bodyPr>
          <a:lstStyle/>
          <a:p>
            <a:pPr algn="ctr"/>
            <a:r>
              <a:rPr lang="en-US" sz="3600" dirty="0" smtClean="0">
                <a:latin typeface="+mj-lt"/>
              </a:rPr>
              <a:t>A Record of Successful Extramural Funding </a:t>
            </a:r>
          </a:p>
          <a:p>
            <a:pPr algn="ctr"/>
            <a:r>
              <a:rPr lang="en-US" sz="3600" dirty="0" smtClean="0">
                <a:latin typeface="+mj-lt"/>
              </a:rPr>
              <a:t>and Interdisciplinary Research</a:t>
            </a:r>
            <a:endParaRPr lang="en-US" sz="3600" dirty="0">
              <a:latin typeface="+mj-lt"/>
            </a:endParaRPr>
          </a:p>
        </p:txBody>
      </p:sp>
      <p:sp>
        <p:nvSpPr>
          <p:cNvPr id="3" name="TextBox 2"/>
          <p:cNvSpPr txBox="1"/>
          <p:nvPr/>
        </p:nvSpPr>
        <p:spPr>
          <a:xfrm>
            <a:off x="574488" y="5044728"/>
            <a:ext cx="3339426" cy="1754326"/>
          </a:xfrm>
          <a:prstGeom prst="rect">
            <a:avLst/>
          </a:prstGeom>
          <a:noFill/>
        </p:spPr>
        <p:txBody>
          <a:bodyPr wrap="square" rtlCol="0">
            <a:spAutoFit/>
          </a:bodyPr>
          <a:lstStyle/>
          <a:p>
            <a:pPr algn="ctr"/>
            <a:r>
              <a:rPr lang="en-US" b="1" i="1" dirty="0" smtClean="0"/>
              <a:t>Transcriptional Regulatory Networks and the Development of the Arabidopsis Gynoecium</a:t>
            </a:r>
          </a:p>
          <a:p>
            <a:endParaRPr lang="en-US" b="1" i="1" dirty="0" smtClean="0"/>
          </a:p>
          <a:p>
            <a:pPr algn="ctr"/>
            <a:r>
              <a:rPr lang="en-US" dirty="0" smtClean="0"/>
              <a:t>with Steffen Heber </a:t>
            </a:r>
          </a:p>
          <a:p>
            <a:pPr algn="ctr"/>
            <a:r>
              <a:rPr lang="en-US" dirty="0" smtClean="0"/>
              <a:t>Computer Sciences</a:t>
            </a:r>
            <a:endParaRPr lang="en-US" dirty="0"/>
          </a:p>
        </p:txBody>
      </p:sp>
      <p:sp>
        <p:nvSpPr>
          <p:cNvPr id="4" name="TextBox 3"/>
          <p:cNvSpPr txBox="1"/>
          <p:nvPr/>
        </p:nvSpPr>
        <p:spPr>
          <a:xfrm>
            <a:off x="7977901" y="5044728"/>
            <a:ext cx="3708399" cy="1754326"/>
          </a:xfrm>
          <a:prstGeom prst="rect">
            <a:avLst/>
          </a:prstGeom>
          <a:noFill/>
        </p:spPr>
        <p:txBody>
          <a:bodyPr wrap="square" rtlCol="0">
            <a:spAutoFit/>
          </a:bodyPr>
          <a:lstStyle/>
          <a:p>
            <a:pPr algn="ctr"/>
            <a:r>
              <a:rPr lang="en-US" b="1" i="1" dirty="0"/>
              <a:t>Hybrid Seed Inviability and </a:t>
            </a:r>
            <a:endParaRPr lang="en-US" b="1" i="1" dirty="0" smtClean="0"/>
          </a:p>
          <a:p>
            <a:pPr algn="ctr"/>
            <a:r>
              <a:rPr lang="en-US" b="1" i="1" dirty="0" smtClean="0"/>
              <a:t>the </a:t>
            </a:r>
            <a:r>
              <a:rPr lang="en-US" b="1" i="1" dirty="0"/>
              <a:t>Evolution of Endosperm Development in </a:t>
            </a:r>
            <a:r>
              <a:rPr lang="en-US" b="1" i="1" dirty="0" smtClean="0"/>
              <a:t>Mimulus</a:t>
            </a:r>
          </a:p>
          <a:p>
            <a:pPr algn="ctr"/>
            <a:endParaRPr lang="en-US" b="1" i="1" dirty="0" smtClean="0"/>
          </a:p>
          <a:p>
            <a:pPr algn="ctr"/>
            <a:r>
              <a:rPr lang="en-US" dirty="0" smtClean="0"/>
              <a:t>with </a:t>
            </a:r>
            <a:r>
              <a:rPr lang="en-US" dirty="0" err="1" smtClean="0"/>
              <a:t>Elen</a:t>
            </a:r>
            <a:r>
              <a:rPr lang="en-US" dirty="0" smtClean="0"/>
              <a:t> </a:t>
            </a:r>
            <a:r>
              <a:rPr lang="en-US" dirty="0" err="1" smtClean="0"/>
              <a:t>Oneal</a:t>
            </a:r>
            <a:r>
              <a:rPr lang="en-US" dirty="0" smtClean="0"/>
              <a:t> and John </a:t>
            </a:r>
            <a:r>
              <a:rPr lang="en-US" dirty="0"/>
              <a:t>W</a:t>
            </a:r>
            <a:r>
              <a:rPr lang="en-US" dirty="0" smtClean="0"/>
              <a:t>illis </a:t>
            </a:r>
          </a:p>
          <a:p>
            <a:pPr algn="ctr"/>
            <a:r>
              <a:rPr lang="en-US" dirty="0" smtClean="0"/>
              <a:t>at Duke University</a:t>
            </a:r>
            <a:endParaRPr lang="en-US" dirty="0"/>
          </a:p>
        </p:txBody>
      </p:sp>
      <p:sp>
        <p:nvSpPr>
          <p:cNvPr id="5" name="TextBox 4"/>
          <p:cNvSpPr txBox="1"/>
          <p:nvPr/>
        </p:nvSpPr>
        <p:spPr>
          <a:xfrm>
            <a:off x="4598897" y="5044728"/>
            <a:ext cx="3145795" cy="1754326"/>
          </a:xfrm>
          <a:prstGeom prst="rect">
            <a:avLst/>
          </a:prstGeom>
          <a:noFill/>
        </p:spPr>
        <p:txBody>
          <a:bodyPr wrap="square" rtlCol="0">
            <a:spAutoFit/>
          </a:bodyPr>
          <a:lstStyle/>
          <a:p>
            <a:pPr algn="ctr"/>
            <a:r>
              <a:rPr lang="en-US" b="1" i="1" dirty="0"/>
              <a:t>The Evolution of Inflorescence Developmental Diversity in </a:t>
            </a:r>
            <a:r>
              <a:rPr lang="en-US" b="1" i="1" dirty="0" err="1"/>
              <a:t>Cornus</a:t>
            </a:r>
            <a:r>
              <a:rPr lang="en-US" b="1" i="1" dirty="0"/>
              <a:t> (Dogwood) </a:t>
            </a:r>
            <a:r>
              <a:rPr lang="en-US" b="1" i="1" dirty="0" smtClean="0"/>
              <a:t>Species</a:t>
            </a:r>
          </a:p>
          <a:p>
            <a:endParaRPr lang="en-US" b="1" i="1" dirty="0" smtClean="0"/>
          </a:p>
          <a:p>
            <a:pPr algn="ctr"/>
            <a:r>
              <a:rPr lang="en-US" dirty="0" smtClean="0"/>
              <a:t>with Jenny Xiang </a:t>
            </a:r>
          </a:p>
          <a:p>
            <a:pPr algn="ctr"/>
            <a:r>
              <a:rPr lang="en-US" dirty="0" smtClean="0"/>
              <a:t>and </a:t>
            </a:r>
            <a:r>
              <a:rPr lang="en-US" dirty="0" err="1" smtClean="0"/>
              <a:t>Deyu</a:t>
            </a:r>
            <a:r>
              <a:rPr lang="en-US" dirty="0" smtClean="0"/>
              <a:t> </a:t>
            </a:r>
            <a:r>
              <a:rPr lang="en-US" dirty="0" err="1" smtClean="0"/>
              <a:t>Xie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615" y="1464639"/>
            <a:ext cx="2623577" cy="3515335"/>
          </a:xfrm>
          <a:prstGeom prst="rect">
            <a:avLst/>
          </a:prstGeom>
        </p:spPr>
      </p:pic>
      <p:pic>
        <p:nvPicPr>
          <p:cNvPr id="9" name="Picture 8"/>
          <p:cNvPicPr>
            <a:picLocks noChangeAspect="1"/>
          </p:cNvPicPr>
          <p:nvPr/>
        </p:nvPicPr>
        <p:blipFill>
          <a:blip r:embed="rId4"/>
          <a:stretch>
            <a:fillRect/>
          </a:stretch>
        </p:blipFill>
        <p:spPr>
          <a:xfrm>
            <a:off x="8739224" y="1480607"/>
            <a:ext cx="2042072" cy="3499368"/>
          </a:xfrm>
          <a:prstGeom prst="rect">
            <a:avLst/>
          </a:prstGeom>
          <a:noFill/>
          <a:ln cap="flat">
            <a:no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9629" y="1464640"/>
            <a:ext cx="2714708" cy="3515335"/>
          </a:xfrm>
          <a:prstGeom prst="rect">
            <a:avLst/>
          </a:prstGeom>
        </p:spPr>
      </p:pic>
    </p:spTree>
    <p:extLst>
      <p:ext uri="{BB962C8B-B14F-4D97-AF65-F5344CB8AC3E}">
        <p14:creationId xmlns:p14="http://schemas.microsoft.com/office/powerpoint/2010/main" val="1876998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7500" y="738648"/>
            <a:ext cx="6540500" cy="5478423"/>
          </a:xfrm>
          <a:prstGeom prst="rect">
            <a:avLst/>
          </a:prstGeom>
          <a:noFill/>
        </p:spPr>
        <p:txBody>
          <a:bodyPr wrap="square" rtlCol="0">
            <a:spAutoFit/>
          </a:bodyPr>
          <a:lstStyle/>
          <a:p>
            <a:r>
              <a:rPr lang="en-US" sz="2800" b="1" dirty="0" smtClean="0">
                <a:latin typeface="+mj-lt"/>
              </a:rPr>
              <a:t>Transcriptional regulatory networks regulating ovule development in the </a:t>
            </a:r>
            <a:r>
              <a:rPr lang="en-US" sz="2800" b="1" i="1" dirty="0" smtClean="0">
                <a:latin typeface="+mj-lt"/>
              </a:rPr>
              <a:t>Arabidopsis</a:t>
            </a:r>
            <a:r>
              <a:rPr lang="en-US" sz="2800" b="1" dirty="0" smtClean="0">
                <a:latin typeface="+mj-lt"/>
              </a:rPr>
              <a:t> gynoecium</a:t>
            </a:r>
          </a:p>
          <a:p>
            <a:endParaRPr lang="en-US" sz="2800" b="1" dirty="0" smtClean="0">
              <a:latin typeface="+mj-lt"/>
            </a:endParaRPr>
          </a:p>
          <a:p>
            <a:endParaRPr lang="en-US" dirty="0" smtClean="0"/>
          </a:p>
          <a:p>
            <a:pPr marL="285750" indent="-285750">
              <a:buFont typeface="Arial" panose="020B0604020202020204" pitchFamily="34" charset="0"/>
              <a:buChar char="•"/>
            </a:pPr>
            <a:r>
              <a:rPr lang="en-US" sz="2000" dirty="0" smtClean="0"/>
              <a:t>Development of the seed and seed pod/fruit</a:t>
            </a:r>
            <a:br>
              <a:rPr lang="en-US" sz="2000" dirty="0" smtClean="0"/>
            </a:br>
            <a:endParaRPr lang="en-US" sz="2000" dirty="0" smtClean="0"/>
          </a:p>
          <a:p>
            <a:pPr marL="285750" indent="-285750">
              <a:buFont typeface="Arial" panose="020B0604020202020204" pitchFamily="34" charset="0"/>
              <a:buChar char="•"/>
            </a:pPr>
            <a:r>
              <a:rPr lang="en-US" sz="2000" dirty="0" smtClean="0"/>
              <a:t>Eleven peer-review journal articles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Since 2004 over $1.5 million in external funding from NSF</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Three </a:t>
            </a:r>
            <a:r>
              <a:rPr lang="en-US" sz="2000" dirty="0"/>
              <a:t>graduate students, five postdoctoral researchers and numerous undergraduates </a:t>
            </a:r>
            <a:r>
              <a:rPr lang="en-US" sz="2000" dirty="0" smtClean="0"/>
              <a:t>trained</a:t>
            </a:r>
            <a:br>
              <a:rPr lang="en-US" sz="2000" dirty="0" smtClean="0"/>
            </a:br>
            <a:endParaRPr lang="en-US" sz="2000" dirty="0" smtClean="0"/>
          </a:p>
          <a:p>
            <a:pPr marL="285750" indent="-285750">
              <a:buFont typeface="Arial" panose="020B0604020202020204" pitchFamily="34" charset="0"/>
              <a:buChar char="•"/>
            </a:pPr>
            <a:r>
              <a:rPr lang="en-US" sz="2000" dirty="0" smtClean="0"/>
              <a:t>Visiting scholars from Italy, Spain, Portugal and Japan</a:t>
            </a:r>
            <a:r>
              <a:rPr lang="en-US" sz="2000" dirty="0"/>
              <a:t/>
            </a:r>
            <a:br>
              <a:rPr lang="en-US" sz="2000" dirty="0"/>
            </a:br>
            <a:endParaRPr lang="en-US" sz="20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9430" y="-14288"/>
            <a:ext cx="5162570" cy="6917336"/>
          </a:xfrm>
          <a:prstGeom prst="rect">
            <a:avLst/>
          </a:prstGeom>
        </p:spPr>
      </p:pic>
    </p:spTree>
    <p:extLst>
      <p:ext uri="{BB962C8B-B14F-4D97-AF65-F5344CB8AC3E}">
        <p14:creationId xmlns:p14="http://schemas.microsoft.com/office/powerpoint/2010/main" val="120883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7500" y="738648"/>
            <a:ext cx="6540500" cy="4739759"/>
          </a:xfrm>
          <a:prstGeom prst="rect">
            <a:avLst/>
          </a:prstGeom>
          <a:noFill/>
        </p:spPr>
        <p:txBody>
          <a:bodyPr wrap="square" rtlCol="0">
            <a:spAutoFit/>
          </a:bodyPr>
          <a:lstStyle/>
          <a:p>
            <a:r>
              <a:rPr lang="en-US" sz="2800" b="1" dirty="0">
                <a:latin typeface="+mj-lt"/>
              </a:rPr>
              <a:t>The Evolution of Inflorescence Developmental Diversity in </a:t>
            </a:r>
            <a:r>
              <a:rPr lang="en-US" sz="2800" b="1" i="1" dirty="0" err="1">
                <a:latin typeface="+mj-lt"/>
              </a:rPr>
              <a:t>Cornus</a:t>
            </a:r>
            <a:r>
              <a:rPr lang="en-US" sz="2800" b="1" dirty="0">
                <a:latin typeface="+mj-lt"/>
              </a:rPr>
              <a:t> (Dogwood) Species</a:t>
            </a:r>
            <a:endParaRPr lang="en-US" sz="2800" b="1" dirty="0" smtClean="0">
              <a:latin typeface="+mj-lt"/>
            </a:endParaRPr>
          </a:p>
          <a:p>
            <a:endParaRPr lang="en-US"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Developmental </a:t>
            </a:r>
            <a:r>
              <a:rPr lang="en-US" sz="2000" dirty="0"/>
              <a:t>mechanisms that underlie the evolution of floral and inflorescence morphologies </a:t>
            </a:r>
            <a:r>
              <a:rPr lang="en-US" sz="2000" dirty="0" smtClean="0"/>
              <a:t/>
            </a:r>
            <a:br>
              <a:rPr lang="en-US" sz="2000" dirty="0" smtClean="0"/>
            </a:br>
            <a:endParaRPr lang="en-US" sz="2000" dirty="0" smtClean="0"/>
          </a:p>
          <a:p>
            <a:pPr marL="285750" indent="-285750">
              <a:buFont typeface="Arial" panose="020B0604020202020204" pitchFamily="34" charset="0"/>
              <a:buChar char="•"/>
            </a:pPr>
            <a:r>
              <a:rPr lang="en-US" sz="2000" dirty="0"/>
              <a:t>Seven peer-review journal articles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$520,000 in external funding from </a:t>
            </a:r>
            <a:r>
              <a:rPr lang="en-US" sz="2000" dirty="0" smtClean="0"/>
              <a:t>NSF</a:t>
            </a:r>
            <a:br>
              <a:rPr lang="en-US" sz="2000" dirty="0" smtClean="0"/>
            </a:br>
            <a:endParaRPr lang="en-US" sz="2000" dirty="0" smtClean="0"/>
          </a:p>
          <a:p>
            <a:pPr marL="285750" indent="-285750">
              <a:buFont typeface="Arial" panose="020B0604020202020204" pitchFamily="34" charset="0"/>
              <a:buChar char="•"/>
            </a:pPr>
            <a:r>
              <a:rPr lang="en-US" sz="2000" dirty="0" smtClean="0"/>
              <a:t>Collaborative project with Jenny Xiang and </a:t>
            </a:r>
            <a:r>
              <a:rPr lang="en-US" sz="2000" dirty="0" err="1" smtClean="0"/>
              <a:t>Deyu</a:t>
            </a:r>
            <a:r>
              <a:rPr lang="en-US" sz="2000" dirty="0" smtClean="0"/>
              <a:t> </a:t>
            </a:r>
            <a:r>
              <a:rPr lang="en-US" sz="2000" dirty="0" err="1" smtClean="0"/>
              <a:t>Xie</a:t>
            </a:r>
            <a:endParaRPr lang="en-US" sz="2000" dirty="0"/>
          </a:p>
          <a:p>
            <a:pPr marL="285750" indent="-285750">
              <a:buFont typeface="Arial" panose="020B0604020202020204" pitchFamily="34" charset="0"/>
              <a:buChar char="•"/>
            </a:pPr>
            <a:endParaRPr lang="en-US" sz="20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5934" y="0"/>
            <a:ext cx="5299917" cy="6862979"/>
          </a:xfrm>
          <a:prstGeom prst="rect">
            <a:avLst/>
          </a:prstGeom>
        </p:spPr>
      </p:pic>
    </p:spTree>
    <p:extLst>
      <p:ext uri="{BB962C8B-B14F-4D97-AF65-F5344CB8AC3E}">
        <p14:creationId xmlns:p14="http://schemas.microsoft.com/office/powerpoint/2010/main" val="171965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195665" y="9737"/>
            <a:ext cx="3996335" cy="6848263"/>
          </a:xfrm>
          <a:prstGeom prst="rect">
            <a:avLst/>
          </a:prstGeom>
          <a:noFill/>
          <a:ln cap="flat">
            <a:noFill/>
          </a:ln>
        </p:spPr>
      </p:pic>
      <p:sp>
        <p:nvSpPr>
          <p:cNvPr id="5" name="TextBox 4"/>
          <p:cNvSpPr txBox="1"/>
          <p:nvPr/>
        </p:nvSpPr>
        <p:spPr>
          <a:xfrm>
            <a:off x="567024" y="467893"/>
            <a:ext cx="6303676" cy="5539978"/>
          </a:xfrm>
          <a:prstGeom prst="rect">
            <a:avLst/>
          </a:prstGeom>
          <a:noFill/>
        </p:spPr>
        <p:txBody>
          <a:bodyPr wrap="square" rtlCol="0">
            <a:spAutoFit/>
          </a:bodyPr>
          <a:lstStyle/>
          <a:p>
            <a:r>
              <a:rPr lang="en-US" sz="2800" b="1" dirty="0">
                <a:latin typeface="+mj-lt"/>
              </a:rPr>
              <a:t>Hybrid Seed Inviability and the Evolution of Endosperm Development in </a:t>
            </a:r>
            <a:r>
              <a:rPr lang="en-US" sz="2800" b="1" i="1" dirty="0">
                <a:latin typeface="+mj-lt"/>
              </a:rPr>
              <a:t>Mimulus</a:t>
            </a:r>
          </a:p>
          <a:p>
            <a:endParaRPr lang="en-US"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Molecular genetic and evolutionary </a:t>
            </a:r>
            <a:r>
              <a:rPr lang="en-US" sz="2000" dirty="0"/>
              <a:t>mechanisms </a:t>
            </a:r>
            <a:r>
              <a:rPr lang="en-US" sz="2000" dirty="0" smtClean="0"/>
              <a:t>acting during the development of the seed that support reproductive isolation between species</a:t>
            </a:r>
            <a:br>
              <a:rPr lang="en-US" sz="2000" dirty="0" smtClean="0"/>
            </a:br>
            <a:endParaRPr lang="en-US" sz="2000" dirty="0" smtClean="0"/>
          </a:p>
          <a:p>
            <a:pPr marL="285750" indent="-285750">
              <a:buFont typeface="Arial" panose="020B0604020202020204" pitchFamily="34" charset="0"/>
              <a:buChar char="•"/>
            </a:pPr>
            <a:r>
              <a:rPr lang="en-US" sz="2000" dirty="0" smtClean="0"/>
              <a:t>Over the past two years; one </a:t>
            </a:r>
            <a:r>
              <a:rPr lang="en-US" sz="2000" dirty="0"/>
              <a:t>peer-review journal </a:t>
            </a:r>
            <a:r>
              <a:rPr lang="en-US" sz="2000" dirty="0" smtClean="0"/>
              <a:t>article</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$320,000 </a:t>
            </a:r>
            <a:r>
              <a:rPr lang="en-US" sz="2000" dirty="0"/>
              <a:t>in external funding from </a:t>
            </a:r>
            <a:r>
              <a:rPr lang="en-US" sz="2000" dirty="0" smtClean="0"/>
              <a:t>NSF (to NCSU)</a:t>
            </a: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Two postdoctoral researchers and three undergraduates</a:t>
            </a:r>
            <a:br>
              <a:rPr lang="en-US" sz="2000" dirty="0" smtClean="0"/>
            </a:br>
            <a:endParaRPr lang="en-US" sz="2000" dirty="0" smtClean="0"/>
          </a:p>
          <a:p>
            <a:pPr marL="285750" indent="-285750">
              <a:buFont typeface="Arial" panose="020B0604020202020204" pitchFamily="34" charset="0"/>
              <a:buChar char="•"/>
            </a:pPr>
            <a:r>
              <a:rPr lang="en-US" sz="2000" dirty="0" smtClean="0"/>
              <a:t>Collaborative interdisciplinary  project with Willis Lab at Duke University</a:t>
            </a:r>
            <a:endParaRPr lang="en-US" sz="2000" dirty="0"/>
          </a:p>
          <a:p>
            <a:pPr marL="285750" indent="-285750">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2177795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500" y="1410355"/>
            <a:ext cx="8343900" cy="5724644"/>
          </a:xfrm>
          <a:prstGeom prst="rect">
            <a:avLst/>
          </a:prstGeom>
          <a:noFill/>
        </p:spPr>
        <p:txBody>
          <a:bodyPr wrap="square" rtlCol="0">
            <a:spAutoFit/>
          </a:bodyPr>
          <a:lstStyle/>
          <a:p>
            <a:r>
              <a:rPr lang="en-US" sz="2400" b="1" i="1" dirty="0" smtClean="0"/>
              <a:t>GN434  - Genes and Development</a:t>
            </a:r>
            <a:endParaRPr lang="en-US" dirty="0"/>
          </a:p>
          <a:p>
            <a:endParaRPr lang="en-US" dirty="0" smtClean="0"/>
          </a:p>
          <a:p>
            <a:pPr marL="285750" indent="-285750">
              <a:buFont typeface="Arial" panose="020B0604020202020204" pitchFamily="34" charset="0"/>
              <a:buChar char="•"/>
            </a:pPr>
            <a:r>
              <a:rPr lang="en-US" dirty="0" smtClean="0"/>
              <a:t>Upper-division undergraduate level</a:t>
            </a:r>
            <a:br>
              <a:rPr lang="en-US" dirty="0" smtClean="0"/>
            </a:br>
            <a:endParaRPr lang="en-US" dirty="0" smtClean="0"/>
          </a:p>
          <a:p>
            <a:pPr marL="285750" indent="-285750">
              <a:buFont typeface="Arial" panose="020B0604020202020204" pitchFamily="34" charset="0"/>
              <a:buChar char="•"/>
            </a:pPr>
            <a:r>
              <a:rPr lang="en-US" dirty="0" smtClean="0"/>
              <a:t>Offered in Genetics (COS)</a:t>
            </a:r>
          </a:p>
          <a:p>
            <a:endParaRPr lang="en-US" dirty="0" smtClean="0"/>
          </a:p>
          <a:p>
            <a:endParaRPr lang="en-US" dirty="0" smtClean="0"/>
          </a:p>
          <a:p>
            <a:r>
              <a:rPr lang="en-US" i="1" u="sng" dirty="0" smtClean="0"/>
              <a:t>Student Feedback - In </a:t>
            </a:r>
            <a:r>
              <a:rPr lang="en-US" i="1" u="sng" dirty="0"/>
              <a:t>response to “How has this course impacted your view of science?”  </a:t>
            </a:r>
            <a:endParaRPr lang="en-US" dirty="0"/>
          </a:p>
          <a:p>
            <a:endParaRPr lang="en-US" dirty="0" smtClean="0"/>
          </a:p>
          <a:p>
            <a:pPr marL="285750" indent="-285750">
              <a:buFont typeface="Arial" panose="020B0604020202020204" pitchFamily="34" charset="0"/>
              <a:buChar char="•"/>
            </a:pPr>
            <a:r>
              <a:rPr lang="en-US" dirty="0"/>
              <a:t>“Made reading primary literature more accessible and improved my critical thinking and assessment skills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t>
            </a:r>
            <a:r>
              <a:rPr lang="en-US" dirty="0"/>
              <a:t>Improved my view of science as it was a very interesting class that provoked my scientific curiosity”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t>
            </a:r>
            <a:r>
              <a:rPr lang="en-US" dirty="0"/>
              <a:t>Science is about thinking, not memorization. I think the course did a good job showing me how to think about different topics.”  </a:t>
            </a:r>
            <a:br>
              <a:rPr lang="en-US" dirty="0"/>
            </a:br>
            <a:endParaRPr lang="en-US" dirty="0" smtClean="0"/>
          </a:p>
          <a:p>
            <a:pPr marL="285750" indent="-285750">
              <a:buFont typeface="Arial" panose="020B0604020202020204" pitchFamily="34" charset="0"/>
              <a:buChar char="•"/>
            </a:pPr>
            <a:endParaRPr lang="en-US" dirty="0" smtClean="0"/>
          </a:p>
          <a:p>
            <a:endParaRPr lang="en-US" dirty="0"/>
          </a:p>
        </p:txBody>
      </p:sp>
      <p:sp>
        <p:nvSpPr>
          <p:cNvPr id="3" name="TextBox 2"/>
          <p:cNvSpPr txBox="1"/>
          <p:nvPr/>
        </p:nvSpPr>
        <p:spPr>
          <a:xfrm>
            <a:off x="0" y="335643"/>
            <a:ext cx="12192000" cy="584775"/>
          </a:xfrm>
          <a:prstGeom prst="rect">
            <a:avLst/>
          </a:prstGeom>
          <a:noFill/>
        </p:spPr>
        <p:txBody>
          <a:bodyPr wrap="square" rtlCol="0">
            <a:spAutoFit/>
          </a:bodyPr>
          <a:lstStyle/>
          <a:p>
            <a:pPr algn="ctr"/>
            <a:r>
              <a:rPr lang="en-US" sz="3200" b="1" dirty="0" smtClean="0">
                <a:latin typeface="+mj-lt"/>
              </a:rPr>
              <a:t>Teaching Critical Thinking and Evidenced-based Analyses</a:t>
            </a:r>
            <a:endParaRPr lang="en-US" sz="3200" b="1"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9712" y="2006600"/>
            <a:ext cx="2845588" cy="3637260"/>
          </a:xfrm>
          <a:prstGeom prst="rect">
            <a:avLst/>
          </a:prstGeom>
        </p:spPr>
      </p:pic>
    </p:spTree>
    <p:extLst>
      <p:ext uri="{BB962C8B-B14F-4D97-AF65-F5344CB8AC3E}">
        <p14:creationId xmlns:p14="http://schemas.microsoft.com/office/powerpoint/2010/main" val="1253274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6513" y="1959428"/>
            <a:ext cx="4659087" cy="5170646"/>
          </a:xfrm>
          <a:prstGeom prst="rect">
            <a:avLst/>
          </a:prstGeom>
          <a:noFill/>
        </p:spPr>
        <p:txBody>
          <a:bodyPr wrap="square" rtlCol="0">
            <a:spAutoFit/>
          </a:bodyPr>
          <a:lstStyle/>
          <a:p>
            <a:r>
              <a:rPr lang="en-US" sz="2400" b="1" dirty="0" smtClean="0"/>
              <a:t>Service and Outreach</a:t>
            </a:r>
          </a:p>
          <a:p>
            <a:endParaRPr lang="en-US" dirty="0"/>
          </a:p>
          <a:p>
            <a:pPr marL="285750" indent="-285750">
              <a:buFont typeface="Arial" panose="020B0604020202020204" pitchFamily="34" charset="0"/>
              <a:buChar char="•"/>
            </a:pPr>
            <a:r>
              <a:rPr lang="en-US" dirty="0" smtClean="0"/>
              <a:t>College-level RTP committee</a:t>
            </a:r>
            <a:br>
              <a:rPr lang="en-US" dirty="0" smtClean="0"/>
            </a:br>
            <a:endParaRPr lang="en-US" dirty="0" smtClean="0"/>
          </a:p>
          <a:p>
            <a:pPr marL="285750" indent="-285750">
              <a:buFont typeface="Arial" panose="020B0604020202020204" pitchFamily="34" charset="0"/>
              <a:buChar char="•"/>
            </a:pPr>
            <a:r>
              <a:rPr lang="en-US" dirty="0"/>
              <a:t>NSF and NIH review </a:t>
            </a:r>
            <a:r>
              <a:rPr lang="en-US" dirty="0" smtClean="0"/>
              <a:t>panels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Departmental Plant Biology Graduate Student Affairs and Admissions Committees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CFEP Quantitative and Computational Developmental Biology Cluster Hire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K-12 Outreach – GO NCSU science demonstrations</a:t>
            </a:r>
          </a:p>
          <a:p>
            <a:pPr marL="285750" indent="-285750">
              <a:buFont typeface="Arial" panose="020B0604020202020204" pitchFamily="34" charset="0"/>
              <a:buChar char="•"/>
            </a:pPr>
            <a:endParaRPr lang="en-US" dirty="0"/>
          </a:p>
          <a:p>
            <a:endParaRPr lang="en-US" dirty="0" smtClean="0"/>
          </a:p>
          <a:p>
            <a:endParaRPr lang="en-US" dirty="0" smtClean="0"/>
          </a:p>
          <a:p>
            <a:endParaRPr lang="en-US" dirty="0"/>
          </a:p>
        </p:txBody>
      </p:sp>
      <p:sp>
        <p:nvSpPr>
          <p:cNvPr id="3" name="TextBox 2"/>
          <p:cNvSpPr txBox="1"/>
          <p:nvPr/>
        </p:nvSpPr>
        <p:spPr>
          <a:xfrm>
            <a:off x="6337300" y="1959428"/>
            <a:ext cx="5219699" cy="2954655"/>
          </a:xfrm>
          <a:prstGeom prst="rect">
            <a:avLst/>
          </a:prstGeom>
          <a:noFill/>
        </p:spPr>
        <p:txBody>
          <a:bodyPr wrap="square" rtlCol="0">
            <a:spAutoFit/>
          </a:bodyPr>
          <a:lstStyle/>
          <a:p>
            <a:r>
              <a:rPr lang="en-US" sz="2400" b="1" dirty="0" smtClean="0"/>
              <a:t>Administrative and Leadership Training</a:t>
            </a:r>
          </a:p>
          <a:p>
            <a:endParaRPr lang="en-US" dirty="0"/>
          </a:p>
          <a:p>
            <a:pPr marL="285750" indent="-285750">
              <a:buFont typeface="Arial" panose="020B0604020202020204" pitchFamily="34" charset="0"/>
              <a:buChar char="•"/>
            </a:pPr>
            <a:r>
              <a:rPr lang="en-US" i="1" dirty="0" smtClean="0"/>
              <a:t>Faculty Mediation and Conflict Resolution Training </a:t>
            </a:r>
            <a:br>
              <a:rPr lang="en-US" i="1" dirty="0" smtClean="0"/>
            </a:br>
            <a:r>
              <a:rPr lang="en-US" i="1" dirty="0" smtClean="0"/>
              <a:t>- </a:t>
            </a:r>
            <a:r>
              <a:rPr lang="en-US" dirty="0" smtClean="0"/>
              <a:t>organized by The Provost, the Office of General Counsel and the Faculty Senate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a:t>2018 Fall Agricultural Leadership Learning </a:t>
            </a:r>
            <a:r>
              <a:rPr lang="en-US" i="1" dirty="0" smtClean="0"/>
              <a:t>Institute </a:t>
            </a:r>
            <a:r>
              <a:rPr lang="en-US" i="1" dirty="0"/>
              <a:t>for </a:t>
            </a:r>
            <a:r>
              <a:rPr lang="en-US" i="1" dirty="0" smtClean="0"/>
              <a:t>Faculty </a:t>
            </a:r>
            <a:br>
              <a:rPr lang="en-US" i="1" dirty="0" smtClean="0"/>
            </a:br>
            <a:r>
              <a:rPr lang="en-US" i="1" dirty="0" smtClean="0"/>
              <a:t>- </a:t>
            </a:r>
            <a:r>
              <a:rPr lang="en-US" dirty="0" smtClean="0"/>
              <a:t>organized by Rhonda Sutton, the Director of College Leadership Programs </a:t>
            </a:r>
            <a:endParaRPr lang="en-US" dirty="0"/>
          </a:p>
        </p:txBody>
      </p:sp>
      <p:sp>
        <p:nvSpPr>
          <p:cNvPr id="4" name="TextBox 3"/>
          <p:cNvSpPr txBox="1"/>
          <p:nvPr/>
        </p:nvSpPr>
        <p:spPr>
          <a:xfrm>
            <a:off x="0" y="288471"/>
            <a:ext cx="12192000" cy="1077218"/>
          </a:xfrm>
          <a:prstGeom prst="rect">
            <a:avLst/>
          </a:prstGeom>
          <a:noFill/>
        </p:spPr>
        <p:txBody>
          <a:bodyPr wrap="square" rtlCol="0">
            <a:spAutoFit/>
          </a:bodyPr>
          <a:lstStyle/>
          <a:p>
            <a:pPr algn="ctr"/>
            <a:r>
              <a:rPr lang="en-US" sz="3200" b="1" dirty="0" smtClean="0">
                <a:latin typeface="+mj-lt"/>
              </a:rPr>
              <a:t>A diversity of service responsibilities at the </a:t>
            </a:r>
          </a:p>
          <a:p>
            <a:pPr algn="ctr"/>
            <a:r>
              <a:rPr lang="en-US" sz="3200" b="1" dirty="0" smtClean="0">
                <a:latin typeface="+mj-lt"/>
              </a:rPr>
              <a:t>departmental, college and national levels</a:t>
            </a:r>
            <a:endParaRPr lang="en-US" sz="3200" b="1" dirty="0">
              <a:latin typeface="+mj-lt"/>
            </a:endParaRPr>
          </a:p>
        </p:txBody>
      </p:sp>
    </p:spTree>
    <p:extLst>
      <p:ext uri="{BB962C8B-B14F-4D97-AF65-F5344CB8AC3E}">
        <p14:creationId xmlns:p14="http://schemas.microsoft.com/office/powerpoint/2010/main" val="325319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371" y="3641006"/>
            <a:ext cx="3686629" cy="3214972"/>
          </a:xfrm>
          <a:prstGeom prst="rect">
            <a:avLst/>
          </a:prstGeom>
        </p:spPr>
      </p:pic>
      <p:sp>
        <p:nvSpPr>
          <p:cNvPr id="7" name="Rectangle 6"/>
          <p:cNvSpPr/>
          <p:nvPr/>
        </p:nvSpPr>
        <p:spPr>
          <a:xfrm>
            <a:off x="2147642" y="2686619"/>
            <a:ext cx="7489844" cy="1200329"/>
          </a:xfrm>
          <a:prstGeom prst="rect">
            <a:avLst/>
          </a:prstGeom>
        </p:spPr>
        <p:txBody>
          <a:bodyPr wrap="square">
            <a:spAutoFit/>
          </a:bodyPr>
          <a:lstStyle/>
          <a:p>
            <a:r>
              <a:rPr lang="en-US" sz="2400" b="1" dirty="0" smtClean="0"/>
              <a:t>“</a:t>
            </a:r>
            <a:r>
              <a:rPr lang="en-US" sz="2400" b="1" dirty="0"/>
              <a:t>Baseball is a simple game. If you have good players and if you keep them in the right frame of mind then the manager is a success.” – </a:t>
            </a:r>
            <a:r>
              <a:rPr lang="en-US" sz="2400" b="1" dirty="0" smtClean="0"/>
              <a:t>Sparky Anderson</a:t>
            </a:r>
            <a:endParaRPr lang="en-US" sz="2400" b="1" dirty="0"/>
          </a:p>
        </p:txBody>
      </p:sp>
      <p:grpSp>
        <p:nvGrpSpPr>
          <p:cNvPr id="10" name="Group 9"/>
          <p:cNvGrpSpPr/>
          <p:nvPr/>
        </p:nvGrpSpPr>
        <p:grpSpPr>
          <a:xfrm>
            <a:off x="2055280" y="4493071"/>
            <a:ext cx="6841976" cy="1521073"/>
            <a:chOff x="4897114" y="4150016"/>
            <a:chExt cx="6841976" cy="1521073"/>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7114" y="4926841"/>
              <a:ext cx="4728168" cy="744248"/>
            </a:xfrm>
            <a:prstGeom prst="rect">
              <a:avLst/>
            </a:prstGeom>
          </p:spPr>
        </p:pic>
        <p:sp>
          <p:nvSpPr>
            <p:cNvPr id="12" name="TextBox 11"/>
            <p:cNvSpPr txBox="1"/>
            <p:nvPr/>
          </p:nvSpPr>
          <p:spPr>
            <a:xfrm>
              <a:off x="5024387" y="4150016"/>
              <a:ext cx="6714703" cy="954107"/>
            </a:xfrm>
            <a:prstGeom prst="rect">
              <a:avLst/>
            </a:prstGeom>
            <a:solidFill>
              <a:schemeClr val="bg1"/>
            </a:solidFill>
          </p:spPr>
          <p:txBody>
            <a:bodyPr wrap="square" rtlCol="0">
              <a:spAutoFit/>
            </a:bodyPr>
            <a:lstStyle/>
            <a:p>
              <a:r>
                <a:rPr lang="en-US" sz="2800" dirty="0" smtClean="0"/>
                <a:t>Bob Franks</a:t>
              </a:r>
            </a:p>
            <a:p>
              <a:r>
                <a:rPr lang="en-US" sz="2800" dirty="0" smtClean="0"/>
                <a:t>Department of Plant and Microbial Biology</a:t>
              </a:r>
            </a:p>
          </p:txBody>
        </p:sp>
      </p:grpSp>
      <p:sp>
        <p:nvSpPr>
          <p:cNvPr id="13" name="Title 1"/>
          <p:cNvSpPr txBox="1">
            <a:spLocks/>
          </p:cNvSpPr>
          <p:nvPr/>
        </p:nvSpPr>
        <p:spPr>
          <a:xfrm>
            <a:off x="352089" y="884904"/>
            <a:ext cx="11316927" cy="129062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Leadership and Departmental Vision:</a:t>
            </a:r>
          </a:p>
          <a:p>
            <a:pPr algn="ctr"/>
            <a:r>
              <a:rPr lang="en-US" dirty="0" smtClean="0"/>
              <a:t>Past, Present, and Future</a:t>
            </a:r>
            <a:endParaRPr lang="en-US" dirty="0"/>
          </a:p>
        </p:txBody>
      </p:sp>
    </p:spTree>
    <p:extLst>
      <p:ext uri="{BB962C8B-B14F-4D97-AF65-F5344CB8AC3E}">
        <p14:creationId xmlns:p14="http://schemas.microsoft.com/office/powerpoint/2010/main" val="2238692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0"/>
            <a:ext cx="12052300" cy="2197100"/>
          </a:xfrm>
          <a:prstGeom prst="rect">
            <a:avLst/>
          </a:prstGeom>
        </p:spPr>
      </p:pic>
      <p:sp>
        <p:nvSpPr>
          <p:cNvPr id="2" name="TextBox 1"/>
          <p:cNvSpPr txBox="1"/>
          <p:nvPr/>
        </p:nvSpPr>
        <p:spPr>
          <a:xfrm>
            <a:off x="687614" y="1955800"/>
            <a:ext cx="9852249" cy="5078313"/>
          </a:xfrm>
          <a:prstGeom prst="rect">
            <a:avLst/>
          </a:prstGeom>
          <a:noFill/>
        </p:spPr>
        <p:txBody>
          <a:bodyPr wrap="none" rtlCol="0">
            <a:spAutoFit/>
          </a:bodyPr>
          <a:lstStyle/>
          <a:p>
            <a:pPr marL="285750" indent="-285750">
              <a:buFont typeface="Arial" panose="020B0604020202020204" pitchFamily="34" charset="0"/>
              <a:buChar char="•"/>
            </a:pPr>
            <a:r>
              <a:rPr lang="en-US" dirty="0" smtClean="0"/>
              <a:t>35 Faculty (Teaching, Research and Extension)</a:t>
            </a:r>
            <a:br>
              <a:rPr lang="en-US" dirty="0" smtClean="0"/>
            </a:br>
            <a:r>
              <a:rPr lang="en-US" dirty="0"/>
              <a:t>Diversity of </a:t>
            </a:r>
            <a:r>
              <a:rPr lang="en-US" dirty="0" smtClean="0"/>
              <a:t>overlapping disciplines </a:t>
            </a:r>
            <a:br>
              <a:rPr lang="en-US" dirty="0" smtClean="0"/>
            </a:br>
            <a:r>
              <a:rPr lang="en-US" dirty="0" smtClean="0"/>
              <a:t>(Cell and Molecular Biology, Microbiology, Ecology and Evolution, Systems Biology and Ethnobotany)</a:t>
            </a:r>
            <a:endParaRPr lang="en-US" dirty="0"/>
          </a:p>
          <a:p>
            <a:endParaRPr lang="en-US" dirty="0" smtClean="0"/>
          </a:p>
          <a:p>
            <a:pPr marL="285750" indent="-285750">
              <a:buFont typeface="Arial" panose="020B0604020202020204" pitchFamily="34" charset="0"/>
              <a:buChar char="•"/>
            </a:pPr>
            <a:r>
              <a:rPr lang="en-US" dirty="0" smtClean="0"/>
              <a:t>87 graduate students - 3 Graduate Programs </a:t>
            </a:r>
            <a:br>
              <a:rPr lang="en-US" dirty="0" smtClean="0"/>
            </a:br>
            <a:r>
              <a:rPr lang="en-US" dirty="0" smtClean="0"/>
              <a:t>(Plant Biology, Microbiology and Masters in Microbial Biotechnology)</a:t>
            </a:r>
            <a:br>
              <a:rPr lang="en-US" dirty="0" smtClean="0"/>
            </a:br>
            <a:endParaRPr lang="en-US" dirty="0" smtClean="0"/>
          </a:p>
          <a:p>
            <a:pPr marL="285750" indent="-285750">
              <a:buFont typeface="Arial" panose="020B0604020202020204" pitchFamily="34" charset="0"/>
              <a:buChar char="•"/>
            </a:pPr>
            <a:r>
              <a:rPr lang="en-US" dirty="0" smtClean="0"/>
              <a:t>30 Postdoctoral researchers/Technicians</a:t>
            </a:r>
            <a:br>
              <a:rPr lang="en-US" dirty="0" smtClean="0"/>
            </a:br>
            <a:endParaRPr lang="en-US" dirty="0" smtClean="0"/>
          </a:p>
          <a:p>
            <a:pPr marL="285750" indent="-285750">
              <a:buFont typeface="Arial" panose="020B0604020202020204" pitchFamily="34" charset="0"/>
              <a:buChar char="•"/>
            </a:pPr>
            <a:r>
              <a:rPr lang="en-US" dirty="0" smtClean="0"/>
              <a:t>8 Administrative Staff members</a:t>
            </a:r>
            <a:r>
              <a:rPr lang="en-US" dirty="0"/>
              <a:t/>
            </a:r>
            <a:br>
              <a:rPr lang="en-US" dirty="0"/>
            </a:br>
            <a:endParaRPr lang="en-US" dirty="0" smtClean="0"/>
          </a:p>
          <a:p>
            <a:pPr marL="285750" indent="-285750">
              <a:buFont typeface="Arial" panose="020B0604020202020204" pitchFamily="34" charset="0"/>
              <a:buChar char="•"/>
            </a:pPr>
            <a:r>
              <a:rPr lang="en-US" dirty="0" smtClean="0"/>
              <a:t>2 Undergraduate Programs (Plant Biology and Microbiology)</a:t>
            </a:r>
            <a:br>
              <a:rPr lang="en-US" dirty="0" smtClean="0"/>
            </a:br>
            <a:endParaRPr lang="en-US" dirty="0" smtClean="0"/>
          </a:p>
          <a:p>
            <a:pPr marL="285750" indent="-285750">
              <a:buFont typeface="Arial" panose="020B0604020202020204" pitchFamily="34" charset="0"/>
              <a:buChar char="•"/>
            </a:pPr>
            <a:r>
              <a:rPr lang="en-US" dirty="0" smtClean="0"/>
              <a:t>2 Service/Extension </a:t>
            </a:r>
            <a:r>
              <a:rPr lang="en-US" dirty="0"/>
              <a:t>Facilities (</a:t>
            </a:r>
            <a:r>
              <a:rPr lang="en-US" dirty="0" err="1"/>
              <a:t>Phytotron</a:t>
            </a:r>
            <a:r>
              <a:rPr lang="en-US" dirty="0"/>
              <a:t> and the Herbarium</a:t>
            </a:r>
            <a:r>
              <a:rPr lang="en-US" dirty="0" smtClean="0"/>
              <a:t>)</a:t>
            </a:r>
            <a:br>
              <a:rPr lang="en-US" dirty="0" smtClean="0"/>
            </a:br>
            <a:endParaRPr lang="en-US" dirty="0" smtClean="0"/>
          </a:p>
          <a:p>
            <a:pPr marL="285750" indent="-285750">
              <a:buFont typeface="Arial" panose="020B0604020202020204" pitchFamily="34" charset="0"/>
              <a:buChar char="•"/>
            </a:pPr>
            <a:r>
              <a:rPr lang="en-US" dirty="0" smtClean="0"/>
              <a:t>2016/2017 -  6,355 Teaching Credit hours; overhead generated $1,057,521 (2</a:t>
            </a:r>
            <a:r>
              <a:rPr lang="en-US" baseline="30000" dirty="0" smtClean="0"/>
              <a:t>nd</a:t>
            </a:r>
            <a:r>
              <a:rPr lang="en-US" dirty="0" smtClean="0"/>
              <a:t> in CALS)</a:t>
            </a:r>
            <a:br>
              <a:rPr lang="en-US" dirty="0" smtClean="0"/>
            </a:br>
            <a:endParaRPr lang="en-US" dirty="0" smtClean="0"/>
          </a:p>
          <a:p>
            <a:endParaRPr lang="en-US" dirty="0"/>
          </a:p>
        </p:txBody>
      </p:sp>
      <p:sp>
        <p:nvSpPr>
          <p:cNvPr id="4" name="TextBox 3"/>
          <p:cNvSpPr txBox="1"/>
          <p:nvPr/>
        </p:nvSpPr>
        <p:spPr>
          <a:xfrm>
            <a:off x="7953825" y="3528894"/>
            <a:ext cx="4305300" cy="2862322"/>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smtClean="0"/>
              <a:t>Respect for a diversity of disciplines</a:t>
            </a:r>
            <a:r>
              <a:rPr lang="en-US" dirty="0"/>
              <a:t/>
            </a:r>
            <a:br>
              <a:rPr lang="en-US" dirty="0"/>
            </a:br>
            <a:endParaRPr lang="en-US" dirty="0" smtClean="0"/>
          </a:p>
          <a:p>
            <a:pPr marL="285750" indent="-285750">
              <a:buFont typeface="Arial" panose="020B0604020202020204" pitchFamily="34" charset="0"/>
              <a:buChar char="•"/>
            </a:pPr>
            <a:r>
              <a:rPr lang="en-US" dirty="0" smtClean="0"/>
              <a:t>Culture </a:t>
            </a:r>
            <a:r>
              <a:rPr lang="en-US" dirty="0"/>
              <a:t>of collaboration and </a:t>
            </a:r>
            <a:r>
              <a:rPr lang="en-US" dirty="0" smtClean="0"/>
              <a:t>support</a:t>
            </a:r>
            <a:br>
              <a:rPr lang="en-US" dirty="0" smtClean="0"/>
            </a:br>
            <a:endParaRPr lang="en-US" dirty="0" smtClean="0"/>
          </a:p>
          <a:p>
            <a:pPr marL="285750" indent="-285750">
              <a:buFont typeface="Arial" panose="020B0604020202020204" pitchFamily="34" charset="0"/>
              <a:buChar char="•"/>
            </a:pPr>
            <a:r>
              <a:rPr lang="en-US" dirty="0" smtClean="0"/>
              <a:t>Interdisciplinary </a:t>
            </a:r>
            <a:r>
              <a:rPr lang="en-US" dirty="0"/>
              <a:t>research is </a:t>
            </a:r>
            <a:r>
              <a:rPr lang="en-US" dirty="0" smtClean="0"/>
              <a:t>valued</a:t>
            </a:r>
            <a:br>
              <a:rPr lang="en-US" dirty="0" smtClean="0"/>
            </a:br>
            <a:r>
              <a:rPr lang="en-US" dirty="0" smtClean="0"/>
              <a:t/>
            </a:r>
            <a:br>
              <a:rPr lang="en-US" dirty="0" smtClean="0"/>
            </a:br>
            <a:endParaRPr lang="en-US" dirty="0"/>
          </a:p>
          <a:p>
            <a:endParaRPr lang="en-US" dirty="0"/>
          </a:p>
          <a:p>
            <a:endParaRPr lang="en-US" dirty="0"/>
          </a:p>
        </p:txBody>
      </p:sp>
    </p:spTree>
    <p:extLst>
      <p:ext uri="{BB962C8B-B14F-4D97-AF65-F5344CB8AC3E}">
        <p14:creationId xmlns:p14="http://schemas.microsoft.com/office/powerpoint/2010/main" val="229976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0"/>
            <a:ext cx="12052300" cy="2197100"/>
          </a:xfrm>
          <a:prstGeom prst="rect">
            <a:avLst/>
          </a:prstGeom>
        </p:spPr>
      </p:pic>
      <p:sp>
        <p:nvSpPr>
          <p:cNvPr id="2" name="TextBox 1"/>
          <p:cNvSpPr txBox="1"/>
          <p:nvPr/>
        </p:nvSpPr>
        <p:spPr>
          <a:xfrm>
            <a:off x="1373414" y="2717800"/>
            <a:ext cx="8009180" cy="523220"/>
          </a:xfrm>
          <a:prstGeom prst="rect">
            <a:avLst/>
          </a:prstGeom>
          <a:noFill/>
        </p:spPr>
        <p:txBody>
          <a:bodyPr wrap="none" rtlCol="0">
            <a:spAutoFit/>
          </a:bodyPr>
          <a:lstStyle/>
          <a:p>
            <a:r>
              <a:rPr lang="en-US" sz="2800" dirty="0" smtClean="0"/>
              <a:t>Where do we go from here and how do we get there?</a:t>
            </a:r>
          </a:p>
        </p:txBody>
      </p:sp>
    </p:spTree>
    <p:extLst>
      <p:ext uri="{BB962C8B-B14F-4D97-AF65-F5344CB8AC3E}">
        <p14:creationId xmlns:p14="http://schemas.microsoft.com/office/powerpoint/2010/main" val="1373263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9986"/>
            <a:ext cx="12192000" cy="646331"/>
          </a:xfrm>
          <a:prstGeom prst="rect">
            <a:avLst/>
          </a:prstGeom>
          <a:noFill/>
        </p:spPr>
        <p:txBody>
          <a:bodyPr wrap="square" rtlCol="0">
            <a:spAutoFit/>
          </a:bodyPr>
          <a:lstStyle/>
          <a:p>
            <a:pPr algn="ctr"/>
            <a:r>
              <a:rPr lang="en-US" sz="3600" b="1" dirty="0" smtClean="0">
                <a:latin typeface="+mj-lt"/>
              </a:rPr>
              <a:t>Major challenges and  opportunities</a:t>
            </a:r>
          </a:p>
        </p:txBody>
      </p:sp>
      <p:sp>
        <p:nvSpPr>
          <p:cNvPr id="3" name="TextBox 2"/>
          <p:cNvSpPr txBox="1"/>
          <p:nvPr/>
        </p:nvSpPr>
        <p:spPr>
          <a:xfrm>
            <a:off x="1433034" y="1703502"/>
            <a:ext cx="9798384" cy="4401205"/>
          </a:xfrm>
          <a:prstGeom prst="rect">
            <a:avLst/>
          </a:prstGeom>
          <a:noFill/>
        </p:spPr>
        <p:txBody>
          <a:bodyPr wrap="square" rtlCol="0">
            <a:spAutoFit/>
          </a:bodyPr>
          <a:lstStyle/>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a:t>Shape the focus of the Plant Sciences Initiative </a:t>
            </a:r>
            <a:r>
              <a:rPr lang="en-US" sz="2000" dirty="0" smtClean="0"/>
              <a:t/>
            </a:r>
            <a:br>
              <a:rPr lang="en-US" sz="2000" dirty="0" smtClean="0"/>
            </a:br>
            <a:endParaRPr lang="en-US" sz="2000" dirty="0" smtClean="0"/>
          </a:p>
          <a:p>
            <a:pPr marL="285750" indent="-285750">
              <a:buFont typeface="Arial" panose="020B0604020202020204" pitchFamily="34" charset="0"/>
              <a:buChar char="•"/>
            </a:pPr>
            <a:r>
              <a:rPr lang="en-US" sz="2000" dirty="0" smtClean="0"/>
              <a:t>Promote the department externally and at the College level</a:t>
            </a:r>
            <a:br>
              <a:rPr lang="en-US" sz="2000" dirty="0" smtClean="0"/>
            </a:br>
            <a:endParaRPr lang="en-US" sz="2000" dirty="0" smtClean="0"/>
          </a:p>
          <a:p>
            <a:pPr marL="285750" indent="-285750">
              <a:buFont typeface="Arial" panose="020B0604020202020204" pitchFamily="34" charset="0"/>
              <a:buChar char="•"/>
            </a:pPr>
            <a:r>
              <a:rPr lang="en-US" sz="2000" dirty="0" smtClean="0"/>
              <a:t>Strengthen graduate and undergraduate programs</a:t>
            </a:r>
            <a:br>
              <a:rPr lang="en-US" sz="2000" dirty="0" smtClean="0"/>
            </a:br>
            <a:endParaRPr lang="en-US" sz="2000" dirty="0" smtClean="0"/>
          </a:p>
          <a:p>
            <a:pPr marL="285750" indent="-285750">
              <a:buFont typeface="Arial" panose="020B0604020202020204" pitchFamily="34" charset="0"/>
              <a:buChar char="•"/>
            </a:pPr>
            <a:r>
              <a:rPr lang="en-US" sz="2000" dirty="0" smtClean="0"/>
              <a:t>Hire and retain excellent and diverse faculty and staff</a:t>
            </a:r>
            <a:br>
              <a:rPr lang="en-US" sz="2000" dirty="0" smtClean="0"/>
            </a:br>
            <a:endParaRPr lang="en-US" sz="2000" dirty="0" smtClean="0"/>
          </a:p>
          <a:p>
            <a:pPr marL="285750" indent="-285750">
              <a:buFont typeface="Arial" panose="020B0604020202020204" pitchFamily="34" charset="0"/>
              <a:buChar char="•"/>
            </a:pPr>
            <a:r>
              <a:rPr lang="en-US" sz="2000" dirty="0" smtClean="0"/>
              <a:t>Strengthen “bridges” between different portions of our department</a:t>
            </a:r>
            <a:br>
              <a:rPr lang="en-US" sz="2000" dirty="0" smtClean="0"/>
            </a:br>
            <a:endParaRPr lang="en-US" sz="2000" dirty="0" smtClean="0"/>
          </a:p>
          <a:p>
            <a:pPr marL="285750" indent="-285750">
              <a:buFont typeface="Arial" panose="020B0604020202020204" pitchFamily="34" charset="0"/>
              <a:buChar char="•"/>
            </a:pPr>
            <a:r>
              <a:rPr lang="en-US" sz="2000" dirty="0" smtClean="0"/>
              <a:t>Support interdisciplinary research and education activities</a:t>
            </a:r>
            <a:br>
              <a:rPr lang="en-US" sz="2000" dirty="0" smtClean="0"/>
            </a:br>
            <a:endParaRPr lang="en-US" sz="2000" dirty="0" smtClean="0"/>
          </a:p>
          <a:p>
            <a:pPr marL="285750" indent="-285750">
              <a:buFont typeface="Arial" panose="020B0604020202020204" pitchFamily="34" charset="0"/>
              <a:buChar char="•"/>
            </a:pPr>
            <a:r>
              <a:rPr lang="en-US" sz="2000" dirty="0" smtClean="0"/>
              <a:t>Aging facilities/Gardner Hall</a:t>
            </a:r>
            <a:endParaRPr lang="en-US" sz="2000" dirty="0"/>
          </a:p>
        </p:txBody>
      </p:sp>
    </p:spTree>
    <p:extLst>
      <p:ext uri="{BB962C8B-B14F-4D97-AF65-F5344CB8AC3E}">
        <p14:creationId xmlns:p14="http://schemas.microsoft.com/office/powerpoint/2010/main" val="1798804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1511"/>
            <a:ext cx="12192000" cy="923330"/>
          </a:xfrm>
          <a:prstGeom prst="rect">
            <a:avLst/>
          </a:prstGeom>
          <a:noFill/>
        </p:spPr>
        <p:txBody>
          <a:bodyPr wrap="square" rtlCol="0">
            <a:spAutoFit/>
          </a:bodyPr>
          <a:lstStyle/>
          <a:p>
            <a:pPr algn="ctr"/>
            <a:r>
              <a:rPr lang="en-US" sz="3600" dirty="0"/>
              <a:t>S</a:t>
            </a:r>
            <a:r>
              <a:rPr lang="en-US" sz="3600" dirty="0" smtClean="0"/>
              <a:t>hape </a:t>
            </a:r>
            <a:r>
              <a:rPr lang="en-US" sz="3600" dirty="0"/>
              <a:t>the focus of the Plant Sciences </a:t>
            </a:r>
            <a:r>
              <a:rPr lang="en-US" sz="3600" dirty="0" smtClean="0"/>
              <a:t>Initiative</a:t>
            </a:r>
            <a:endParaRPr lang="en-US" sz="3600" dirty="0">
              <a:latin typeface="+mj-lt"/>
            </a:endParaRPr>
          </a:p>
          <a:p>
            <a:pPr algn="ctr"/>
            <a:endParaRPr lang="en-US" dirty="0"/>
          </a:p>
        </p:txBody>
      </p:sp>
      <p:sp>
        <p:nvSpPr>
          <p:cNvPr id="3" name="Rectangle 2"/>
          <p:cNvSpPr/>
          <p:nvPr/>
        </p:nvSpPr>
        <p:spPr>
          <a:xfrm>
            <a:off x="203200" y="1244841"/>
            <a:ext cx="5994400" cy="4765792"/>
          </a:xfrm>
          <a:prstGeom prst="rect">
            <a:avLst/>
          </a:prstGeom>
        </p:spPr>
        <p:txBody>
          <a:bodyPr wrap="square">
            <a:spAutoFit/>
          </a:bodyPr>
          <a:lstStyle/>
          <a:p>
            <a:pPr>
              <a:lnSpc>
                <a:spcPct val="107000"/>
              </a:lnSpc>
              <a:spcAft>
                <a:spcPts val="800"/>
              </a:spcAft>
            </a:pPr>
            <a:r>
              <a:rPr lang="en-US" i="1" dirty="0" smtClean="0">
                <a:latin typeface="Calibri" panose="020F0502020204030204" pitchFamily="34" charset="0"/>
                <a:ea typeface="Calibri" panose="020F0502020204030204" pitchFamily="34" charset="0"/>
                <a:cs typeface="Times New Roman" panose="02020603050405020304" pitchFamily="18" charset="0"/>
              </a:rPr>
              <a:t>Why?</a:t>
            </a:r>
          </a:p>
          <a:p>
            <a:pPr marL="285750" indent="-285750">
              <a:lnSpc>
                <a:spcPct val="1070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Potential access to interdisciplinary research projects and funding sources</a:t>
            </a:r>
          </a:p>
          <a:p>
            <a:pPr marL="285750" indent="-285750">
              <a:lnSpc>
                <a:spcPct val="1070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Additional new research space and facilities</a:t>
            </a:r>
          </a:p>
          <a:p>
            <a:pPr marL="285750" indent="-285750">
              <a:lnSpc>
                <a:spcPct val="1070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Resources will be pushed into the PSI and thus could be diverted from the Department</a:t>
            </a:r>
          </a:p>
          <a:p>
            <a:pPr marL="285750" indent="-285750">
              <a:lnSpc>
                <a:spcPct val="1070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Ensure a role for Life Sciences in the PSI</a:t>
            </a:r>
          </a:p>
          <a:p>
            <a:pPr>
              <a:lnSpc>
                <a:spcPct val="107000"/>
              </a:lnSpc>
              <a:spcAft>
                <a:spcPts val="800"/>
              </a:spcAft>
            </a:pPr>
            <a:endParaRPr lang="en-US" i="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smtClean="0">
                <a:latin typeface="Calibri" panose="020F0502020204030204" pitchFamily="34" charset="0"/>
                <a:ea typeface="Calibri" panose="020F0502020204030204" pitchFamily="34" charset="0"/>
                <a:cs typeface="Times New Roman" panose="02020603050405020304" pitchFamily="18" charset="0"/>
              </a:rPr>
              <a:t>How </a:t>
            </a:r>
            <a:r>
              <a:rPr lang="en-US" i="1" dirty="0">
                <a:latin typeface="Calibri" panose="020F0502020204030204" pitchFamily="34" charset="0"/>
                <a:ea typeface="Calibri" panose="020F0502020204030204" pitchFamily="34" charset="0"/>
                <a:cs typeface="Times New Roman" panose="02020603050405020304" pitchFamily="18" charset="0"/>
              </a:rPr>
              <a:t>do we do this?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Departmental committee </a:t>
            </a:r>
            <a:br>
              <a:rPr lang="en-US"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latin typeface="Calibri" panose="020F0502020204030204" pitchFamily="34" charset="0"/>
                <a:ea typeface="Calibri" panose="020F0502020204030204" pitchFamily="34" charset="0"/>
                <a:cs typeface="Times New Roman" panose="02020603050405020304" pitchFamily="18" charset="0"/>
              </a:rPr>
              <a:t>(Amy </a:t>
            </a:r>
            <a:r>
              <a:rPr lang="en-US" dirty="0" err="1" smtClean="0">
                <a:latin typeface="Calibri" panose="020F0502020204030204" pitchFamily="34" charset="0"/>
                <a:ea typeface="Calibri" panose="020F0502020204030204" pitchFamily="34" charset="0"/>
                <a:cs typeface="Times New Roman" panose="02020603050405020304" pitchFamily="18" charset="0"/>
              </a:rPr>
              <a:t>Grunden</a:t>
            </a:r>
            <a:r>
              <a:rPr lang="en-US" dirty="0" smtClean="0">
                <a:latin typeface="Calibri" panose="020F0502020204030204" pitchFamily="34" charset="0"/>
                <a:ea typeface="Calibri" panose="020F0502020204030204" pitchFamily="34" charset="0"/>
                <a:cs typeface="Times New Roman" panose="02020603050405020304" pitchFamily="18" charset="0"/>
              </a:rPr>
              <a:t>, Anna </a:t>
            </a:r>
            <a:r>
              <a:rPr lang="en-US" dirty="0" err="1" smtClean="0">
                <a:latin typeface="Calibri" panose="020F0502020204030204" pitchFamily="34" charset="0"/>
                <a:ea typeface="Calibri" panose="020F0502020204030204" pitchFamily="34" charset="0"/>
                <a:cs typeface="Times New Roman" panose="02020603050405020304" pitchFamily="18" charset="0"/>
              </a:rPr>
              <a:t>Stepanova</a:t>
            </a:r>
            <a:r>
              <a:rPr lang="en-US" dirty="0" smtClean="0">
                <a:latin typeface="Calibri" panose="020F0502020204030204" pitchFamily="34" charset="0"/>
                <a:ea typeface="Calibri" panose="020F0502020204030204" pitchFamily="34" charset="0"/>
                <a:cs typeface="Times New Roman" panose="02020603050405020304" pitchFamily="18" charset="0"/>
              </a:rPr>
              <a:t>, Carole </a:t>
            </a:r>
            <a:r>
              <a:rPr lang="en-US" dirty="0" err="1" smtClean="0">
                <a:latin typeface="Calibri" panose="020F0502020204030204" pitchFamily="34" charset="0"/>
                <a:ea typeface="Calibri" panose="020F0502020204030204" pitchFamily="34" charset="0"/>
                <a:cs typeface="Times New Roman" panose="02020603050405020304" pitchFamily="18" charset="0"/>
              </a:rPr>
              <a:t>Saravitz</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Continued communication with Steve Briggs, Steve </a:t>
            </a:r>
            <a:r>
              <a:rPr lang="en-US" dirty="0" err="1" smtClean="0">
                <a:latin typeface="Calibri" panose="020F0502020204030204" pitchFamily="34" charset="0"/>
                <a:ea typeface="Calibri" panose="020F0502020204030204" pitchFamily="34" charset="0"/>
                <a:cs typeface="Times New Roman" panose="02020603050405020304" pitchFamily="18" charset="0"/>
              </a:rPr>
              <a:t>Lommel</a:t>
            </a:r>
            <a:r>
              <a:rPr lang="en-US" dirty="0" smtClean="0">
                <a:latin typeface="Calibri" panose="020F0502020204030204" pitchFamily="34" charset="0"/>
                <a:ea typeface="Calibri" panose="020F0502020204030204" pitchFamily="34" charset="0"/>
                <a:cs typeface="Times New Roman" panose="02020603050405020304" pitchFamily="18" charset="0"/>
              </a:rPr>
              <a:t> and Harry Daniels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1300" y="2236451"/>
            <a:ext cx="5461000" cy="3072722"/>
          </a:xfrm>
          <a:prstGeom prst="rect">
            <a:avLst/>
          </a:prstGeom>
        </p:spPr>
      </p:pic>
    </p:spTree>
    <p:extLst>
      <p:ext uri="{BB962C8B-B14F-4D97-AF65-F5344CB8AC3E}">
        <p14:creationId xmlns:p14="http://schemas.microsoft.com/office/powerpoint/2010/main" val="1423817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1511"/>
            <a:ext cx="12192000" cy="923330"/>
          </a:xfrm>
          <a:prstGeom prst="rect">
            <a:avLst/>
          </a:prstGeom>
          <a:noFill/>
        </p:spPr>
        <p:txBody>
          <a:bodyPr wrap="square" rtlCol="0">
            <a:spAutoFit/>
          </a:bodyPr>
          <a:lstStyle/>
          <a:p>
            <a:pPr algn="ctr"/>
            <a:r>
              <a:rPr lang="en-US" sz="3600" dirty="0" smtClean="0">
                <a:latin typeface="+mj-lt"/>
              </a:rPr>
              <a:t>Promote the Department Externally and at the College level</a:t>
            </a:r>
            <a:endParaRPr lang="en-US" sz="3600" dirty="0">
              <a:latin typeface="+mj-lt"/>
            </a:endParaRPr>
          </a:p>
          <a:p>
            <a:pPr algn="ctr"/>
            <a:endParaRPr lang="en-US" dirty="0"/>
          </a:p>
        </p:txBody>
      </p:sp>
      <p:sp>
        <p:nvSpPr>
          <p:cNvPr id="3" name="Rectangle 2"/>
          <p:cNvSpPr/>
          <p:nvPr/>
        </p:nvSpPr>
        <p:spPr>
          <a:xfrm>
            <a:off x="1206500" y="1452460"/>
            <a:ext cx="8636000" cy="4967385"/>
          </a:xfrm>
          <a:prstGeom prst="rect">
            <a:avLst/>
          </a:prstGeom>
        </p:spPr>
        <p:txBody>
          <a:bodyPr wrap="square">
            <a:spAutoFit/>
          </a:bodyPr>
          <a:lstStyle/>
          <a:p>
            <a:pPr>
              <a:lnSpc>
                <a:spcPct val="107000"/>
              </a:lnSpc>
              <a:spcAft>
                <a:spcPts val="800"/>
              </a:spcAft>
            </a:pPr>
            <a:r>
              <a:rPr lang="en-US" sz="2400" i="1" dirty="0" smtClean="0">
                <a:latin typeface="Calibri" panose="020F0502020204030204" pitchFamily="34" charset="0"/>
                <a:ea typeface="Calibri" panose="020F0502020204030204" pitchFamily="34" charset="0"/>
                <a:cs typeface="Times New Roman" panose="02020603050405020304" pitchFamily="18" charset="0"/>
              </a:rPr>
              <a:t>Who are the stakeholders?</a:t>
            </a:r>
          </a:p>
          <a:p>
            <a:pPr>
              <a:lnSpc>
                <a:spcPct val="107000"/>
              </a:lnSpc>
              <a:spcAft>
                <a:spcPts val="8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Alumni, Biotechnology Companies, NC Citizen Groups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400" i="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smtClean="0">
                <a:latin typeface="Calibri" panose="020F0502020204030204" pitchFamily="34" charset="0"/>
                <a:ea typeface="Calibri" panose="020F0502020204030204" pitchFamily="34" charset="0"/>
                <a:cs typeface="Times New Roman" panose="02020603050405020304" pitchFamily="18" charset="0"/>
              </a:rPr>
              <a:t>How </a:t>
            </a:r>
            <a:r>
              <a:rPr lang="en-US" sz="2400" i="1" dirty="0">
                <a:latin typeface="Calibri" panose="020F0502020204030204" pitchFamily="34" charset="0"/>
                <a:ea typeface="Calibri" panose="020F0502020204030204" pitchFamily="34" charset="0"/>
                <a:cs typeface="Times New Roman" panose="02020603050405020304" pitchFamily="18" charset="0"/>
              </a:rPr>
              <a:t>do we do this?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Social </a:t>
            </a:r>
            <a:r>
              <a:rPr lang="en-US" sz="2400" dirty="0">
                <a:latin typeface="Calibri" panose="020F0502020204030204" pitchFamily="34" charset="0"/>
                <a:ea typeface="Calibri" panose="020F0502020204030204" pitchFamily="34" charset="0"/>
                <a:cs typeface="Times New Roman" panose="02020603050405020304" pitchFamily="18" charset="0"/>
              </a:rPr>
              <a:t>media </a:t>
            </a:r>
          </a:p>
          <a:p>
            <a:pPr marL="285750" indent="-285750">
              <a:lnSpc>
                <a:spcPct val="107000"/>
              </a:lnSpc>
              <a:spcAft>
                <a:spcPts val="800"/>
              </a:spcAft>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Additional face-to-face interactions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Continued </a:t>
            </a:r>
            <a:r>
              <a:rPr lang="en-US" sz="2400" dirty="0">
                <a:latin typeface="Calibri" panose="020F0502020204030204" pitchFamily="34" charset="0"/>
                <a:ea typeface="Calibri" panose="020F0502020204030204" pitchFamily="34" charset="0"/>
                <a:cs typeface="Times New Roman" panose="02020603050405020304" pitchFamily="18" charset="0"/>
              </a:rPr>
              <a:t>dialogue with the </a:t>
            </a:r>
            <a:r>
              <a:rPr lang="en-US" sz="2400" dirty="0" smtClean="0">
                <a:latin typeface="Calibri" panose="020F0502020204030204" pitchFamily="34" charset="0"/>
                <a:ea typeface="Calibri" panose="020F0502020204030204" pitchFamily="34" charset="0"/>
                <a:cs typeface="Times New Roman" panose="02020603050405020304" pitchFamily="18" charset="0"/>
              </a:rPr>
              <a:t>Dean </a:t>
            </a:r>
            <a:r>
              <a:rPr lang="en-US" sz="2400" dirty="0">
                <a:latin typeface="Calibri" panose="020F0502020204030204" pitchFamily="34" charset="0"/>
                <a:ea typeface="Calibri" panose="020F0502020204030204" pitchFamily="34" charset="0"/>
                <a:cs typeface="Times New Roman" panose="02020603050405020304" pitchFamily="18" charset="0"/>
              </a:rPr>
              <a:t>and the </a:t>
            </a:r>
            <a:r>
              <a:rPr lang="en-US" sz="2400" dirty="0" smtClean="0">
                <a:latin typeface="Calibri" panose="020F0502020204030204" pitchFamily="34" charset="0"/>
                <a:ea typeface="Calibri" panose="020F0502020204030204" pitchFamily="34" charset="0"/>
                <a:cs typeface="Times New Roman" panose="02020603050405020304" pitchFamily="18" charset="0"/>
              </a:rPr>
              <a:t>Directors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Alumni </a:t>
            </a:r>
            <a:r>
              <a:rPr lang="en-US" sz="2400" dirty="0">
                <a:latin typeface="Calibri" panose="020F0502020204030204" pitchFamily="34" charset="0"/>
                <a:ea typeface="Calibri" panose="020F0502020204030204" pitchFamily="34" charset="0"/>
                <a:cs typeface="Times New Roman" panose="02020603050405020304" pitchFamily="18" charset="0"/>
              </a:rPr>
              <a:t>list and communications/Alumni </a:t>
            </a:r>
            <a:r>
              <a:rPr lang="en-US" sz="2400" dirty="0" smtClean="0">
                <a:latin typeface="Calibri" panose="020F0502020204030204" pitchFamily="34" charset="0"/>
                <a:ea typeface="Calibri" panose="020F0502020204030204" pitchFamily="34" charset="0"/>
                <a:cs typeface="Times New Roman" panose="02020603050405020304" pitchFamily="18" charset="0"/>
              </a:rPr>
              <a:t>scientific conference</a:t>
            </a:r>
          </a:p>
          <a:p>
            <a:pPr marL="285750" indent="-285750">
              <a:lnSpc>
                <a:spcPct val="107000"/>
              </a:lnSpc>
              <a:spcAft>
                <a:spcPts val="800"/>
              </a:spcAft>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Citizen science </a:t>
            </a:r>
          </a:p>
          <a:p>
            <a:pPr marL="285750" indent="-285750">
              <a:lnSpc>
                <a:spcPct val="107000"/>
              </a:lnSpc>
              <a:spcAft>
                <a:spcPts val="800"/>
              </a:spcAft>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Other creative ideas?</a:t>
            </a:r>
          </a:p>
        </p:txBody>
      </p:sp>
      <p:sp>
        <p:nvSpPr>
          <p:cNvPr id="4" name="AutoShape 2" descr="Image result for instagram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054" y="3429000"/>
            <a:ext cx="1754948" cy="17549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5952" y="1757809"/>
            <a:ext cx="1797050" cy="1064691"/>
          </a:xfrm>
          <a:prstGeom prst="rect">
            <a:avLst/>
          </a:prstGeom>
        </p:spPr>
      </p:pic>
    </p:spTree>
    <p:extLst>
      <p:ext uri="{BB962C8B-B14F-4D97-AF65-F5344CB8AC3E}">
        <p14:creationId xmlns:p14="http://schemas.microsoft.com/office/powerpoint/2010/main" val="140212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1511"/>
            <a:ext cx="12192000" cy="923330"/>
          </a:xfrm>
          <a:prstGeom prst="rect">
            <a:avLst/>
          </a:prstGeom>
          <a:noFill/>
        </p:spPr>
        <p:txBody>
          <a:bodyPr wrap="square" rtlCol="0">
            <a:spAutoFit/>
          </a:bodyPr>
          <a:lstStyle/>
          <a:p>
            <a:pPr algn="ctr"/>
            <a:r>
              <a:rPr lang="en-US" sz="3600" dirty="0" smtClean="0">
                <a:latin typeface="+mj-lt"/>
              </a:rPr>
              <a:t>Strengthen our Graduate Programs</a:t>
            </a:r>
            <a:endParaRPr lang="en-US" sz="3600" dirty="0">
              <a:latin typeface="+mj-lt"/>
            </a:endParaRPr>
          </a:p>
          <a:p>
            <a:pPr algn="ctr"/>
            <a:endParaRPr lang="en-US" dirty="0"/>
          </a:p>
        </p:txBody>
      </p:sp>
      <p:sp>
        <p:nvSpPr>
          <p:cNvPr id="3" name="Rectangle 2"/>
          <p:cNvSpPr/>
          <p:nvPr/>
        </p:nvSpPr>
        <p:spPr>
          <a:xfrm>
            <a:off x="323850" y="1137378"/>
            <a:ext cx="11868150" cy="5103320"/>
          </a:xfrm>
          <a:prstGeom prst="rect">
            <a:avLst/>
          </a:prstGeom>
        </p:spPr>
        <p:txBody>
          <a:bodyPr wrap="square">
            <a:spAutoFit/>
          </a:bodyPr>
          <a:lstStyle/>
          <a:p>
            <a:pPr>
              <a:lnSpc>
                <a:spcPct val="107000"/>
              </a:lnSpc>
              <a:spcAft>
                <a:spcPts val="800"/>
              </a:spcAft>
            </a:pPr>
            <a:r>
              <a:rPr lang="en-US" sz="2200" i="1" dirty="0" smtClean="0">
                <a:ea typeface="Calibri" panose="020F0502020204030204" pitchFamily="34" charset="0"/>
                <a:cs typeface="Times New Roman" panose="02020603050405020304" pitchFamily="18" charset="0"/>
              </a:rPr>
              <a:t>Challenges</a:t>
            </a:r>
          </a:p>
          <a:p>
            <a:pPr marL="342900" indent="-342900">
              <a:lnSpc>
                <a:spcPct val="107000"/>
              </a:lnSpc>
              <a:spcAft>
                <a:spcPts val="800"/>
              </a:spcAft>
              <a:buFont typeface="Arial" panose="020B0604020202020204" pitchFamily="34" charset="0"/>
              <a:buChar char="•"/>
            </a:pPr>
            <a:r>
              <a:rPr lang="en-US" sz="2200" dirty="0"/>
              <a:t>Stipends are not competitive with peer institutions </a:t>
            </a:r>
            <a:endParaRPr lang="en-US" sz="2200" dirty="0" smtClean="0"/>
          </a:p>
          <a:p>
            <a:pPr marL="342900" indent="-342900">
              <a:lnSpc>
                <a:spcPct val="107000"/>
              </a:lnSpc>
              <a:spcAft>
                <a:spcPts val="800"/>
              </a:spcAft>
              <a:buFont typeface="Arial" panose="020B0604020202020204" pitchFamily="34" charset="0"/>
              <a:buChar char="•"/>
            </a:pPr>
            <a:r>
              <a:rPr lang="en-US" sz="2200" dirty="0" smtClean="0">
                <a:ea typeface="Calibri" panose="020F0502020204030204" pitchFamily="34" charset="0"/>
                <a:cs typeface="Times New Roman" panose="02020603050405020304" pitchFamily="18" charset="0"/>
              </a:rPr>
              <a:t>Further develop profession skills of our graduates</a:t>
            </a:r>
          </a:p>
          <a:p>
            <a:pPr marL="342900" indent="-342900">
              <a:lnSpc>
                <a:spcPct val="107000"/>
              </a:lnSpc>
              <a:spcAft>
                <a:spcPts val="800"/>
              </a:spcAft>
              <a:buFont typeface="Arial" panose="020B0604020202020204" pitchFamily="34" charset="0"/>
              <a:buChar char="•"/>
            </a:pPr>
            <a:r>
              <a:rPr lang="en-US" sz="2200" dirty="0" smtClean="0">
                <a:ea typeface="Calibri" panose="020F0502020204030204" pitchFamily="34" charset="0"/>
                <a:cs typeface="Times New Roman" panose="02020603050405020304" pitchFamily="18" charset="0"/>
              </a:rPr>
              <a:t>Provide interdisciplinary training environments</a:t>
            </a:r>
          </a:p>
          <a:p>
            <a:pPr marL="342900" indent="-342900">
              <a:lnSpc>
                <a:spcPct val="107000"/>
              </a:lnSpc>
              <a:spcAft>
                <a:spcPts val="800"/>
              </a:spcAft>
              <a:buFont typeface="Arial" panose="020B0604020202020204" pitchFamily="34" charset="0"/>
              <a:buChar char="•"/>
            </a:pPr>
            <a:r>
              <a:rPr lang="en-US" sz="2200" dirty="0" smtClean="0">
                <a:ea typeface="Calibri" panose="020F0502020204030204" pitchFamily="34" charset="0"/>
                <a:cs typeface="Times New Roman" panose="02020603050405020304" pitchFamily="18" charset="0"/>
              </a:rPr>
              <a:t>Big data and quantitative analyses</a:t>
            </a:r>
          </a:p>
          <a:p>
            <a:pPr>
              <a:lnSpc>
                <a:spcPct val="107000"/>
              </a:lnSpc>
              <a:spcAft>
                <a:spcPts val="800"/>
              </a:spcAft>
            </a:pPr>
            <a:endParaRPr lang="en-US" sz="2200" i="1" dirty="0" smtClean="0">
              <a:ea typeface="Calibri" panose="020F0502020204030204" pitchFamily="34" charset="0"/>
              <a:cs typeface="Times New Roman" panose="02020603050405020304" pitchFamily="18" charset="0"/>
            </a:endParaRPr>
          </a:p>
          <a:p>
            <a:pPr>
              <a:lnSpc>
                <a:spcPct val="107000"/>
              </a:lnSpc>
              <a:spcAft>
                <a:spcPts val="800"/>
              </a:spcAft>
            </a:pPr>
            <a:r>
              <a:rPr lang="en-US" sz="2200" i="1" dirty="0" smtClean="0">
                <a:ea typeface="Calibri" panose="020F0502020204030204" pitchFamily="34" charset="0"/>
                <a:cs typeface="Times New Roman" panose="02020603050405020304" pitchFamily="18" charset="0"/>
              </a:rPr>
              <a:t>How </a:t>
            </a:r>
            <a:r>
              <a:rPr lang="en-US" sz="2200" i="1" dirty="0">
                <a:ea typeface="Calibri" panose="020F0502020204030204" pitchFamily="34" charset="0"/>
                <a:cs typeface="Times New Roman" panose="02020603050405020304" pitchFamily="18" charset="0"/>
              </a:rPr>
              <a:t>do we do this? </a:t>
            </a:r>
            <a:endParaRPr lang="en-US" sz="22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200" dirty="0" smtClean="0">
                <a:ea typeface="Calibri" panose="020F0502020204030204" pitchFamily="34" charset="0"/>
                <a:cs typeface="Times New Roman" panose="02020603050405020304" pitchFamily="18" charset="0"/>
              </a:rPr>
              <a:t>Continue to ask for RA support from the Dean’s office</a:t>
            </a:r>
          </a:p>
          <a:p>
            <a:pPr marL="285750" indent="-285750">
              <a:lnSpc>
                <a:spcPct val="107000"/>
              </a:lnSpc>
              <a:spcAft>
                <a:spcPts val="800"/>
              </a:spcAft>
              <a:buFont typeface="Arial" panose="020B0604020202020204" pitchFamily="34" charset="0"/>
              <a:buChar char="•"/>
            </a:pPr>
            <a:r>
              <a:rPr lang="en-US" sz="2200" dirty="0" smtClean="0">
                <a:ea typeface="Calibri" panose="020F0502020204030204" pitchFamily="34" charset="0"/>
                <a:cs typeface="Times New Roman" panose="02020603050405020304" pitchFamily="18" charset="0"/>
              </a:rPr>
              <a:t>Explore opportunities for competitive training grants</a:t>
            </a:r>
          </a:p>
          <a:p>
            <a:pPr marL="285750" indent="-285750">
              <a:lnSpc>
                <a:spcPct val="107000"/>
              </a:lnSpc>
              <a:spcAft>
                <a:spcPts val="800"/>
              </a:spcAft>
              <a:buFont typeface="Arial" panose="020B0604020202020204" pitchFamily="34" charset="0"/>
              <a:buChar char="•"/>
            </a:pPr>
            <a:r>
              <a:rPr lang="en-US" sz="2200" dirty="0" smtClean="0">
                <a:ea typeface="Calibri" panose="020F0502020204030204" pitchFamily="34" charset="0"/>
                <a:cs typeface="Times New Roman" panose="02020603050405020304" pitchFamily="18" charset="0"/>
              </a:rPr>
              <a:t>Continue to find opportunities to work with Biotechnology companies</a:t>
            </a:r>
          </a:p>
          <a:p>
            <a:pPr marL="285750" indent="-285750">
              <a:lnSpc>
                <a:spcPct val="107000"/>
              </a:lnSpc>
              <a:spcAft>
                <a:spcPts val="800"/>
              </a:spcAft>
              <a:buFont typeface="Arial" panose="020B0604020202020204" pitchFamily="34" charset="0"/>
              <a:buChar char="•"/>
            </a:pPr>
            <a:r>
              <a:rPr lang="en-US" sz="2200" dirty="0" smtClean="0">
                <a:ea typeface="Calibri" panose="020F0502020204030204" pitchFamily="34" charset="0"/>
                <a:cs typeface="Times New Roman" panose="02020603050405020304" pitchFamily="18" charset="0"/>
              </a:rPr>
              <a:t>Enhance and support additional cross-department and cross-college collaborative research efforts</a:t>
            </a:r>
          </a:p>
        </p:txBody>
      </p:sp>
    </p:spTree>
    <p:extLst>
      <p:ext uri="{BB962C8B-B14F-4D97-AF65-F5344CB8AC3E}">
        <p14:creationId xmlns:p14="http://schemas.microsoft.com/office/powerpoint/2010/main" val="1792843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1511"/>
            <a:ext cx="12192000" cy="923330"/>
          </a:xfrm>
          <a:prstGeom prst="rect">
            <a:avLst/>
          </a:prstGeom>
          <a:noFill/>
        </p:spPr>
        <p:txBody>
          <a:bodyPr wrap="square" rtlCol="0">
            <a:spAutoFit/>
          </a:bodyPr>
          <a:lstStyle/>
          <a:p>
            <a:pPr algn="ctr"/>
            <a:r>
              <a:rPr lang="en-US" sz="3600" dirty="0"/>
              <a:t>Hire and Retain Excellent </a:t>
            </a:r>
            <a:r>
              <a:rPr lang="en-US" sz="3600" dirty="0" smtClean="0"/>
              <a:t>and Diverse Faculty and Staff</a:t>
            </a:r>
            <a:endParaRPr lang="en-US" sz="3600" dirty="0">
              <a:latin typeface="+mj-lt"/>
            </a:endParaRPr>
          </a:p>
          <a:p>
            <a:pPr algn="ctr"/>
            <a:endParaRPr lang="en-US" dirty="0"/>
          </a:p>
        </p:txBody>
      </p:sp>
      <p:sp>
        <p:nvSpPr>
          <p:cNvPr id="3" name="Rectangle 2"/>
          <p:cNvSpPr/>
          <p:nvPr/>
        </p:nvSpPr>
        <p:spPr>
          <a:xfrm>
            <a:off x="1778000" y="1359141"/>
            <a:ext cx="8636000" cy="4729628"/>
          </a:xfrm>
          <a:prstGeom prst="rect">
            <a:avLst/>
          </a:prstGeom>
        </p:spPr>
        <p:txBody>
          <a:bodyPr wrap="square">
            <a:spAutoFit/>
          </a:bodyPr>
          <a:lstStyle/>
          <a:p>
            <a:pPr>
              <a:lnSpc>
                <a:spcPct val="107000"/>
              </a:lnSpc>
              <a:spcAft>
                <a:spcPts val="800"/>
              </a:spcAft>
            </a:pPr>
            <a:r>
              <a:rPr lang="en-US" sz="2200" i="1" dirty="0" smtClean="0">
                <a:latin typeface="Calibri" panose="020F0502020204030204" pitchFamily="34" charset="0"/>
                <a:ea typeface="Calibri" panose="020F0502020204030204" pitchFamily="34" charset="0"/>
                <a:cs typeface="Times New Roman" panose="02020603050405020304" pitchFamily="18" charset="0"/>
              </a:rPr>
              <a:t>Is the model for hiring faculty within the college changing?</a:t>
            </a:r>
            <a:br>
              <a:rPr lang="en-US" sz="2200" i="1" dirty="0" smtClean="0">
                <a:latin typeface="Calibri" panose="020F0502020204030204" pitchFamily="34" charset="0"/>
                <a:ea typeface="Calibri" panose="020F0502020204030204" pitchFamily="34" charset="0"/>
                <a:cs typeface="Times New Roman" panose="02020603050405020304" pitchFamily="18" charset="0"/>
              </a:rPr>
            </a:br>
            <a:endParaRPr lang="en-US" sz="2200" i="1"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200" dirty="0" smtClean="0">
                <a:latin typeface="Calibri" panose="020F0502020204030204" pitchFamily="34" charset="0"/>
                <a:ea typeface="Calibri" panose="020F0502020204030204" pitchFamily="34" charset="0"/>
                <a:cs typeface="Times New Roman" panose="02020603050405020304" pitchFamily="18" charset="0"/>
              </a:rPr>
              <a:t>Replacement positions/disciplinary hires are less popular</a:t>
            </a:r>
          </a:p>
          <a:p>
            <a:pPr marL="285750" indent="-285750">
              <a:lnSpc>
                <a:spcPct val="107000"/>
              </a:lnSpc>
              <a:spcAft>
                <a:spcPts val="800"/>
              </a:spcAft>
              <a:buFont typeface="Arial" panose="020B0604020202020204" pitchFamily="34" charset="0"/>
              <a:buChar char="•"/>
            </a:pPr>
            <a:r>
              <a:rPr lang="en-US" sz="2200" dirty="0" smtClean="0">
                <a:latin typeface="Calibri" panose="020F0502020204030204" pitchFamily="34" charset="0"/>
                <a:ea typeface="Calibri" panose="020F0502020204030204" pitchFamily="34" charset="0"/>
                <a:cs typeface="Times New Roman" panose="02020603050405020304" pitchFamily="18" charset="0"/>
              </a:rPr>
              <a:t>Provost cluster hire positions are finishing up</a:t>
            </a:r>
          </a:p>
          <a:p>
            <a:pPr marL="285750" indent="-285750">
              <a:lnSpc>
                <a:spcPct val="107000"/>
              </a:lnSpc>
              <a:spcAft>
                <a:spcPts val="800"/>
              </a:spcAft>
              <a:buFont typeface="Arial" panose="020B0604020202020204" pitchFamily="34" charset="0"/>
              <a:buChar char="•"/>
            </a:pPr>
            <a:r>
              <a:rPr lang="en-US" sz="2200" dirty="0" smtClean="0">
                <a:latin typeface="Calibri" panose="020F0502020204030204" pitchFamily="34" charset="0"/>
                <a:ea typeface="Calibri" panose="020F0502020204030204" pitchFamily="34" charset="0"/>
                <a:cs typeface="Times New Roman" panose="02020603050405020304" pitchFamily="18" charset="0"/>
              </a:rPr>
              <a:t>Last 7 of the 40 College-level Provost-funded positions will be filled this upcoming hiring cycle </a:t>
            </a:r>
          </a:p>
          <a:p>
            <a:pPr marL="285750" indent="-285750">
              <a:lnSpc>
                <a:spcPct val="107000"/>
              </a:lnSpc>
              <a:spcAft>
                <a:spcPts val="800"/>
              </a:spcAft>
              <a:buFont typeface="Arial" panose="020B0604020202020204" pitchFamily="34" charset="0"/>
              <a:buChar char="•"/>
            </a:pPr>
            <a:r>
              <a:rPr lang="en-US" sz="2200" dirty="0" smtClean="0">
                <a:latin typeface="Calibri" panose="020F0502020204030204" pitchFamily="34" charset="0"/>
                <a:ea typeface="Calibri" panose="020F0502020204030204" pitchFamily="34" charset="0"/>
                <a:cs typeface="Times New Roman" panose="02020603050405020304" pitchFamily="18" charset="0"/>
              </a:rPr>
              <a:t>Going forward will the College move toward a system of faculty-driven proposals?</a:t>
            </a:r>
          </a:p>
          <a:p>
            <a:pPr marL="285750" indent="-285750">
              <a:lnSpc>
                <a:spcPct val="107000"/>
              </a:lnSpc>
              <a:spcAft>
                <a:spcPts val="800"/>
              </a:spcAft>
              <a:buFont typeface="Arial" panose="020B0604020202020204" pitchFamily="34" charset="0"/>
              <a:buChar char="•"/>
            </a:pPr>
            <a:r>
              <a:rPr lang="en-US" sz="2200" dirty="0" smtClean="0">
                <a:latin typeface="Calibri" panose="020F0502020204030204" pitchFamily="34" charset="0"/>
                <a:ea typeface="Calibri" panose="020F0502020204030204" pitchFamily="34" charset="0"/>
                <a:cs typeface="Times New Roman" panose="02020603050405020304" pitchFamily="18" charset="0"/>
              </a:rPr>
              <a:t>Opportunities to cooperate with other Life Sciences departments </a:t>
            </a:r>
          </a:p>
          <a:p>
            <a:pPr marL="285750" indent="-285750">
              <a:lnSpc>
                <a:spcPct val="107000"/>
              </a:lnSpc>
              <a:spcAft>
                <a:spcPts val="800"/>
              </a:spcAft>
              <a:buFont typeface="Arial" panose="020B0604020202020204" pitchFamily="34" charset="0"/>
              <a:buChar char="•"/>
            </a:pPr>
            <a:r>
              <a:rPr lang="en-US" sz="2200" dirty="0" smtClean="0">
                <a:latin typeface="Calibri" panose="020F0502020204030204" pitchFamily="34" charset="0"/>
                <a:ea typeface="Calibri" panose="020F0502020204030204" pitchFamily="34" charset="0"/>
                <a:cs typeface="Times New Roman" panose="02020603050405020304" pitchFamily="18" charset="0"/>
              </a:rPr>
              <a:t>Grow Microbiology and Ecology/Evolution portions of the department</a:t>
            </a:r>
          </a:p>
          <a:p>
            <a:pPr>
              <a:lnSpc>
                <a:spcPct val="107000"/>
              </a:lnSpc>
              <a:spcAft>
                <a:spcPts val="800"/>
              </a:spcAft>
            </a:pPr>
            <a:endParaRPr lang="en-US" i="1"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847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101" y="1496341"/>
            <a:ext cx="4715322" cy="3046988"/>
          </a:xfrm>
          <a:prstGeom prst="rect">
            <a:avLst/>
          </a:prstGeom>
        </p:spPr>
        <p:txBody>
          <a:bodyPr wrap="square">
            <a:spAutoFit/>
          </a:bodyPr>
          <a:lstStyle/>
          <a:p>
            <a:pPr marL="342900" indent="-342900">
              <a:buFontTx/>
              <a:buChar char="-"/>
            </a:pPr>
            <a:endParaRPr lang="en-US" sz="2400" i="1" dirty="0">
              <a:solidFill>
                <a:srgbClr val="545454"/>
              </a:solidFill>
            </a:endParaRPr>
          </a:p>
          <a:p>
            <a:r>
              <a:rPr lang="en-US" sz="2800" dirty="0"/>
              <a:t>“Baseball is about talent, hard work, and strategy. But at the deepest level, it’s about love, integrity, and respect.” </a:t>
            </a:r>
            <a:endParaRPr lang="en-US" sz="2800" dirty="0" smtClean="0"/>
          </a:p>
          <a:p>
            <a:endParaRPr lang="en-US" sz="2800" dirty="0" smtClean="0"/>
          </a:p>
          <a:p>
            <a:r>
              <a:rPr lang="en-US" sz="2800" dirty="0" smtClean="0"/>
              <a:t>– </a:t>
            </a:r>
            <a:r>
              <a:rPr lang="en-US" sz="2800" dirty="0"/>
              <a:t>Pat </a:t>
            </a:r>
            <a:r>
              <a:rPr lang="en-US" sz="2800" dirty="0" err="1"/>
              <a:t>Gillick</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328" y="0"/>
            <a:ext cx="6516927" cy="6858000"/>
          </a:xfrm>
          <a:prstGeom prst="rect">
            <a:avLst/>
          </a:prstGeom>
        </p:spPr>
      </p:pic>
    </p:spTree>
    <p:extLst>
      <p:ext uri="{BB962C8B-B14F-4D97-AF65-F5344CB8AC3E}">
        <p14:creationId xmlns:p14="http://schemas.microsoft.com/office/powerpoint/2010/main" val="2311598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9791" y="1027954"/>
            <a:ext cx="2227469" cy="584775"/>
          </a:xfrm>
          <a:prstGeom prst="rect">
            <a:avLst/>
          </a:prstGeom>
          <a:noFill/>
        </p:spPr>
        <p:txBody>
          <a:bodyPr wrap="none" rtlCol="0">
            <a:spAutoFit/>
          </a:bodyPr>
          <a:lstStyle/>
          <a:p>
            <a:r>
              <a:rPr lang="en-US" sz="3200" b="1" dirty="0" smtClean="0"/>
              <a:t>THANK YOU</a:t>
            </a:r>
            <a:endParaRPr lang="en-US" sz="3200" b="1" dirty="0"/>
          </a:p>
        </p:txBody>
      </p:sp>
      <p:sp>
        <p:nvSpPr>
          <p:cNvPr id="3" name="TextBox 2"/>
          <p:cNvSpPr txBox="1"/>
          <p:nvPr/>
        </p:nvSpPr>
        <p:spPr>
          <a:xfrm>
            <a:off x="3586842" y="2605584"/>
            <a:ext cx="7837715" cy="276998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Margo Daub</a:t>
            </a:r>
          </a:p>
          <a:p>
            <a:pPr marL="342900" indent="-342900">
              <a:buFont typeface="Arial" panose="020B0604020202020204" pitchFamily="34" charset="0"/>
              <a:buChar char="•"/>
            </a:pPr>
            <a:r>
              <a:rPr lang="en-US" sz="2400" dirty="0" smtClean="0"/>
              <a:t>Franks’ Lab Members – Past and Present</a:t>
            </a:r>
          </a:p>
          <a:p>
            <a:pPr marL="342900" indent="-342900">
              <a:buFont typeface="Arial" panose="020B0604020202020204" pitchFamily="34" charset="0"/>
              <a:buChar char="•"/>
            </a:pPr>
            <a:r>
              <a:rPr lang="en-US" sz="2400" dirty="0" smtClean="0"/>
              <a:t>Scientific Mentors and Collaborators</a:t>
            </a:r>
          </a:p>
          <a:p>
            <a:pPr marL="342900" indent="-342900">
              <a:buFont typeface="Arial" panose="020B0604020202020204" pitchFamily="34" charset="0"/>
              <a:buChar char="•"/>
            </a:pPr>
            <a:r>
              <a:rPr lang="en-US" sz="2400" dirty="0" smtClean="0"/>
              <a:t>Dept. of PMB</a:t>
            </a:r>
          </a:p>
          <a:p>
            <a:pPr marL="342900" indent="-342900">
              <a:buFont typeface="Arial" panose="020B0604020202020204" pitchFamily="34" charset="0"/>
              <a:buChar char="•"/>
            </a:pPr>
            <a:r>
              <a:rPr lang="en-US" sz="2400" dirty="0" smtClean="0"/>
              <a:t>Friends and Colleagues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499" y="321794"/>
            <a:ext cx="2967444" cy="1973350"/>
          </a:xfrm>
          <a:prstGeom prst="rect">
            <a:avLst/>
          </a:prstGeom>
        </p:spPr>
      </p:pic>
      <p:pic>
        <p:nvPicPr>
          <p:cNvPr id="5" name="photo 2.jpeg"/>
          <p:cNvPicPr/>
          <p:nvPr/>
        </p:nvPicPr>
        <p:blipFill>
          <a:blip r:embed="rId3">
            <a:extLst/>
          </a:blip>
          <a:srcRect l="4809" t="3127" r="12690" b="27042"/>
          <a:stretch>
            <a:fillRect/>
          </a:stretch>
        </p:blipFill>
        <p:spPr>
          <a:xfrm>
            <a:off x="2096167" y="4672610"/>
            <a:ext cx="2981350" cy="1892611"/>
          </a:xfrm>
          <a:prstGeom prst="rect">
            <a:avLst/>
          </a:prstGeom>
          <a:ln w="12700">
            <a:miter lim="400000"/>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06" y="2744702"/>
            <a:ext cx="2019300" cy="1409700"/>
          </a:xfrm>
          <a:prstGeom prst="rect">
            <a:avLst/>
          </a:prstGeom>
        </p:spPr>
      </p:pic>
      <p:pic>
        <p:nvPicPr>
          <p:cNvPr id="8" name="photo 3.jpeg"/>
          <p:cNvPicPr/>
          <p:nvPr/>
        </p:nvPicPr>
        <p:blipFill>
          <a:blip r:embed="rId5">
            <a:extLst/>
          </a:blip>
          <a:stretch>
            <a:fillRect/>
          </a:stretch>
        </p:blipFill>
        <p:spPr>
          <a:xfrm>
            <a:off x="8932279" y="4209015"/>
            <a:ext cx="2857501" cy="2143126"/>
          </a:xfrm>
          <a:prstGeom prst="rect">
            <a:avLst/>
          </a:prstGeom>
          <a:ln w="12700">
            <a:miter lim="400000"/>
          </a:ln>
        </p:spPr>
      </p:pic>
      <p:pic>
        <p:nvPicPr>
          <p:cNvPr id="9" name="photo 4.jpeg"/>
          <p:cNvPicPr/>
          <p:nvPr/>
        </p:nvPicPr>
        <p:blipFill>
          <a:blip r:embed="rId6">
            <a:extLst/>
          </a:blip>
          <a:srcRect l="28860" t="18142"/>
          <a:stretch>
            <a:fillRect/>
          </a:stretch>
        </p:blipFill>
        <p:spPr>
          <a:xfrm>
            <a:off x="6899472" y="696052"/>
            <a:ext cx="2032807" cy="1754312"/>
          </a:xfrm>
          <a:prstGeom prst="rect">
            <a:avLst/>
          </a:prstGeom>
          <a:ln w="12700">
            <a:miter lim="400000"/>
          </a:ln>
        </p:spPr>
      </p:pic>
      <p:pic>
        <p:nvPicPr>
          <p:cNvPr id="10" name="photo.jpeg"/>
          <p:cNvPicPr/>
          <p:nvPr/>
        </p:nvPicPr>
        <p:blipFill>
          <a:blip r:embed="rId7">
            <a:extLst/>
          </a:blip>
          <a:stretch>
            <a:fillRect/>
          </a:stretch>
        </p:blipFill>
        <p:spPr>
          <a:xfrm>
            <a:off x="5480042" y="4796987"/>
            <a:ext cx="3242873" cy="2432154"/>
          </a:xfrm>
          <a:prstGeom prst="rect">
            <a:avLst/>
          </a:prstGeom>
          <a:ln w="12700">
            <a:miter lim="400000"/>
          </a:ln>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82763" y="918185"/>
            <a:ext cx="1965717" cy="287837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513" y="4366343"/>
            <a:ext cx="1844731" cy="1985798"/>
          </a:xfrm>
          <a:prstGeom prst="rect">
            <a:avLst/>
          </a:prstGeom>
        </p:spPr>
      </p:pic>
    </p:spTree>
    <p:extLst>
      <p:ext uri="{BB962C8B-B14F-4D97-AF65-F5344CB8AC3E}">
        <p14:creationId xmlns:p14="http://schemas.microsoft.com/office/powerpoint/2010/main" val="1756727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54" y="-2028132"/>
            <a:ext cx="12296507" cy="9165532"/>
          </a:xfrm>
          <a:prstGeom prst="rect">
            <a:avLst/>
          </a:prstGeom>
        </p:spPr>
      </p:pic>
    </p:spTree>
    <p:extLst>
      <p:ext uri="{BB962C8B-B14F-4D97-AF65-F5344CB8AC3E}">
        <p14:creationId xmlns:p14="http://schemas.microsoft.com/office/powerpoint/2010/main" val="731157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371" y="3641006"/>
            <a:ext cx="3686629" cy="3214972"/>
          </a:xfrm>
          <a:prstGeom prst="rect">
            <a:avLst/>
          </a:prstGeom>
        </p:spPr>
      </p:pic>
      <p:grpSp>
        <p:nvGrpSpPr>
          <p:cNvPr id="9" name="Group 8"/>
          <p:cNvGrpSpPr/>
          <p:nvPr/>
        </p:nvGrpSpPr>
        <p:grpSpPr>
          <a:xfrm>
            <a:off x="2055280" y="4493071"/>
            <a:ext cx="6841976" cy="1521073"/>
            <a:chOff x="4897114" y="4150016"/>
            <a:chExt cx="6841976" cy="1521073"/>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7114" y="4926841"/>
              <a:ext cx="4728168" cy="744248"/>
            </a:xfrm>
            <a:prstGeom prst="rect">
              <a:avLst/>
            </a:prstGeom>
          </p:spPr>
        </p:pic>
        <p:sp>
          <p:nvSpPr>
            <p:cNvPr id="11" name="TextBox 10"/>
            <p:cNvSpPr txBox="1"/>
            <p:nvPr/>
          </p:nvSpPr>
          <p:spPr>
            <a:xfrm>
              <a:off x="5024387" y="4150016"/>
              <a:ext cx="6714703" cy="954107"/>
            </a:xfrm>
            <a:prstGeom prst="rect">
              <a:avLst/>
            </a:prstGeom>
            <a:solidFill>
              <a:schemeClr val="bg1"/>
            </a:solidFill>
          </p:spPr>
          <p:txBody>
            <a:bodyPr wrap="square" rtlCol="0">
              <a:spAutoFit/>
            </a:bodyPr>
            <a:lstStyle/>
            <a:p>
              <a:r>
                <a:rPr lang="en-US" sz="2800" dirty="0" smtClean="0"/>
                <a:t>Bob Franks</a:t>
              </a:r>
            </a:p>
            <a:p>
              <a:r>
                <a:rPr lang="en-US" sz="2800" dirty="0" smtClean="0"/>
                <a:t>Department of Plant and Microbial Biology</a:t>
              </a:r>
            </a:p>
          </p:txBody>
        </p:sp>
      </p:grpSp>
      <p:sp>
        <p:nvSpPr>
          <p:cNvPr id="3" name="TextBox 2"/>
          <p:cNvSpPr txBox="1"/>
          <p:nvPr/>
        </p:nvSpPr>
        <p:spPr>
          <a:xfrm>
            <a:off x="2182553" y="2598776"/>
            <a:ext cx="7614590"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How I got here</a:t>
            </a:r>
          </a:p>
          <a:p>
            <a:pPr marL="285750" indent="-285750">
              <a:buFont typeface="Arial" panose="020B0604020202020204" pitchFamily="34" charset="0"/>
              <a:buChar char="•"/>
            </a:pPr>
            <a:r>
              <a:rPr lang="en-US" sz="2400" b="1" dirty="0" smtClean="0"/>
              <a:t>My research, teaching and service work at NCSU</a:t>
            </a:r>
          </a:p>
          <a:p>
            <a:pPr marL="285750" indent="-285750">
              <a:buFont typeface="Arial" panose="020B0604020202020204" pitchFamily="34" charset="0"/>
              <a:buChar char="•"/>
            </a:pPr>
            <a:r>
              <a:rPr lang="en-US" sz="2400" b="1" dirty="0" smtClean="0"/>
              <a:t>Snapshot of the Department</a:t>
            </a:r>
          </a:p>
          <a:p>
            <a:pPr marL="285750" indent="-285750">
              <a:buFont typeface="Arial" panose="020B0604020202020204" pitchFamily="34" charset="0"/>
              <a:buChar char="•"/>
            </a:pPr>
            <a:r>
              <a:rPr lang="en-US" sz="2400" b="1" dirty="0" smtClean="0"/>
              <a:t>Where do we go from here and how can we get there?</a:t>
            </a:r>
            <a:endParaRPr lang="en-US" sz="2400" b="1" dirty="0"/>
          </a:p>
        </p:txBody>
      </p:sp>
      <p:sp>
        <p:nvSpPr>
          <p:cNvPr id="12" name="Title 1"/>
          <p:cNvSpPr txBox="1">
            <a:spLocks/>
          </p:cNvSpPr>
          <p:nvPr/>
        </p:nvSpPr>
        <p:spPr>
          <a:xfrm>
            <a:off x="352089" y="884904"/>
            <a:ext cx="11316927" cy="129062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Leadership and Departmental Vision:</a:t>
            </a:r>
          </a:p>
          <a:p>
            <a:pPr algn="ctr"/>
            <a:r>
              <a:rPr lang="en-US" dirty="0" smtClean="0"/>
              <a:t>Past, Present, and Future</a:t>
            </a:r>
            <a:endParaRPr lang="en-US" dirty="0"/>
          </a:p>
        </p:txBody>
      </p:sp>
    </p:spTree>
    <p:extLst>
      <p:ext uri="{BB962C8B-B14F-4D97-AF65-F5344CB8AC3E}">
        <p14:creationId xmlns:p14="http://schemas.microsoft.com/office/powerpoint/2010/main" val="2913950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67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812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75" y="1000125"/>
            <a:ext cx="10356850" cy="4857750"/>
          </a:xfrm>
          <a:prstGeom prst="rect">
            <a:avLst/>
          </a:prstGeom>
        </p:spPr>
      </p:pic>
    </p:spTree>
    <p:extLst>
      <p:ext uri="{BB962C8B-B14F-4D97-AF65-F5344CB8AC3E}">
        <p14:creationId xmlns:p14="http://schemas.microsoft.com/office/powerpoint/2010/main" val="1550392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660" y="1398314"/>
            <a:ext cx="4073456" cy="191060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5863" y="3308917"/>
            <a:ext cx="3575050" cy="1790700"/>
          </a:xfrm>
          <a:prstGeom prst="rect">
            <a:avLst/>
          </a:prstGeom>
        </p:spPr>
      </p:pic>
    </p:spTree>
    <p:extLst>
      <p:ext uri="{BB962C8B-B14F-4D97-AF65-F5344CB8AC3E}">
        <p14:creationId xmlns:p14="http://schemas.microsoft.com/office/powerpoint/2010/main" val="3508820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4490"/>
            <a:ext cx="12192000" cy="4565872"/>
          </a:xfrm>
          <a:prstGeom prst="rect">
            <a:avLst/>
          </a:prstGeom>
        </p:spPr>
      </p:pic>
      <p:sp>
        <p:nvSpPr>
          <p:cNvPr id="3" name="TextBox 2"/>
          <p:cNvSpPr txBox="1"/>
          <p:nvPr/>
        </p:nvSpPr>
        <p:spPr>
          <a:xfrm>
            <a:off x="676893" y="581891"/>
            <a:ext cx="4524499" cy="461665"/>
          </a:xfrm>
          <a:prstGeom prst="rect">
            <a:avLst/>
          </a:prstGeom>
          <a:noFill/>
        </p:spPr>
        <p:txBody>
          <a:bodyPr wrap="square" rtlCol="0">
            <a:spAutoFit/>
          </a:bodyPr>
          <a:lstStyle/>
          <a:p>
            <a:r>
              <a:rPr lang="en-US" sz="2400" dirty="0" smtClean="0"/>
              <a:t>To the University of Maryland</a:t>
            </a:r>
            <a:endParaRPr lang="en-US" sz="2400" dirty="0"/>
          </a:p>
        </p:txBody>
      </p:sp>
      <p:sp>
        <p:nvSpPr>
          <p:cNvPr id="4" name="Oval 3"/>
          <p:cNvSpPr/>
          <p:nvPr/>
        </p:nvSpPr>
        <p:spPr>
          <a:xfrm>
            <a:off x="1319171" y="5250141"/>
            <a:ext cx="154380" cy="156375"/>
          </a:xfrm>
          <a:prstGeom prst="ellipse">
            <a:avLst/>
          </a:prstGeom>
          <a:solidFill>
            <a:srgbClr val="FF0000">
              <a:alpha val="4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0"/>
          </p:cNvCxnSpPr>
          <p:nvPr/>
        </p:nvCxnSpPr>
        <p:spPr>
          <a:xfrm flipV="1">
            <a:off x="1396361" y="2565071"/>
            <a:ext cx="10134580" cy="26850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51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1.85185E-6 L 0.83138 -0.40278 " pathEditMode="relative" rAng="0" ptsTypes="AA">
                                      <p:cBhvr>
                                        <p:cTn id="6" dur="2000" fill="hold"/>
                                        <p:tgtEl>
                                          <p:spTgt spid="4"/>
                                        </p:tgtEl>
                                        <p:attrNameLst>
                                          <p:attrName>ppt_x</p:attrName>
                                          <p:attrName>ppt_y</p:attrName>
                                        </p:attrNameLst>
                                      </p:cBhvr>
                                      <p:rCtr x="41563" y="-20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138" y="135939"/>
            <a:ext cx="11533854" cy="909090"/>
          </a:xfrm>
          <a:solidFill>
            <a:schemeClr val="bg1"/>
          </a:solidFill>
        </p:spPr>
        <p:txBody>
          <a:bodyPr>
            <a:normAutofit fontScale="90000"/>
          </a:bodyPr>
          <a:lstStyle/>
          <a:p>
            <a:r>
              <a:rPr lang="en-US" sz="4400" dirty="0" smtClean="0"/>
              <a:t>A Broad Interest in Biology Begins: Basking Ridge, NJ.</a:t>
            </a:r>
            <a:endParaRPr lang="en-US" sz="44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8718" y="1520042"/>
            <a:ext cx="8148274" cy="4848267"/>
          </a:xfrm>
          <a:prstGeom prst="rect">
            <a:avLst/>
          </a:prstGeom>
        </p:spPr>
      </p:pic>
      <p:sp>
        <p:nvSpPr>
          <p:cNvPr id="11" name="Rectangle 10"/>
          <p:cNvSpPr/>
          <p:nvPr/>
        </p:nvSpPr>
        <p:spPr>
          <a:xfrm>
            <a:off x="5807035" y="3824761"/>
            <a:ext cx="1009402" cy="296883"/>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0045" y="5199909"/>
            <a:ext cx="3378200" cy="11684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138" y="1275195"/>
            <a:ext cx="4005289" cy="5337958"/>
          </a:xfrm>
          <a:prstGeom prst="rect">
            <a:avLst/>
          </a:prstGeom>
        </p:spPr>
      </p:pic>
      <p:sp>
        <p:nvSpPr>
          <p:cNvPr id="3" name="Rectangle 2"/>
          <p:cNvSpPr/>
          <p:nvPr/>
        </p:nvSpPr>
        <p:spPr>
          <a:xfrm>
            <a:off x="4303486" y="985073"/>
            <a:ext cx="428172" cy="5829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942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7703" y="1100667"/>
            <a:ext cx="5489704" cy="5489704"/>
          </a:xfrm>
          <a:prstGeom prst="rect">
            <a:avLst/>
          </a:prstGeom>
        </p:spPr>
      </p:pic>
      <p:sp>
        <p:nvSpPr>
          <p:cNvPr id="5" name="Rectangle 4"/>
          <p:cNvSpPr/>
          <p:nvPr/>
        </p:nvSpPr>
        <p:spPr>
          <a:xfrm>
            <a:off x="6673110" y="5820422"/>
            <a:ext cx="5504297" cy="769441"/>
          </a:xfrm>
          <a:prstGeom prst="rect">
            <a:avLst/>
          </a:prstGeom>
          <a:solidFill>
            <a:srgbClr val="A59B60">
              <a:alpha val="50000"/>
            </a:srgbClr>
          </a:solidFill>
        </p:spPr>
        <p:txBody>
          <a:bodyPr wrap="square">
            <a:spAutoFit/>
          </a:bodyPr>
          <a:lstStyle/>
          <a:p>
            <a:r>
              <a:rPr lang="en-US" sz="2200" b="1" i="1" dirty="0" smtClean="0">
                <a:solidFill>
                  <a:schemeClr val="bg1"/>
                </a:solidFill>
                <a:effectLst/>
              </a:rPr>
              <a:t>Vanessa </a:t>
            </a:r>
            <a:r>
              <a:rPr lang="en-US" sz="2200" b="1" i="1" dirty="0" err="1" smtClean="0">
                <a:solidFill>
                  <a:schemeClr val="bg1"/>
                </a:solidFill>
                <a:effectLst/>
              </a:rPr>
              <a:t>cardui</a:t>
            </a:r>
            <a:r>
              <a:rPr lang="en-US" sz="2200" b="1" i="0" dirty="0" smtClean="0">
                <a:solidFill>
                  <a:schemeClr val="bg1"/>
                </a:solidFill>
                <a:effectLst/>
              </a:rPr>
              <a:t> </a:t>
            </a:r>
            <a:r>
              <a:rPr lang="en-US" sz="2200" b="0" i="0" u="none" strike="noStrike" dirty="0" smtClean="0">
                <a:solidFill>
                  <a:schemeClr val="bg1"/>
                </a:solidFill>
                <a:effectLst/>
              </a:rPr>
              <a:t>(Linnaeus 1758)</a:t>
            </a:r>
            <a:endParaRPr lang="en-US" sz="2200" b="1" i="0" dirty="0" smtClean="0">
              <a:solidFill>
                <a:schemeClr val="bg1"/>
              </a:solidFill>
              <a:effectLst/>
            </a:endParaRPr>
          </a:p>
          <a:p>
            <a:r>
              <a:rPr lang="en-US" sz="2200" b="1" i="0" dirty="0" smtClean="0">
                <a:solidFill>
                  <a:schemeClr val="bg1"/>
                </a:solidFill>
                <a:effectLst/>
              </a:rPr>
              <a:t>Painted Lady</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28" y="513421"/>
            <a:ext cx="6280150" cy="6076950"/>
          </a:xfrm>
          <a:prstGeom prst="rect">
            <a:avLst/>
          </a:prstGeom>
        </p:spPr>
      </p:pic>
      <p:cxnSp>
        <p:nvCxnSpPr>
          <p:cNvPr id="7" name="Straight Connector 6"/>
          <p:cNvCxnSpPr/>
          <p:nvPr/>
        </p:nvCxnSpPr>
        <p:spPr>
          <a:xfrm flipV="1">
            <a:off x="2863505" y="3705101"/>
            <a:ext cx="1401288" cy="914400"/>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675759" y="4619501"/>
            <a:ext cx="154380" cy="156375"/>
          </a:xfrm>
          <a:prstGeom prst="ellipse">
            <a:avLst/>
          </a:prstGeom>
          <a:solidFill>
            <a:srgbClr val="FF0000">
              <a:alpha val="4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150" y="0"/>
            <a:ext cx="12203150" cy="1100667"/>
          </a:xfrm>
          <a:solidFill>
            <a:schemeClr val="bg1"/>
          </a:solidFill>
        </p:spPr>
        <p:txBody>
          <a:bodyPr>
            <a:noAutofit/>
          </a:bodyPr>
          <a:lstStyle/>
          <a:p>
            <a:r>
              <a:rPr lang="en-US" sz="3600" dirty="0" smtClean="0"/>
              <a:t>Studying Animal Behavior and Neurobiology:</a:t>
            </a:r>
            <a:br>
              <a:rPr lang="en-US" sz="3600" dirty="0" smtClean="0"/>
            </a:br>
            <a:r>
              <a:rPr lang="en-US" sz="3600" dirty="0" smtClean="0"/>
              <a:t>Tufts University</a:t>
            </a:r>
            <a:endParaRPr lang="en-US" sz="36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27" y="1100667"/>
            <a:ext cx="2384155" cy="1420860"/>
          </a:xfrm>
          <a:prstGeom prst="rect">
            <a:avLst/>
          </a:prstGeom>
        </p:spPr>
      </p:pic>
    </p:spTree>
    <p:extLst>
      <p:ext uri="{BB962C8B-B14F-4D97-AF65-F5344CB8AC3E}">
        <p14:creationId xmlns:p14="http://schemas.microsoft.com/office/powerpoint/2010/main" val="89365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3.7037E-6 L 0.12396 -0.14467 " pathEditMode="relative" rAng="0" ptsTypes="AA">
                                      <p:cBhvr>
                                        <p:cTn id="6" dur="2000" fill="hold"/>
                                        <p:tgtEl>
                                          <p:spTgt spid="11"/>
                                        </p:tgtEl>
                                        <p:attrNameLst>
                                          <p:attrName>ppt_x</p:attrName>
                                          <p:attrName>ppt_y</p:attrName>
                                        </p:attrNameLst>
                                      </p:cBhvr>
                                      <p:rCtr x="6198" y="-72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334" y="1241969"/>
            <a:ext cx="9592590" cy="5342599"/>
          </a:xfrm>
          <a:prstGeom prst="rect">
            <a:avLst/>
          </a:prstGeom>
        </p:spPr>
      </p:pic>
      <p:cxnSp>
        <p:nvCxnSpPr>
          <p:cNvPr id="7" name="Straight Connector 6"/>
          <p:cNvCxnSpPr/>
          <p:nvPr/>
        </p:nvCxnSpPr>
        <p:spPr>
          <a:xfrm flipH="1">
            <a:off x="3028208" y="3087584"/>
            <a:ext cx="6709558" cy="1496291"/>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9799389" y="2968831"/>
            <a:ext cx="154380" cy="156375"/>
          </a:xfrm>
          <a:prstGeom prst="ellipse">
            <a:avLst/>
          </a:prstGeom>
          <a:solidFill>
            <a:srgbClr val="FF0000">
              <a:alpha val="4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8334" y="333919"/>
            <a:ext cx="5187950" cy="908050"/>
          </a:xfrm>
          <a:prstGeom prst="rect">
            <a:avLst/>
          </a:prstGeom>
        </p:spPr>
      </p:pic>
    </p:spTree>
    <p:extLst>
      <p:ext uri="{BB962C8B-B14F-4D97-AF65-F5344CB8AC3E}">
        <p14:creationId xmlns:p14="http://schemas.microsoft.com/office/powerpoint/2010/main" val="386069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2.96296E-6 L -0.56159 0.22408 " pathEditMode="relative" rAng="0" ptsTypes="AA">
                                      <p:cBhvr>
                                        <p:cTn id="6" dur="2000" fill="hold"/>
                                        <p:tgtEl>
                                          <p:spTgt spid="6"/>
                                        </p:tgtEl>
                                        <p:attrNameLst>
                                          <p:attrName>ppt_x</p:attrName>
                                          <p:attrName>ppt_y</p:attrName>
                                        </p:attrNameLst>
                                      </p:cBhvr>
                                      <p:rCtr x="-27773" y="112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7100" y="1814139"/>
            <a:ext cx="3115294" cy="38941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59127" y="3821058"/>
            <a:ext cx="3748873" cy="1874437"/>
          </a:xfrm>
          <a:prstGeom prst="rect">
            <a:avLst/>
          </a:prstGeom>
        </p:spPr>
      </p:pic>
      <p:sp>
        <p:nvSpPr>
          <p:cNvPr id="8" name="TextBox 7"/>
          <p:cNvSpPr txBox="1"/>
          <p:nvPr/>
        </p:nvSpPr>
        <p:spPr>
          <a:xfrm>
            <a:off x="9200362" y="5752129"/>
            <a:ext cx="1986569" cy="523220"/>
          </a:xfrm>
          <a:prstGeom prst="rect">
            <a:avLst/>
          </a:prstGeom>
          <a:noFill/>
        </p:spPr>
        <p:txBody>
          <a:bodyPr wrap="none" rtlCol="0">
            <a:spAutoFit/>
          </a:bodyPr>
          <a:lstStyle/>
          <a:p>
            <a:r>
              <a:rPr lang="en-US" sz="2800" b="1" dirty="0" smtClean="0"/>
              <a:t>Steve Crews</a:t>
            </a:r>
            <a:endParaRPr lang="en-US" sz="2800" b="1"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5145" y="2979594"/>
            <a:ext cx="4551218" cy="3034145"/>
          </a:xfrm>
          <a:prstGeom prst="rect">
            <a:avLst/>
          </a:prstGeom>
        </p:spPr>
      </p:pic>
      <p:sp>
        <p:nvSpPr>
          <p:cNvPr id="4" name="Rectangle 3"/>
          <p:cNvSpPr/>
          <p:nvPr/>
        </p:nvSpPr>
        <p:spPr>
          <a:xfrm>
            <a:off x="4333426" y="6082119"/>
            <a:ext cx="2954655" cy="369332"/>
          </a:xfrm>
          <a:prstGeom prst="rect">
            <a:avLst/>
          </a:prstGeom>
        </p:spPr>
        <p:txBody>
          <a:bodyPr wrap="none">
            <a:spAutoFit/>
          </a:bodyPr>
          <a:lstStyle/>
          <a:p>
            <a:r>
              <a:rPr lang="en-US" b="1" i="1" dirty="0" smtClean="0">
                <a:solidFill>
                  <a:srgbClr val="5D5040"/>
                </a:solidFill>
                <a:latin typeface="Arial" panose="020B0604020202020204" pitchFamily="34" charset="0"/>
              </a:rPr>
              <a:t>Drosophila melanogaster</a:t>
            </a:r>
            <a:endParaRPr lang="en-US" dirty="0"/>
          </a:p>
        </p:txBody>
      </p:sp>
      <p:sp>
        <p:nvSpPr>
          <p:cNvPr id="5" name="TextBox 4"/>
          <p:cNvSpPr txBox="1"/>
          <p:nvPr/>
        </p:nvSpPr>
        <p:spPr>
          <a:xfrm>
            <a:off x="0" y="580571"/>
            <a:ext cx="12192000" cy="707886"/>
          </a:xfrm>
          <a:prstGeom prst="rect">
            <a:avLst/>
          </a:prstGeom>
          <a:noFill/>
        </p:spPr>
        <p:txBody>
          <a:bodyPr wrap="square" rtlCol="0">
            <a:spAutoFit/>
          </a:bodyPr>
          <a:lstStyle/>
          <a:p>
            <a:pPr algn="ctr"/>
            <a:r>
              <a:rPr lang="en-US" sz="4000" dirty="0" smtClean="0">
                <a:latin typeface="+mj-lt"/>
              </a:rPr>
              <a:t>Developmental Biology and Molecular Genetics</a:t>
            </a:r>
            <a:endParaRPr lang="en-US" sz="4000" dirty="0">
              <a:latin typeface="+mj-lt"/>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050" y="1694368"/>
            <a:ext cx="5187950" cy="908050"/>
          </a:xfrm>
          <a:prstGeom prst="rect">
            <a:avLst/>
          </a:prstGeom>
        </p:spPr>
      </p:pic>
    </p:spTree>
    <p:extLst>
      <p:ext uri="{BB962C8B-B14F-4D97-AF65-F5344CB8AC3E}">
        <p14:creationId xmlns:p14="http://schemas.microsoft.com/office/powerpoint/2010/main" val="3496650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
            <a:ext cx="12708706" cy="6858000"/>
          </a:xfrm>
          <a:prstGeom prst="rect">
            <a:avLst/>
          </a:prstGeom>
        </p:spPr>
      </p:pic>
      <p:sp>
        <p:nvSpPr>
          <p:cNvPr id="3" name="Title 1"/>
          <p:cNvSpPr txBox="1">
            <a:spLocks/>
          </p:cNvSpPr>
          <p:nvPr/>
        </p:nvSpPr>
        <p:spPr>
          <a:xfrm>
            <a:off x="10499" y="1"/>
            <a:ext cx="2351701" cy="762000"/>
          </a:xfrm>
          <a:prstGeom prst="rect">
            <a:avLst/>
          </a:prstGeom>
          <a:solidFill>
            <a:srgbClr val="F0ECCD">
              <a:alpha val="67000"/>
            </a:srgbClr>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smtClean="0"/>
              <a:t>Indonesia</a:t>
            </a:r>
            <a:endParaRPr lang="en-US" sz="4400" dirty="0"/>
          </a:p>
        </p:txBody>
      </p:sp>
      <p:sp>
        <p:nvSpPr>
          <p:cNvPr id="5" name="Oval 4"/>
          <p:cNvSpPr/>
          <p:nvPr/>
        </p:nvSpPr>
        <p:spPr>
          <a:xfrm flipH="1">
            <a:off x="10797316" y="2146300"/>
            <a:ext cx="150084" cy="135359"/>
          </a:xfrm>
          <a:prstGeom prst="ellipse">
            <a:avLst/>
          </a:prstGeom>
          <a:solidFill>
            <a:srgbClr val="FF0000">
              <a:alpha val="4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924270" y="4965778"/>
            <a:ext cx="5102630" cy="1200329"/>
          </a:xfrm>
          <a:prstGeom prst="rect">
            <a:avLst/>
          </a:prstGeom>
          <a:solidFill>
            <a:srgbClr val="AADAFF">
              <a:alpha val="81000"/>
            </a:srgbClr>
          </a:solidFill>
        </p:spPr>
        <p:txBody>
          <a:bodyPr wrap="square">
            <a:spAutoFit/>
          </a:bodyPr>
          <a:lstStyle/>
          <a:p>
            <a:r>
              <a:rPr lang="en-US" sz="2400" b="1" dirty="0"/>
              <a:t>“Life is like riding a bicycle. To keep your balance, you must keep moving</a:t>
            </a:r>
            <a:r>
              <a:rPr lang="en-US" sz="2400" b="1" dirty="0" smtClean="0"/>
              <a:t>.” – Albert Einstein </a:t>
            </a:r>
          </a:p>
        </p:txBody>
      </p:sp>
    </p:spTree>
    <p:extLst>
      <p:ext uri="{BB962C8B-B14F-4D97-AF65-F5344CB8AC3E}">
        <p14:creationId xmlns:p14="http://schemas.microsoft.com/office/powerpoint/2010/main" val="214172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0013 0.00023 L -0.2237 0.05115 C -0.26979 0.06087 -0.3375 0.08935 -0.40716 0.12731 C -0.4862 0.17013 -0.5487 0.21226 -0.59024 0.25046 L -0.79128 0.43032 " pathEditMode="relative" rAng="20580000" ptsTypes="AAAAA">
                                      <p:cBhvr>
                                        <p:cTn id="6" dur="2000" fill="hold"/>
                                        <p:tgtEl>
                                          <p:spTgt spid="5"/>
                                        </p:tgtEl>
                                        <p:attrNameLst>
                                          <p:attrName>ppt_x</p:attrName>
                                          <p:attrName>ppt_y</p:attrName>
                                        </p:attrNameLst>
                                      </p:cBhvr>
                                      <p:rCtr x="-40299" y="17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150" y="0"/>
            <a:ext cx="12871295" cy="6858000"/>
          </a:xfrm>
          <a:prstGeom prst="rect">
            <a:avLst/>
          </a:prstGeom>
        </p:spPr>
      </p:pic>
      <p:cxnSp>
        <p:nvCxnSpPr>
          <p:cNvPr id="4" name="Straight Connector 3"/>
          <p:cNvCxnSpPr/>
          <p:nvPr/>
        </p:nvCxnSpPr>
        <p:spPr>
          <a:xfrm flipH="1" flipV="1">
            <a:off x="8180892" y="1537855"/>
            <a:ext cx="1631851" cy="14082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79295" y="12700"/>
            <a:ext cx="12871294" cy="584775"/>
          </a:xfrm>
          <a:prstGeom prst="rect">
            <a:avLst/>
          </a:prstGeom>
          <a:solidFill>
            <a:srgbClr val="B7E2FE">
              <a:alpha val="87000"/>
            </a:srgbClr>
          </a:solidFill>
        </p:spPr>
        <p:txBody>
          <a:bodyPr wrap="square" rtlCol="0">
            <a:spAutoFit/>
          </a:bodyPr>
          <a:lstStyle/>
          <a:p>
            <a:pPr algn="ctr"/>
            <a:r>
              <a:rPr lang="en-US" sz="3200" b="1" dirty="0" smtClean="0">
                <a:latin typeface="+mj-lt"/>
              </a:rPr>
              <a:t>Conservation Biology and International Agricultural Biotechnology</a:t>
            </a:r>
            <a:endParaRPr lang="en-US" sz="3200" b="1" dirty="0">
              <a:latin typeface="+mj-lt"/>
            </a:endParaRPr>
          </a:p>
        </p:txBody>
      </p:sp>
      <p:cxnSp>
        <p:nvCxnSpPr>
          <p:cNvPr id="5" name="Straight Connector 4"/>
          <p:cNvCxnSpPr/>
          <p:nvPr/>
        </p:nvCxnSpPr>
        <p:spPr>
          <a:xfrm flipH="1" flipV="1">
            <a:off x="1274618" y="4271249"/>
            <a:ext cx="27709" cy="7163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410" y="3624918"/>
            <a:ext cx="4156364" cy="646331"/>
          </a:xfrm>
          <a:prstGeom prst="rect">
            <a:avLst/>
          </a:prstGeom>
          <a:solidFill>
            <a:srgbClr val="AADAFF">
              <a:alpha val="94000"/>
            </a:srgbClr>
          </a:solidFill>
        </p:spPr>
        <p:txBody>
          <a:bodyPr wrap="square" rtlCol="0">
            <a:spAutoFit/>
          </a:bodyPr>
          <a:lstStyle/>
          <a:p>
            <a:r>
              <a:rPr lang="en-US" dirty="0" smtClean="0"/>
              <a:t>Indonesian Institute of Sciences  </a:t>
            </a:r>
            <a:br>
              <a:rPr lang="en-US" dirty="0" smtClean="0"/>
            </a:br>
            <a:r>
              <a:rPr lang="en-US" dirty="0" smtClean="0"/>
              <a:t>Center for Biotechnology</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603947" y="850842"/>
            <a:ext cx="2576945" cy="1449531"/>
          </a:xfrm>
          <a:prstGeom prst="rect">
            <a:avLst/>
          </a:prstGeom>
        </p:spPr>
      </p:pic>
      <p:sp>
        <p:nvSpPr>
          <p:cNvPr id="13" name="TextBox 12"/>
          <p:cNvSpPr txBox="1"/>
          <p:nvPr/>
        </p:nvSpPr>
        <p:spPr>
          <a:xfrm>
            <a:off x="5590092" y="2315032"/>
            <a:ext cx="2576945" cy="923330"/>
          </a:xfrm>
          <a:prstGeom prst="rect">
            <a:avLst/>
          </a:prstGeom>
          <a:solidFill>
            <a:srgbClr val="AADAFF">
              <a:alpha val="92000"/>
            </a:srgbClr>
          </a:solidFill>
        </p:spPr>
        <p:txBody>
          <a:bodyPr wrap="square" rtlCol="0">
            <a:spAutoFit/>
          </a:bodyPr>
          <a:lstStyle/>
          <a:p>
            <a:pPr algn="ctr"/>
            <a:r>
              <a:rPr lang="en-US" dirty="0" smtClean="0"/>
              <a:t>Indonesian Foundation for the Advancement of Biological Sciences </a:t>
            </a: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1" y="2372123"/>
            <a:ext cx="1870180" cy="1252795"/>
          </a:xfrm>
          <a:prstGeom prst="rect">
            <a:avLst/>
          </a:prstGeom>
        </p:spPr>
      </p:pic>
      <p:sp>
        <p:nvSpPr>
          <p:cNvPr id="16" name="Rectangle 15"/>
          <p:cNvSpPr/>
          <p:nvPr/>
        </p:nvSpPr>
        <p:spPr>
          <a:xfrm>
            <a:off x="1873611" y="2826327"/>
            <a:ext cx="731044" cy="623455"/>
          </a:xfrm>
          <a:prstGeom prst="rect">
            <a:avLst/>
          </a:prstGeom>
          <a:solidFill>
            <a:srgbClr val="AA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697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4154</TotalTime>
  <Words>2731</Words>
  <Application>Microsoft Office PowerPoint</Application>
  <PresentationFormat>Widescreen</PresentationFormat>
  <Paragraphs>347</Paragraphs>
  <Slides>34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Osaka</vt:lpstr>
      <vt:lpstr>Times</vt:lpstr>
      <vt:lpstr>Times New Roman</vt:lpstr>
      <vt:lpstr>Office Theme</vt:lpstr>
      <vt:lpstr>PowerPoint Presentation</vt:lpstr>
      <vt:lpstr>PowerPoint Presentation</vt:lpstr>
      <vt:lpstr>PowerPoint Presentation</vt:lpstr>
      <vt:lpstr>A Broad Interest in Biology Begins: Basking Ridge, NJ.</vt:lpstr>
      <vt:lpstr>Studying Animal Behavior and Neurobiology: Tufts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CALS CAAT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Tufts University, Medford,MA</dc:title>
  <dc:creator>Robert G Franks</dc:creator>
  <cp:lastModifiedBy>Robert G Franks</cp:lastModifiedBy>
  <cp:revision>247</cp:revision>
  <dcterms:created xsi:type="dcterms:W3CDTF">2018-05-11T18:23:20Z</dcterms:created>
  <dcterms:modified xsi:type="dcterms:W3CDTF">2018-05-23T16:07:53Z</dcterms:modified>
</cp:coreProperties>
</file>